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96"/>
  </p:notesMasterIdLst>
  <p:sldIdLst>
    <p:sldId id="257" r:id="rId2"/>
    <p:sldId id="400" r:id="rId3"/>
    <p:sldId id="366" r:id="rId4"/>
    <p:sldId id="485" r:id="rId5"/>
    <p:sldId id="512" r:id="rId6"/>
    <p:sldId id="562" r:id="rId7"/>
    <p:sldId id="367" r:id="rId8"/>
    <p:sldId id="486" r:id="rId9"/>
    <p:sldId id="487" r:id="rId10"/>
    <p:sldId id="547" r:id="rId11"/>
    <p:sldId id="548" r:id="rId12"/>
    <p:sldId id="549" r:id="rId13"/>
    <p:sldId id="552" r:id="rId14"/>
    <p:sldId id="550" r:id="rId15"/>
    <p:sldId id="551" r:id="rId16"/>
    <p:sldId id="488" r:id="rId17"/>
    <p:sldId id="364" r:id="rId18"/>
    <p:sldId id="313" r:id="rId19"/>
    <p:sldId id="513" r:id="rId20"/>
    <p:sldId id="516" r:id="rId21"/>
    <p:sldId id="514" r:id="rId22"/>
    <p:sldId id="540" r:id="rId23"/>
    <p:sldId id="517" r:id="rId24"/>
    <p:sldId id="518" r:id="rId25"/>
    <p:sldId id="314" r:id="rId26"/>
    <p:sldId id="315" r:id="rId27"/>
    <p:sldId id="316" r:id="rId28"/>
    <p:sldId id="368" r:id="rId29"/>
    <p:sldId id="553" r:id="rId30"/>
    <p:sldId id="369" r:id="rId31"/>
    <p:sldId id="541" r:id="rId32"/>
    <p:sldId id="370" r:id="rId33"/>
    <p:sldId id="542" r:id="rId34"/>
    <p:sldId id="371" r:id="rId35"/>
    <p:sldId id="372" r:id="rId36"/>
    <p:sldId id="373" r:id="rId37"/>
    <p:sldId id="374" r:id="rId38"/>
    <p:sldId id="543" r:id="rId39"/>
    <p:sldId id="375" r:id="rId40"/>
    <p:sldId id="376" r:id="rId41"/>
    <p:sldId id="554" r:id="rId42"/>
    <p:sldId id="555" r:id="rId43"/>
    <p:sldId id="489" r:id="rId44"/>
    <p:sldId id="490" r:id="rId45"/>
    <p:sldId id="491" r:id="rId46"/>
    <p:sldId id="492" r:id="rId47"/>
    <p:sldId id="495" r:id="rId48"/>
    <p:sldId id="496" r:id="rId49"/>
    <p:sldId id="497" r:id="rId50"/>
    <p:sldId id="493" r:id="rId51"/>
    <p:sldId id="494" r:id="rId52"/>
    <p:sldId id="544" r:id="rId53"/>
    <p:sldId id="556" r:id="rId54"/>
    <p:sldId id="557" r:id="rId55"/>
    <p:sldId id="558" r:id="rId56"/>
    <p:sldId id="559" r:id="rId57"/>
    <p:sldId id="560" r:id="rId58"/>
    <p:sldId id="561" r:id="rId59"/>
    <p:sldId id="539" r:id="rId60"/>
    <p:sldId id="519" r:id="rId61"/>
    <p:sldId id="520" r:id="rId62"/>
    <p:sldId id="521" r:id="rId63"/>
    <p:sldId id="522" r:id="rId64"/>
    <p:sldId id="523" r:id="rId65"/>
    <p:sldId id="524" r:id="rId66"/>
    <p:sldId id="545" r:id="rId67"/>
    <p:sldId id="525" r:id="rId68"/>
    <p:sldId id="546" r:id="rId69"/>
    <p:sldId id="527" r:id="rId70"/>
    <p:sldId id="528" r:id="rId71"/>
    <p:sldId id="529" r:id="rId72"/>
    <p:sldId id="530" r:id="rId73"/>
    <p:sldId id="531" r:id="rId74"/>
    <p:sldId id="532" r:id="rId75"/>
    <p:sldId id="533" r:id="rId76"/>
    <p:sldId id="534" r:id="rId77"/>
    <p:sldId id="535" r:id="rId78"/>
    <p:sldId id="536" r:id="rId79"/>
    <p:sldId id="537" r:id="rId80"/>
    <p:sldId id="538" r:id="rId81"/>
    <p:sldId id="498" r:id="rId82"/>
    <p:sldId id="499" r:id="rId83"/>
    <p:sldId id="500" r:id="rId84"/>
    <p:sldId id="501" r:id="rId85"/>
    <p:sldId id="502" r:id="rId86"/>
    <p:sldId id="503" r:id="rId87"/>
    <p:sldId id="504" r:id="rId88"/>
    <p:sldId id="505" r:id="rId89"/>
    <p:sldId id="506" r:id="rId90"/>
    <p:sldId id="507" r:id="rId91"/>
    <p:sldId id="508" r:id="rId92"/>
    <p:sldId id="509" r:id="rId93"/>
    <p:sldId id="510" r:id="rId94"/>
    <p:sldId id="511" r:id="rId95"/>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19">
          <p15:clr>
            <a:srgbClr val="A4A3A4"/>
          </p15:clr>
        </p15:guide>
        <p15:guide id="2" pos="291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14" autoAdjust="0"/>
    <p:restoredTop sz="94198" autoAdjust="0"/>
  </p:normalViewPr>
  <p:slideViewPr>
    <p:cSldViewPr>
      <p:cViewPr varScale="1">
        <p:scale>
          <a:sx n="72" d="100"/>
          <a:sy n="72" d="100"/>
        </p:scale>
        <p:origin x="1172" y="64"/>
      </p:cViewPr>
      <p:guideLst>
        <p:guide orient="horz" pos="2119"/>
        <p:guide pos="291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Rot="1" noChangeAspect="1" noChangeArrowheads="1"/>
          </p:cNvSpPr>
          <p:nvPr>
            <p:ph type="sldImg" idx="2"/>
          </p:nvPr>
        </p:nvSpPr>
        <p:spPr bwMode="auto">
          <a:xfrm>
            <a:off x="1050925" y="754063"/>
            <a:ext cx="4572000" cy="329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4099" name="Rectangle 3"/>
          <p:cNvSpPr>
            <a:spLocks noGrp="1" noChangeArrowheads="1"/>
          </p:cNvSpPr>
          <p:nvPr>
            <p:ph type="body" sz="quarter" idx="3"/>
          </p:nvPr>
        </p:nvSpPr>
        <p:spPr bwMode="auto">
          <a:xfrm>
            <a:off x="538163" y="4387850"/>
            <a:ext cx="5780087" cy="39528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endParaRPr lang="en-US" noProof="0"/>
          </a:p>
          <a:p>
            <a:pPr lvl="1"/>
            <a:r>
              <a:rPr lang="zh-CN" altLang="en-US" noProof="0"/>
              <a:t>第二级</a:t>
            </a:r>
            <a:endParaRPr lang="en-US" noProof="0"/>
          </a:p>
          <a:p>
            <a:pPr lvl="2"/>
            <a:r>
              <a:rPr lang="zh-CN" altLang="en-US" noProof="0"/>
              <a:t>第三级</a:t>
            </a:r>
            <a:endParaRPr lang="en-US" noProof="0"/>
          </a:p>
          <a:p>
            <a:pPr lvl="3"/>
            <a:r>
              <a:rPr lang="zh-CN" altLang="en-US" noProof="0"/>
              <a:t>第四级</a:t>
            </a:r>
            <a:endParaRPr lang="en-US" noProof="0"/>
          </a:p>
          <a:p>
            <a:pPr lvl="4"/>
            <a:r>
              <a:rPr lang="zh-CN" altLang="en-US" noProof="0"/>
              <a:t>第五级</a:t>
            </a:r>
          </a:p>
        </p:txBody>
      </p:sp>
      <p:sp>
        <p:nvSpPr>
          <p:cNvPr id="4100" name="Rectangle 4"/>
          <p:cNvSpPr>
            <a:spLocks noGrp="1" noChangeArrowheads="1"/>
          </p:cNvSpPr>
          <p:nvPr>
            <p:ph type="hdr" sz="quarter"/>
          </p:nvPr>
        </p:nvSpPr>
        <p:spPr bwMode="auto">
          <a:xfrm>
            <a:off x="0" y="0"/>
            <a:ext cx="2973388"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1" hangingPunct="1">
              <a:buFont typeface="Arial" panose="020B0604020202020204" pitchFamily="34" charset="0"/>
              <a:buNone/>
              <a:defRPr sz="1200"/>
            </a:lvl1pPr>
          </a:lstStyle>
          <a:p>
            <a:pPr>
              <a:defRPr/>
            </a:pPr>
            <a:endParaRPr lang="zh-CN" altLang="en-US"/>
          </a:p>
        </p:txBody>
      </p:sp>
      <p:sp>
        <p:nvSpPr>
          <p:cNvPr id="4101" name="Rectangle 5"/>
          <p:cNvSpPr>
            <a:spLocks noGrp="1" noChangeArrowheads="1"/>
          </p:cNvSpPr>
          <p:nvPr>
            <p:ph type="dt" idx="1"/>
          </p:nvPr>
        </p:nvSpPr>
        <p:spPr bwMode="auto">
          <a:xfrm>
            <a:off x="3884613" y="0"/>
            <a:ext cx="2973387"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1" hangingPunct="1">
              <a:buFont typeface="Arial" panose="020B0604020202020204" pitchFamily="34" charset="0"/>
              <a:buNone/>
              <a:defRPr sz="1200"/>
            </a:lvl1pPr>
          </a:lstStyle>
          <a:p>
            <a:pPr>
              <a:defRPr/>
            </a:pPr>
            <a:endParaRPr lang="zh-CN" altLang="en-US"/>
          </a:p>
        </p:txBody>
      </p:sp>
      <p:sp>
        <p:nvSpPr>
          <p:cNvPr id="4102" name="Rectangle 6"/>
          <p:cNvSpPr>
            <a:spLocks noGrp="1" noChangeArrowheads="1"/>
          </p:cNvSpPr>
          <p:nvPr>
            <p:ph type="ftr" sz="quarter" idx="4"/>
          </p:nvPr>
        </p:nvSpPr>
        <p:spPr bwMode="auto">
          <a:xfrm>
            <a:off x="0" y="8686800"/>
            <a:ext cx="2973388"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1" hangingPunct="1">
              <a:buFont typeface="Arial" panose="020B0604020202020204" pitchFamily="34" charset="0"/>
              <a:buNone/>
              <a:defRPr sz="1200"/>
            </a:lvl1pPr>
          </a:lstStyle>
          <a:p>
            <a:pPr>
              <a:defRPr/>
            </a:pPr>
            <a:endParaRPr lang="zh-CN" altLang="en-US"/>
          </a:p>
        </p:txBody>
      </p:sp>
      <p:sp>
        <p:nvSpPr>
          <p:cNvPr id="4103" name="Rectangle 7"/>
          <p:cNvSpPr>
            <a:spLocks noGrp="1" noChangeArrowheads="1"/>
          </p:cNvSpPr>
          <p:nvPr>
            <p:ph type="sldNum" sz="quarter" idx="5"/>
          </p:nvPr>
        </p:nvSpPr>
        <p:spPr bwMode="auto">
          <a:xfrm>
            <a:off x="3884613" y="8686800"/>
            <a:ext cx="2973387"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1" hangingPunct="1">
              <a:buFont typeface="Arial" panose="020B0604020202020204" pitchFamily="34" charset="0"/>
              <a:buNone/>
              <a:defRPr sz="1200" smtClean="0"/>
            </a:lvl1pPr>
          </a:lstStyle>
          <a:p>
            <a:pPr>
              <a:defRPr/>
            </a:pPr>
            <a:fld id="{17ACD1BF-CA9D-4C19-AA2D-1321DE26A087}"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91.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94.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754063"/>
            <a:ext cx="4391025" cy="3294062"/>
          </a:xfrm>
        </p:spPr>
      </p:sp>
      <p:sp>
        <p:nvSpPr>
          <p:cNvPr id="3" name="备注占位符 2"/>
          <p:cNvSpPr>
            <a:spLocks noGrp="1"/>
          </p:cNvSpPr>
          <p:nvPr>
            <p:ph type="body" idx="1"/>
          </p:nvPr>
        </p:nvSpPr>
        <p:spPr/>
        <p:txBody>
          <a:bodyPr/>
          <a:lstStyle/>
          <a:p>
            <a:r>
              <a:rPr lang="en-US" altLang="zh-CN" dirty="0"/>
              <a:t>http://www.ibm.com/developerworks/cn/opensource/os-cn-hadoop-yarn/</a:t>
            </a:r>
            <a:endParaRPr lang="zh-CN" altLang="en-US" dirty="0"/>
          </a:p>
        </p:txBody>
      </p:sp>
      <p:sp>
        <p:nvSpPr>
          <p:cNvPr id="4" name="灯片编号占位符 3"/>
          <p:cNvSpPr>
            <a:spLocks noGrp="1"/>
          </p:cNvSpPr>
          <p:nvPr>
            <p:ph type="sldNum" sz="quarter" idx="10"/>
          </p:nvPr>
        </p:nvSpPr>
        <p:spPr/>
        <p:txBody>
          <a:bodyPr/>
          <a:lstStyle/>
          <a:p>
            <a:pPr>
              <a:defRPr/>
            </a:pPr>
            <a:fld id="{17ACD1BF-CA9D-4C19-AA2D-1321DE26A087}" type="slidenum">
              <a:rPr lang="zh-CN" altLang="en-US" smtClean="0"/>
              <a:pPr>
                <a:defRPr/>
              </a:pPr>
              <a:t>19</a:t>
            </a:fld>
            <a:endParaRPr lang="zh-CN" altLang="en-US"/>
          </a:p>
        </p:txBody>
      </p:sp>
    </p:spTree>
    <p:extLst>
      <p:ext uri="{BB962C8B-B14F-4D97-AF65-F5344CB8AC3E}">
        <p14:creationId xmlns:p14="http://schemas.microsoft.com/office/powerpoint/2010/main" val="2529638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a:xfrm>
            <a:off x="1141413" y="754063"/>
            <a:ext cx="4391025" cy="3294062"/>
          </a:xfrm>
          <a:ln>
            <a:solidFill>
              <a:srgbClr val="000000"/>
            </a:solidFill>
            <a:miter lim="800000"/>
            <a:headEnd/>
            <a:tailEnd/>
          </a:ln>
        </p:spPr>
      </p:sp>
      <p:sp>
        <p:nvSpPr>
          <p:cNvPr id="33795" name="备注占位符 2"/>
          <p:cNvSpPr>
            <a:spLocks noGrp="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lstStyle/>
          <a:p>
            <a:r>
              <a:rPr lang="zh-CN" altLang="en-US"/>
              <a:t>核心组件：</a:t>
            </a:r>
            <a:endParaRPr lang="en-US" altLang="zh-CN"/>
          </a:p>
          <a:p>
            <a:r>
              <a:rPr lang="en-US" altLang="zh-CN"/>
              <a:t>1</a:t>
            </a:r>
            <a:r>
              <a:rPr lang="zh-CN" altLang="en-US"/>
              <a:t>、</a:t>
            </a:r>
            <a:r>
              <a:rPr lang="zh-CN" altLang="en-US" b="1">
                <a:latin typeface="宋体" panose="02010600030101010101" pitchFamily="2" charset="-122"/>
              </a:rPr>
              <a:t>文件输入格式</a:t>
            </a:r>
            <a:r>
              <a:rPr lang="en-US" altLang="zh-CN" b="1">
                <a:latin typeface="宋体" panose="02010600030101010101" pitchFamily="2" charset="-122"/>
              </a:rPr>
              <a:t>InputFormat</a:t>
            </a:r>
          </a:p>
          <a:p>
            <a:r>
              <a:rPr lang="en-US" altLang="zh-CN"/>
              <a:t>2</a:t>
            </a:r>
            <a:r>
              <a:rPr lang="zh-CN" altLang="en-US"/>
              <a:t>、</a:t>
            </a:r>
            <a:r>
              <a:rPr lang="zh-CN" altLang="en-US" b="1">
                <a:latin typeface="宋体" panose="02010600030101010101" pitchFamily="2" charset="-122"/>
              </a:rPr>
              <a:t>输入数据分块</a:t>
            </a:r>
            <a:r>
              <a:rPr lang="en-US" altLang="zh-CN" b="1">
                <a:latin typeface="宋体" panose="02010600030101010101" pitchFamily="2" charset="-122"/>
              </a:rPr>
              <a:t>InputSplits</a:t>
            </a:r>
          </a:p>
          <a:p>
            <a:r>
              <a:rPr lang="en-US" altLang="zh-CN" b="1">
                <a:latin typeface="宋体" panose="02010600030101010101" pitchFamily="2" charset="-122"/>
              </a:rPr>
              <a:t>3</a:t>
            </a:r>
            <a:r>
              <a:rPr lang="zh-CN" altLang="en-US" b="1">
                <a:latin typeface="宋体" panose="02010600030101010101" pitchFamily="2" charset="-122"/>
              </a:rPr>
              <a:t>、数据记录读入</a:t>
            </a:r>
            <a:r>
              <a:rPr lang="en-US" altLang="zh-CN" b="1">
                <a:latin typeface="宋体" panose="02010600030101010101" pitchFamily="2" charset="-122"/>
              </a:rPr>
              <a:t>RecordReader</a:t>
            </a:r>
          </a:p>
          <a:p>
            <a:r>
              <a:rPr lang="en-US" altLang="zh-CN" b="1">
                <a:latin typeface="宋体" panose="02010600030101010101" pitchFamily="2" charset="-122"/>
              </a:rPr>
              <a:t>4</a:t>
            </a:r>
            <a:r>
              <a:rPr lang="zh-CN" altLang="en-US" b="1">
                <a:latin typeface="宋体" panose="02010600030101010101" pitchFamily="2" charset="-122"/>
              </a:rPr>
              <a:t>、</a:t>
            </a:r>
            <a:r>
              <a:rPr lang="en-US" altLang="zh-CN" b="1">
                <a:latin typeface="宋体" panose="02010600030101010101" pitchFamily="2" charset="-122"/>
              </a:rPr>
              <a:t>Mapper</a:t>
            </a:r>
          </a:p>
          <a:p>
            <a:r>
              <a:rPr lang="en-US" altLang="zh-CN" b="1">
                <a:latin typeface="宋体" panose="02010600030101010101" pitchFamily="2" charset="-122"/>
              </a:rPr>
              <a:t>5</a:t>
            </a:r>
            <a:r>
              <a:rPr lang="zh-CN" altLang="en-US" b="1">
                <a:latin typeface="宋体" panose="02010600030101010101" pitchFamily="2" charset="-122"/>
              </a:rPr>
              <a:t>、</a:t>
            </a:r>
            <a:r>
              <a:rPr lang="en-US" altLang="zh-CN" b="1">
                <a:latin typeface="宋体" panose="02010600030101010101" pitchFamily="2" charset="-122"/>
              </a:rPr>
              <a:t>Partitioner &amp; Shuffle &amp; Sort</a:t>
            </a:r>
          </a:p>
          <a:p>
            <a:r>
              <a:rPr lang="en-US" altLang="zh-CN" b="1">
                <a:latin typeface="宋体" panose="02010600030101010101" pitchFamily="2" charset="-122"/>
              </a:rPr>
              <a:t>6</a:t>
            </a:r>
            <a:r>
              <a:rPr lang="zh-CN" altLang="en-US" b="1">
                <a:latin typeface="宋体" panose="02010600030101010101" pitchFamily="2" charset="-122"/>
              </a:rPr>
              <a:t>、</a:t>
            </a:r>
            <a:r>
              <a:rPr lang="en-US" altLang="zh-CN" b="1">
                <a:latin typeface="宋体" panose="02010600030101010101" pitchFamily="2" charset="-122"/>
              </a:rPr>
              <a:t>Combiner</a:t>
            </a:r>
          </a:p>
          <a:p>
            <a:r>
              <a:rPr lang="en-US" altLang="zh-CN" b="1">
                <a:latin typeface="宋体" panose="02010600030101010101" pitchFamily="2" charset="-122"/>
              </a:rPr>
              <a:t>7</a:t>
            </a:r>
            <a:r>
              <a:rPr lang="zh-CN" altLang="en-US" b="1">
                <a:latin typeface="宋体" panose="02010600030101010101" pitchFamily="2" charset="-122"/>
              </a:rPr>
              <a:t>、</a:t>
            </a:r>
            <a:r>
              <a:rPr lang="en-US" altLang="zh-CN" b="1">
                <a:latin typeface="宋体" panose="02010600030101010101" pitchFamily="2" charset="-122"/>
              </a:rPr>
              <a:t>Reducer</a:t>
            </a:r>
          </a:p>
          <a:p>
            <a:r>
              <a:rPr lang="en-US" altLang="zh-CN" b="1">
                <a:latin typeface="宋体" panose="02010600030101010101" pitchFamily="2" charset="-122"/>
              </a:rPr>
              <a:t>8</a:t>
            </a:r>
            <a:r>
              <a:rPr lang="zh-CN" altLang="en-US" b="1">
                <a:latin typeface="宋体" panose="02010600030101010101" pitchFamily="2" charset="-122"/>
              </a:rPr>
              <a:t>、文件输出格式</a:t>
            </a:r>
            <a:r>
              <a:rPr lang="en-US" altLang="zh-CN" b="1">
                <a:latin typeface="宋体" panose="02010600030101010101" pitchFamily="2" charset="-122"/>
              </a:rPr>
              <a:t>OutputFormat</a:t>
            </a:r>
          </a:p>
          <a:p>
            <a:r>
              <a:rPr lang="en-US" altLang="zh-CN" b="1">
                <a:latin typeface="宋体" panose="02010600030101010101" pitchFamily="2" charset="-122"/>
              </a:rPr>
              <a:t>9</a:t>
            </a:r>
            <a:r>
              <a:rPr lang="zh-CN" altLang="en-US" b="1">
                <a:latin typeface="宋体" panose="02010600030101010101" pitchFamily="2" charset="-122"/>
              </a:rPr>
              <a:t>、自定义</a:t>
            </a:r>
            <a:r>
              <a:rPr lang="en-US" altLang="zh-CN" b="1">
                <a:latin typeface="宋体" panose="02010600030101010101" pitchFamily="2" charset="-122"/>
              </a:rPr>
              <a:t>InputFormat</a:t>
            </a:r>
            <a:r>
              <a:rPr lang="zh-CN" altLang="en-US" b="1">
                <a:latin typeface="宋体" panose="02010600030101010101" pitchFamily="2" charset="-122"/>
              </a:rPr>
              <a:t>、</a:t>
            </a:r>
            <a:r>
              <a:rPr lang="en-US" altLang="zh-CN" b="1">
                <a:latin typeface="宋体" panose="02010600030101010101" pitchFamily="2" charset="-122"/>
              </a:rPr>
              <a:t>InputSplits</a:t>
            </a:r>
            <a:r>
              <a:rPr lang="zh-CN" altLang="en-US" b="1">
                <a:latin typeface="宋体" panose="02010600030101010101" pitchFamily="2" charset="-122"/>
              </a:rPr>
              <a:t>和</a:t>
            </a:r>
            <a:r>
              <a:rPr lang="en-US" altLang="zh-CN" b="1">
                <a:latin typeface="宋体" panose="02010600030101010101" pitchFamily="2" charset="-122"/>
              </a:rPr>
              <a:t>RecordReader</a:t>
            </a:r>
          </a:p>
          <a:p>
            <a:r>
              <a:rPr lang="en-US" altLang="zh-CN" b="1">
                <a:latin typeface="宋体" panose="02010600030101010101" pitchFamily="2" charset="-122"/>
              </a:rPr>
              <a:t>10</a:t>
            </a:r>
            <a:r>
              <a:rPr lang="zh-CN" altLang="en-US" b="1">
                <a:latin typeface="宋体" panose="02010600030101010101" pitchFamily="2" charset="-122"/>
              </a:rPr>
              <a:t>、多文件输出</a:t>
            </a:r>
            <a:endParaRPr lang="en-US" altLang="zh-CN" b="1">
              <a:latin typeface="宋体" panose="02010600030101010101" pitchFamily="2" charset="-122"/>
            </a:endParaRPr>
          </a:p>
          <a:p>
            <a:endParaRPr lang="zh-CN" altLang="en-US"/>
          </a:p>
        </p:txBody>
      </p:sp>
      <p:sp>
        <p:nvSpPr>
          <p:cNvPr id="33796" name="灯片编号占位符 3"/>
          <p:cNvSpPr txBox="1">
            <a:spLocks noGrp="1" noChangeArrowheads="1"/>
          </p:cNvSpPr>
          <p:nvPr/>
        </p:nvSpPr>
        <p:spPr bwMode="auto">
          <a:xfrm>
            <a:off x="3884613" y="8686800"/>
            <a:ext cx="2973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lgn="r" eaLnBrk="1" hangingPunct="1">
              <a:spcBef>
                <a:spcPct val="0"/>
              </a:spcBef>
            </a:pPr>
            <a:fld id="{415E6776-5D93-4475-B8BD-D9F0BCA272D2}" type="slidenum">
              <a:rPr lang="zh-CN" altLang="en-US">
                <a:latin typeface="Arial" panose="020B0604020202020204" pitchFamily="34" charset="0"/>
              </a:rPr>
              <a:pPr algn="r" eaLnBrk="1" hangingPunct="1">
                <a:spcBef>
                  <a:spcPct val="0"/>
                </a:spcBef>
              </a:pPr>
              <a:t>28</a:t>
            </a:fld>
            <a:endParaRPr lang="zh-CN" altLang="en-US">
              <a:latin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a:xfrm>
            <a:off x="1141413" y="754063"/>
            <a:ext cx="4391025" cy="3294062"/>
          </a:xfrm>
        </p:spPr>
      </p:sp>
      <p:sp>
        <p:nvSpPr>
          <p:cNvPr id="69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9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0B185078-3A1A-4222-B4AA-4698513DBBED}" type="slidenum">
              <a:rPr lang="zh-CN" altLang="en-US">
                <a:latin typeface="Arial" panose="020B0604020202020204" pitchFamily="34" charset="0"/>
              </a:rPr>
              <a:pPr>
                <a:spcBef>
                  <a:spcPct val="0"/>
                </a:spcBef>
                <a:buFontTx/>
                <a:buNone/>
              </a:pPr>
              <a:t>71</a:t>
            </a:fld>
            <a:endParaRPr lang="zh-CN" altLang="en-US">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91138" name="Slide Image Placeholder 1"/>
          <p:cNvSpPr>
            <a:spLocks noGrp="1" noRot="1" noChangeAspect="1" noChangeArrowheads="1" noTextEdit="1"/>
          </p:cNvSpPr>
          <p:nvPr>
            <p:ph type="sldImg" idx="4294967295"/>
          </p:nvPr>
        </p:nvSpPr>
        <p:spPr>
          <a:xfrm>
            <a:off x="1139825" y="684213"/>
            <a:ext cx="4572000" cy="3429000"/>
          </a:xfrm>
          <a:noFill/>
        </p:spPr>
      </p:sp>
      <p:sp>
        <p:nvSpPr>
          <p:cNvPr id="91139" name="Notes Placeholder 2"/>
          <p:cNvSpPr>
            <a:spLocks noGrp="1" noRot="1" noChangeAspect="1" noChangeArrowheads="1"/>
          </p:cNvSpPr>
          <p:nvPr>
            <p:ph type="body" idx="1"/>
          </p:nvPr>
        </p:nvSpPr>
        <p:spPr>
          <a:xfrm>
            <a:off x="682625" y="4341813"/>
            <a:ext cx="5486400"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2" tIns="46586" rIns="93172" bIns="46586"/>
          <a:lstStyle/>
          <a:p>
            <a:pPr eaLnBrk="1" hangingPunct="1">
              <a:spcBef>
                <a:spcPct val="0"/>
              </a:spcBef>
            </a:pPr>
            <a:r>
              <a:rPr lang="en-US" altLang="zh-CN"/>
              <a:t>1GB connectivity within a rack, 100MB across racks? Are all disks 7200 SATA?</a:t>
            </a:r>
            <a:endParaRPr lang="zh-CN" altLang="en-US"/>
          </a:p>
        </p:txBody>
      </p:sp>
      <p:sp>
        <p:nvSpPr>
          <p:cNvPr id="91140" name="Slide Number Placeholder 3"/>
          <p:cNvSpPr>
            <a:spLocks noGrp="1" noChangeArrowheads="1"/>
          </p:cNvSpPr>
          <p:nvPr/>
        </p:nvSpPr>
        <p:spPr bwMode="auto">
          <a:xfrm>
            <a:off x="3881438" y="8683625"/>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2" tIns="46586" rIns="93172" bIns="46586" anchor="b"/>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lgn="r">
              <a:spcBef>
                <a:spcPct val="0"/>
              </a:spcBef>
            </a:pPr>
            <a:fld id="{513793CA-CB01-4CE5-B732-86152F2400A6}" type="slidenum">
              <a:rPr lang="en-US" altLang="zh-CN" sz="1300">
                <a:solidFill>
                  <a:srgbClr val="000000"/>
                </a:solidFill>
                <a:latin typeface="Arial" panose="020B0604020202020204" pitchFamily="34" charset="0"/>
                <a:ea typeface="ヒラギノ角ゴ ProN W3"/>
                <a:cs typeface="ヒラギノ角ゴ ProN W3"/>
                <a:sym typeface="ヒラギノ角ゴ ProN W3"/>
              </a:rPr>
              <a:pPr algn="r">
                <a:spcBef>
                  <a:spcPct val="0"/>
                </a:spcBef>
              </a:pPr>
              <a:t>91</a:t>
            </a:fld>
            <a:endParaRPr lang="en-US" altLang="zh-CN" sz="1300">
              <a:solidFill>
                <a:srgbClr val="000000"/>
              </a:solidFill>
              <a:latin typeface="Arial" panose="020B0604020202020204" pitchFamily="34" charset="0"/>
              <a:ea typeface="ヒラギノ角ゴ ProN W3"/>
              <a:cs typeface="ヒラギノ角ゴ ProN W3"/>
              <a:sym typeface="ヒラギノ角ゴ ProN W3"/>
            </a:endParaRPr>
          </a:p>
        </p:txBody>
      </p:sp>
    </p:spTree>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a:xfrm>
            <a:off x="1138238" y="681038"/>
            <a:ext cx="4572000" cy="3429000"/>
          </a:xfrm>
          <a:ln>
            <a:solidFill>
              <a:srgbClr val="000000"/>
            </a:solidFill>
            <a:miter lim="800000"/>
            <a:headEnd/>
            <a:tailEnd/>
          </a:ln>
        </p:spPr>
      </p:sp>
      <p:sp>
        <p:nvSpPr>
          <p:cNvPr id="95235" name="备注占位符 2"/>
          <p:cNvSpPr>
            <a:spLocks noGrp="1" noChangeArrowheads="1"/>
          </p:cNvSpPr>
          <p:nvPr>
            <p:ph type="body" idx="1"/>
          </p:nvPr>
        </p:nvSpPr>
        <p:spPr>
          <a:xfrm>
            <a:off x="681038" y="4338638"/>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lstStyle/>
          <a:p>
            <a:r>
              <a:rPr lang="en-US" altLang="zh-CN"/>
              <a:t>1</a:t>
            </a:r>
            <a:r>
              <a:rPr lang="zh-CN" altLang="en-US"/>
              <a:t>）正对日志增量处理，例如十分钟内 数据处理完毕，需要统计各种数据如何处理？</a:t>
            </a:r>
            <a:endParaRPr lang="en-US" altLang="zh-CN"/>
          </a:p>
          <a:p>
            <a:endParaRPr lang="en-US" altLang="zh-CN"/>
          </a:p>
          <a:p>
            <a:r>
              <a:rPr lang="zh-CN" altLang="en-US"/>
              <a:t>问题？</a:t>
            </a:r>
            <a:endParaRPr lang="en-US" altLang="zh-CN"/>
          </a:p>
          <a:p>
            <a:r>
              <a:rPr lang="en-US" altLang="zh-CN"/>
              <a:t>   3</a:t>
            </a:r>
            <a:r>
              <a:rPr lang="zh-CN" altLang="en-US"/>
              <a:t>）</a:t>
            </a:r>
            <a:r>
              <a:rPr lang="en-US" altLang="zh-CN"/>
              <a:t>hadoop</a:t>
            </a:r>
            <a:r>
              <a:rPr lang="zh-CN" altLang="en-US"/>
              <a:t>名字的由来？</a:t>
            </a:r>
            <a:endParaRPr lang="en-US" altLang="zh-CN"/>
          </a:p>
          <a:p>
            <a:r>
              <a:rPr lang="en-US" altLang="zh-CN"/>
              <a:t>   4</a:t>
            </a:r>
            <a:r>
              <a:rPr lang="zh-CN" altLang="en-US"/>
              <a:t>）</a:t>
            </a:r>
            <a:r>
              <a:rPr lang="en-US" altLang="zh-CN"/>
              <a:t>Combiners</a:t>
            </a:r>
            <a:r>
              <a:rPr lang="zh-CN" altLang="en-US"/>
              <a:t>功能？</a:t>
            </a:r>
            <a:endParaRPr lang="en-US" altLang="zh-CN"/>
          </a:p>
        </p:txBody>
      </p:sp>
      <p:sp>
        <p:nvSpPr>
          <p:cNvPr id="95236" name="灯片编号占位符 3"/>
          <p:cNvSpPr txBox="1">
            <a:spLocks noGrp="1" noChangeArrowheads="1"/>
          </p:cNvSpPr>
          <p:nvPr/>
        </p:nvSpPr>
        <p:spPr bwMode="auto">
          <a:xfrm>
            <a:off x="3878263" y="867886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nchor="b"/>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lgn="r" eaLnBrk="1" hangingPunct="1">
              <a:spcBef>
                <a:spcPct val="0"/>
              </a:spcBef>
            </a:pPr>
            <a:fld id="{44CBC52B-9BBD-421C-832F-34181E7F211F}" type="slidenum">
              <a:rPr lang="zh-CN" altLang="en-US"/>
              <a:pPr algn="r" eaLnBrk="1" hangingPunct="1">
                <a:spcBef>
                  <a:spcPct val="0"/>
                </a:spcBef>
              </a:pPr>
              <a:t>94</a:t>
            </a:fld>
            <a:endParaRPr lang="en-US" altLang="zh-CN"/>
          </a:p>
        </p:txBody>
      </p:sp>
    </p:spTree>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6399C91-75CA-4B7B-8FAB-57BB0C8E9C96}" type="slidenum">
              <a:rPr lang="en-US" altLang="zh-CN"/>
              <a:pPr>
                <a:defRPr/>
              </a:pPr>
              <a:t>‹#›</a:t>
            </a:fld>
            <a:endParaRPr lang="en-US" altLang="zh-CN"/>
          </a:p>
        </p:txBody>
      </p:sp>
    </p:spTree>
    <p:extLst>
      <p:ext uri="{BB962C8B-B14F-4D97-AF65-F5344CB8AC3E}">
        <p14:creationId xmlns:p14="http://schemas.microsoft.com/office/powerpoint/2010/main" val="220692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57C7AC0-39B4-49B1-BBA4-958126950A71}" type="slidenum">
              <a:rPr lang="en-US" altLang="zh-CN"/>
              <a:pPr>
                <a:defRPr/>
              </a:pPr>
              <a:t>‹#›</a:t>
            </a:fld>
            <a:endParaRPr lang="en-US" altLang="zh-CN"/>
          </a:p>
        </p:txBody>
      </p:sp>
    </p:spTree>
    <p:extLst>
      <p:ext uri="{BB962C8B-B14F-4D97-AF65-F5344CB8AC3E}">
        <p14:creationId xmlns:p14="http://schemas.microsoft.com/office/powerpoint/2010/main" val="4031734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F4FC996-06C0-4EBC-9D4E-82B4C3019C8F}" type="slidenum">
              <a:rPr lang="en-US" altLang="zh-CN"/>
              <a:pPr>
                <a:defRPr/>
              </a:pPr>
              <a:t>‹#›</a:t>
            </a:fld>
            <a:endParaRPr lang="en-US" altLang="zh-CN"/>
          </a:p>
        </p:txBody>
      </p:sp>
    </p:spTree>
    <p:extLst>
      <p:ext uri="{BB962C8B-B14F-4D97-AF65-F5344CB8AC3E}">
        <p14:creationId xmlns:p14="http://schemas.microsoft.com/office/powerpoint/2010/main" val="2436622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4/6/2017</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375036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4/6/2017</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900434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796908"/>
          </a:xfrm>
        </p:spPr>
        <p:txBody>
          <a:bodyPr/>
          <a:lstStyle>
            <a:lvl1pPr>
              <a:defRPr sz="3800">
                <a:latin typeface="微软雅黑" pitchFamily="34" charset="-122"/>
                <a:ea typeface="微软雅黑" pitchFamily="34" charset="-122"/>
              </a:defRPr>
            </a:lvl1pPr>
          </a:lstStyle>
          <a:p>
            <a:r>
              <a:rPr lang="zh-CN" altLang="en-US" dirty="0"/>
              <a:t>单击此处编辑母版标题样式</a:t>
            </a:r>
          </a:p>
        </p:txBody>
      </p:sp>
      <p:sp>
        <p:nvSpPr>
          <p:cNvPr id="3" name="内容占位符 2"/>
          <p:cNvSpPr>
            <a:spLocks noGrp="1"/>
          </p:cNvSpPr>
          <p:nvPr>
            <p:ph idx="1"/>
          </p:nvPr>
        </p:nvSpPr>
        <p:spPr>
          <a:xfrm>
            <a:off x="457200" y="1214422"/>
            <a:ext cx="8229600" cy="4911741"/>
          </a:xfrm>
        </p:spPr>
        <p:txBody>
          <a:bodyPr/>
          <a:lstStyle>
            <a:lvl1pPr>
              <a:defRPr sz="2800">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916836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39D674C-B93D-4E7E-9639-9AB333809F5B}" type="slidenum">
              <a:rPr lang="en-US" altLang="zh-CN"/>
              <a:pPr>
                <a:defRPr/>
              </a:pPr>
              <a:t>‹#›</a:t>
            </a:fld>
            <a:endParaRPr lang="en-US" altLang="zh-CN"/>
          </a:p>
        </p:txBody>
      </p:sp>
    </p:spTree>
    <p:extLst>
      <p:ext uri="{BB962C8B-B14F-4D97-AF65-F5344CB8AC3E}">
        <p14:creationId xmlns:p14="http://schemas.microsoft.com/office/powerpoint/2010/main" val="1795103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459446E-FFBC-445B-88B9-320DF31A1810}" type="slidenum">
              <a:rPr lang="en-US" altLang="zh-CN"/>
              <a:pPr>
                <a:defRPr/>
              </a:pPr>
              <a:t>‹#›</a:t>
            </a:fld>
            <a:endParaRPr lang="en-US" altLang="zh-CN"/>
          </a:p>
        </p:txBody>
      </p:sp>
    </p:spTree>
    <p:extLst>
      <p:ext uri="{BB962C8B-B14F-4D97-AF65-F5344CB8AC3E}">
        <p14:creationId xmlns:p14="http://schemas.microsoft.com/office/powerpoint/2010/main" val="526095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352FBD71-4003-4C20-9845-64F3A59368C1}" type="slidenum">
              <a:rPr lang="en-US" altLang="zh-CN"/>
              <a:pPr>
                <a:defRPr/>
              </a:pPr>
              <a:t>‹#›</a:t>
            </a:fld>
            <a:endParaRPr lang="en-US" altLang="zh-CN"/>
          </a:p>
        </p:txBody>
      </p:sp>
    </p:spTree>
    <p:extLst>
      <p:ext uri="{BB962C8B-B14F-4D97-AF65-F5344CB8AC3E}">
        <p14:creationId xmlns:p14="http://schemas.microsoft.com/office/powerpoint/2010/main" val="8562661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2B79E211-D27F-4461-AC06-8BFF08F72D2D}" type="slidenum">
              <a:rPr lang="en-US" altLang="zh-CN"/>
              <a:pPr>
                <a:defRPr/>
              </a:pPr>
              <a:t>‹#›</a:t>
            </a:fld>
            <a:endParaRPr lang="en-US" altLang="zh-CN"/>
          </a:p>
        </p:txBody>
      </p:sp>
    </p:spTree>
    <p:extLst>
      <p:ext uri="{BB962C8B-B14F-4D97-AF65-F5344CB8AC3E}">
        <p14:creationId xmlns:p14="http://schemas.microsoft.com/office/powerpoint/2010/main" val="2792714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311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580831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762659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1028" name="Rectangle 4"/>
          <p:cNvSpPr>
            <a:spLocks noGrp="1" noChangeArrowheads="1"/>
          </p:cNvSpPr>
          <p:nvPr>
            <p:ph type="dt" sz="half" idx="2"/>
          </p:nvPr>
        </p:nvSpPr>
        <p:spPr bwMode="auto">
          <a:xfrm>
            <a:off x="428625" y="5643563"/>
            <a:ext cx="2133600" cy="476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1" hangingPunct="1">
              <a:buFont typeface="Arial" panose="020B0604020202020204" pitchFamily="34" charset="0"/>
              <a:buNone/>
              <a:defRPr sz="1400"/>
            </a:lvl1pPr>
          </a:lstStyle>
          <a:p>
            <a:pPr>
              <a:defRPr/>
            </a:pPr>
            <a:endParaRPr lang="en-US"/>
          </a:p>
        </p:txBody>
      </p:sp>
      <p:sp>
        <p:nvSpPr>
          <p:cNvPr id="1029" name="Rectangle 5"/>
          <p:cNvSpPr>
            <a:spLocks noGrp="1" noChangeArrowheads="1"/>
          </p:cNvSpPr>
          <p:nvPr>
            <p:ph type="ftr" sz="quarter" idx="3"/>
          </p:nvPr>
        </p:nvSpPr>
        <p:spPr bwMode="auto">
          <a:xfrm>
            <a:off x="3071813" y="5715000"/>
            <a:ext cx="2895600" cy="476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eaLnBrk="1" hangingPunct="1">
              <a:buFont typeface="Arial" panose="020B0604020202020204" pitchFamily="34" charset="0"/>
              <a:buNone/>
              <a:defRPr sz="1400"/>
            </a:lvl1pPr>
          </a:lstStyle>
          <a:p>
            <a:pPr>
              <a:defRPr/>
            </a:pPr>
            <a:endParaRPr lang="en-US"/>
          </a:p>
        </p:txBody>
      </p:sp>
      <p:sp>
        <p:nvSpPr>
          <p:cNvPr id="1030" name="Rectangle 6"/>
          <p:cNvSpPr>
            <a:spLocks noGrp="1" noChangeArrowheads="1"/>
          </p:cNvSpPr>
          <p:nvPr>
            <p:ph type="sldNum" sz="quarter" idx="4"/>
          </p:nvPr>
        </p:nvSpPr>
        <p:spPr bwMode="auto">
          <a:xfrm>
            <a:off x="6500813" y="5786438"/>
            <a:ext cx="2133600" cy="476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1" hangingPunct="1">
              <a:buFont typeface="Arial" panose="020B0604020202020204" pitchFamily="34" charset="0"/>
              <a:buNone/>
              <a:defRPr sz="1400" smtClean="0"/>
            </a:lvl1pPr>
          </a:lstStyle>
          <a:p>
            <a:pPr>
              <a:defRPr/>
            </a:pPr>
            <a:fld id="{682DDBB3-7732-4C67-9AED-F61748A27873}"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353" r:id="rId1"/>
    <p:sldLayoutId id="2147484379" r:id="rId2"/>
    <p:sldLayoutId id="2147484354" r:id="rId3"/>
    <p:sldLayoutId id="2147484355" r:id="rId4"/>
    <p:sldLayoutId id="2147484356" r:id="rId5"/>
    <p:sldLayoutId id="2147484357" r:id="rId6"/>
    <p:sldLayoutId id="2147484380" r:id="rId7"/>
    <p:sldLayoutId id="2147484381" r:id="rId8"/>
    <p:sldLayoutId id="2147484382" r:id="rId9"/>
    <p:sldLayoutId id="2147484358" r:id="rId10"/>
    <p:sldLayoutId id="2147484359" r:id="rId11"/>
    <p:sldLayoutId id="2147484383" r:id="rId12"/>
    <p:sldLayoutId id="2147484384"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eaLnBrk="0" fontAlgn="base" hangingPunct="0">
        <a:spcBef>
          <a:spcPct val="0"/>
        </a:spcBef>
        <a:spcAft>
          <a:spcPct val="0"/>
        </a:spcAft>
        <a:defRPr sz="4400">
          <a:solidFill>
            <a:schemeClr val="tx2"/>
          </a:solidFill>
          <a:latin typeface="Arial" pitchFamily="34" charset="0"/>
          <a:ea typeface="宋体" pitchFamily="2" charset="-122"/>
        </a:defRPr>
      </a:lvl6pPr>
      <a:lvl7pPr marL="914400" algn="ctr" rtl="0" eaLnBrk="0" fontAlgn="base" hangingPunct="0">
        <a:spcBef>
          <a:spcPct val="0"/>
        </a:spcBef>
        <a:spcAft>
          <a:spcPct val="0"/>
        </a:spcAft>
        <a:defRPr sz="4400">
          <a:solidFill>
            <a:schemeClr val="tx2"/>
          </a:solidFill>
          <a:latin typeface="Arial" pitchFamily="34" charset="0"/>
          <a:ea typeface="宋体" pitchFamily="2" charset="-122"/>
        </a:defRPr>
      </a:lvl7pPr>
      <a:lvl8pPr marL="1371600" algn="ctr" rtl="0" eaLnBrk="0" fontAlgn="base" hangingPunct="0">
        <a:spcBef>
          <a:spcPct val="0"/>
        </a:spcBef>
        <a:spcAft>
          <a:spcPct val="0"/>
        </a:spcAft>
        <a:defRPr sz="4400">
          <a:solidFill>
            <a:schemeClr val="tx2"/>
          </a:solidFill>
          <a:latin typeface="Arial" pitchFamily="34" charset="0"/>
          <a:ea typeface="宋体" pitchFamily="2" charset="-122"/>
        </a:defRPr>
      </a:lvl8pPr>
      <a:lvl9pPr marL="1828800" algn="ctr" rtl="0" eaLnBrk="0" fontAlgn="base" hangingPunct="0">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 Id="rId4" Type="http://schemas.openxmlformats.org/officeDocument/2006/relationships/image" Target="../media/image46.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hyperlink" Target="http://cloudera.github.io/llama/" TargetMode="External"/><Relationship Id="rId2" Type="http://schemas.openxmlformats.org/officeDocument/2006/relationships/hyperlink" Target="https://github.com/hortonworks/hoya/" TargetMode="Externa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jpeg"/><Relationship Id="rId4" Type="http://schemas.openxmlformats.org/officeDocument/2006/relationships/image" Target="../media/image56.png"/><Relationship Id="rId9" Type="http://schemas.openxmlformats.org/officeDocument/2006/relationships/image" Target="../media/image61.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红色块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76475"/>
            <a:ext cx="9144000" cy="148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Text Box 3"/>
          <p:cNvSpPr txBox="1">
            <a:spLocks noChangeArrowheads="1"/>
          </p:cNvSpPr>
          <p:nvPr/>
        </p:nvSpPr>
        <p:spPr bwMode="auto">
          <a:xfrm>
            <a:off x="2411413" y="2732088"/>
            <a:ext cx="5734050" cy="64611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3600" b="1">
                <a:solidFill>
                  <a:schemeClr val="bg1"/>
                </a:solidFill>
                <a:latin typeface="微软雅黑" panose="020B0503020204020204" pitchFamily="34" charset="-122"/>
                <a:ea typeface="微软雅黑" panose="020B0503020204020204" pitchFamily="34" charset="-122"/>
              </a:rPr>
              <a:t>Mapreduce</a:t>
            </a:r>
            <a:r>
              <a:rPr lang="zh-CN" altLang="en-US" sz="3600" b="1">
                <a:solidFill>
                  <a:schemeClr val="bg1"/>
                </a:solidFill>
                <a:latin typeface="微软雅黑" panose="020B0503020204020204" pitchFamily="34" charset="-122"/>
                <a:ea typeface="微软雅黑" panose="020B0503020204020204" pitchFamily="34" charset="-122"/>
              </a:rPr>
              <a:t>原理和</a:t>
            </a:r>
            <a:r>
              <a:rPr lang="en-US" altLang="zh-CN" sz="3600" b="1">
                <a:solidFill>
                  <a:schemeClr val="bg1"/>
                </a:solidFill>
                <a:latin typeface="微软雅黑" panose="020B0503020204020204" pitchFamily="34" charset="-122"/>
                <a:ea typeface="微软雅黑" panose="020B0503020204020204" pitchFamily="34" charset="-122"/>
              </a:rPr>
              <a:t>YARN</a:t>
            </a:r>
            <a:endParaRPr lang="zh-CN" altLang="en-US" sz="36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3848" rIns="0" bIns="0" rtlCol="0">
            <a:spAutoFit/>
          </a:bodyPr>
          <a:lstStyle/>
          <a:p>
            <a:pPr>
              <a:lnSpc>
                <a:spcPct val="100000"/>
              </a:lnSpc>
            </a:pPr>
            <a:r>
              <a:rPr sz="3000" b="1" spc="-25" dirty="0">
                <a:solidFill>
                  <a:srgbClr val="0070C5"/>
                </a:solidFill>
                <a:latin typeface="Verdana"/>
                <a:cs typeface="Verdana"/>
              </a:rPr>
              <a:t>Map</a:t>
            </a:r>
            <a:r>
              <a:rPr sz="3000" b="1" spc="-25" dirty="0">
                <a:solidFill>
                  <a:srgbClr val="0070C5"/>
                </a:solidFill>
                <a:latin typeface="微软雅黑"/>
                <a:cs typeface="微软雅黑"/>
              </a:rPr>
              <a:t>过程</a:t>
            </a:r>
            <a:endParaRPr sz="3000">
              <a:latin typeface="微软雅黑"/>
              <a:cs typeface="微软雅黑"/>
            </a:endParaRPr>
          </a:p>
        </p:txBody>
      </p:sp>
      <p:sp>
        <p:nvSpPr>
          <p:cNvPr id="3" name="object 3"/>
          <p:cNvSpPr txBox="1"/>
          <p:nvPr/>
        </p:nvSpPr>
        <p:spPr>
          <a:xfrm>
            <a:off x="444500" y="1210309"/>
            <a:ext cx="7972425" cy="744220"/>
          </a:xfrm>
          <a:prstGeom prst="rect">
            <a:avLst/>
          </a:prstGeom>
        </p:spPr>
        <p:txBody>
          <a:bodyPr vert="horz" wrap="square" lIns="0" tIns="0" rIns="0" bIns="0" rtlCol="0">
            <a:spAutoFit/>
          </a:bodyPr>
          <a:lstStyle/>
          <a:p>
            <a:pPr marL="12700" marR="6350">
              <a:lnSpc>
                <a:spcPct val="100000"/>
              </a:lnSpc>
            </a:pPr>
            <a:r>
              <a:rPr lang="en-US" altLang="zh-CN" sz="2400" spc="-20" dirty="0">
                <a:solidFill>
                  <a:srgbClr val="051821"/>
                </a:solidFill>
                <a:latin typeface="Verdana"/>
                <a:cs typeface="Verdana"/>
              </a:rPr>
              <a:t>     </a:t>
            </a:r>
            <a:r>
              <a:rPr sz="2400" spc="-20" dirty="0" err="1">
                <a:solidFill>
                  <a:srgbClr val="051821"/>
                </a:solidFill>
                <a:latin typeface="Verdana"/>
                <a:cs typeface="Verdana"/>
              </a:rPr>
              <a:t>Ma</a:t>
            </a:r>
            <a:r>
              <a:rPr sz="2400" spc="-5" dirty="0" err="1">
                <a:solidFill>
                  <a:srgbClr val="051821"/>
                </a:solidFill>
                <a:latin typeface="Verdana"/>
                <a:cs typeface="Verdana"/>
              </a:rPr>
              <a:t>p</a:t>
            </a:r>
            <a:r>
              <a:rPr sz="2400" spc="0" dirty="0" err="1">
                <a:solidFill>
                  <a:srgbClr val="051821"/>
                </a:solidFill>
                <a:latin typeface="微软雅黑"/>
                <a:cs typeface="微软雅黑"/>
              </a:rPr>
              <a:t>过程通过在输入列表中的每一项执行函数，生成一系列的输出列表</a:t>
            </a:r>
            <a:r>
              <a:rPr sz="2400" spc="0" dirty="0">
                <a:solidFill>
                  <a:srgbClr val="051821"/>
                </a:solidFill>
                <a:latin typeface="微软雅黑"/>
                <a:cs typeface="微软雅黑"/>
              </a:rPr>
              <a:t>。</a:t>
            </a:r>
            <a:endParaRPr sz="2400" dirty="0">
              <a:latin typeface="微软雅黑"/>
              <a:cs typeface="微软雅黑"/>
            </a:endParaRPr>
          </a:p>
        </p:txBody>
      </p:sp>
      <p:sp>
        <p:nvSpPr>
          <p:cNvPr id="4" name="object 4"/>
          <p:cNvSpPr/>
          <p:nvPr/>
        </p:nvSpPr>
        <p:spPr>
          <a:xfrm>
            <a:off x="755576" y="2420888"/>
            <a:ext cx="7560840" cy="3456384"/>
          </a:xfrm>
          <a:prstGeom prst="rect">
            <a:avLst/>
          </a:prstGeom>
          <a:blipFill>
            <a:blip r:embed="rId2" cstate="print"/>
            <a:stretch>
              <a:fillRect/>
            </a:stretch>
          </a:blipFill>
        </p:spPr>
        <p:txBody>
          <a:bodyPr wrap="square" lIns="0" tIns="0" rIns="0" bIns="0" rtlCol="0">
            <a:spAutoFit/>
          </a:bodyPr>
          <a:lstStyle/>
          <a:p>
            <a:endParaRPr/>
          </a:p>
        </p:txBody>
      </p:sp>
    </p:spTree>
    <p:extLst>
      <p:ext uri="{BB962C8B-B14F-4D97-AF65-F5344CB8AC3E}">
        <p14:creationId xmlns:p14="http://schemas.microsoft.com/office/powerpoint/2010/main" val="274639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3848" rIns="0" bIns="0" rtlCol="0">
            <a:spAutoFit/>
          </a:bodyPr>
          <a:lstStyle/>
          <a:p>
            <a:pPr>
              <a:lnSpc>
                <a:spcPct val="100000"/>
              </a:lnSpc>
            </a:pPr>
            <a:r>
              <a:rPr sz="3000" b="1" spc="-5" dirty="0">
                <a:solidFill>
                  <a:srgbClr val="0070C5"/>
                </a:solidFill>
                <a:latin typeface="Verdana"/>
                <a:cs typeface="Verdana"/>
              </a:rPr>
              <a:t>Re</a:t>
            </a:r>
            <a:r>
              <a:rPr sz="3000" b="1" spc="5" dirty="0">
                <a:solidFill>
                  <a:srgbClr val="0070C5"/>
                </a:solidFill>
                <a:latin typeface="Verdana"/>
                <a:cs typeface="Verdana"/>
              </a:rPr>
              <a:t>d</a:t>
            </a:r>
            <a:r>
              <a:rPr sz="3000" b="1" spc="-5" dirty="0">
                <a:solidFill>
                  <a:srgbClr val="0070C5"/>
                </a:solidFill>
                <a:latin typeface="Verdana"/>
                <a:cs typeface="Verdana"/>
              </a:rPr>
              <a:t>uc</a:t>
            </a:r>
            <a:r>
              <a:rPr sz="3000" b="1" spc="0" dirty="0">
                <a:solidFill>
                  <a:srgbClr val="0070C5"/>
                </a:solidFill>
                <a:latin typeface="Verdana"/>
                <a:cs typeface="Verdana"/>
              </a:rPr>
              <a:t>e</a:t>
            </a:r>
            <a:r>
              <a:rPr sz="3000" b="1" spc="0" dirty="0">
                <a:solidFill>
                  <a:srgbClr val="0070C5"/>
                </a:solidFill>
                <a:latin typeface="微软雅黑"/>
                <a:cs typeface="微软雅黑"/>
              </a:rPr>
              <a:t>过程</a:t>
            </a:r>
            <a:endParaRPr sz="3000">
              <a:latin typeface="微软雅黑"/>
              <a:cs typeface="微软雅黑"/>
            </a:endParaRPr>
          </a:p>
        </p:txBody>
      </p:sp>
      <p:sp>
        <p:nvSpPr>
          <p:cNvPr id="3" name="object 3"/>
          <p:cNvSpPr txBox="1"/>
          <p:nvPr/>
        </p:nvSpPr>
        <p:spPr>
          <a:xfrm>
            <a:off x="444500" y="1210309"/>
            <a:ext cx="8145780" cy="744220"/>
          </a:xfrm>
          <a:prstGeom prst="rect">
            <a:avLst/>
          </a:prstGeom>
        </p:spPr>
        <p:txBody>
          <a:bodyPr vert="horz" wrap="square" lIns="0" tIns="0" rIns="0" bIns="0" rtlCol="0">
            <a:spAutoFit/>
          </a:bodyPr>
          <a:lstStyle/>
          <a:p>
            <a:pPr marL="12700" marR="6350">
              <a:lnSpc>
                <a:spcPct val="100000"/>
              </a:lnSpc>
            </a:pPr>
            <a:r>
              <a:rPr lang="en-US" altLang="zh-CN" sz="2400" spc="-65" dirty="0">
                <a:solidFill>
                  <a:srgbClr val="051821"/>
                </a:solidFill>
                <a:latin typeface="Verdana"/>
                <a:cs typeface="Verdana"/>
              </a:rPr>
              <a:t>     </a:t>
            </a:r>
            <a:r>
              <a:rPr sz="2400" spc="-65" dirty="0" err="1">
                <a:solidFill>
                  <a:srgbClr val="051821"/>
                </a:solidFill>
                <a:latin typeface="Verdana"/>
                <a:cs typeface="Verdana"/>
              </a:rPr>
              <a:t>R</a:t>
            </a:r>
            <a:r>
              <a:rPr sz="2400" spc="-15" dirty="0" err="1">
                <a:solidFill>
                  <a:srgbClr val="051821"/>
                </a:solidFill>
                <a:latin typeface="Verdana"/>
                <a:cs typeface="Verdana"/>
              </a:rPr>
              <a:t>educe</a:t>
            </a:r>
            <a:r>
              <a:rPr sz="2400" spc="0" dirty="0" err="1">
                <a:solidFill>
                  <a:srgbClr val="051821"/>
                </a:solidFill>
                <a:latin typeface="微软雅黑"/>
                <a:cs typeface="微软雅黑"/>
              </a:rPr>
              <a:t>过程在一个输入的列表进行扫描工作，随后生成一个聚集值，作为最后的输出</a:t>
            </a:r>
            <a:r>
              <a:rPr lang="zh-CN" altLang="en-US" sz="2400" dirty="0">
                <a:solidFill>
                  <a:srgbClr val="051821"/>
                </a:solidFill>
                <a:latin typeface="微软雅黑"/>
                <a:cs typeface="微软雅黑"/>
              </a:rPr>
              <a:t>。</a:t>
            </a:r>
            <a:endParaRPr sz="2400" dirty="0">
              <a:latin typeface="微软雅黑"/>
              <a:cs typeface="微软雅黑"/>
            </a:endParaRPr>
          </a:p>
        </p:txBody>
      </p:sp>
      <p:sp>
        <p:nvSpPr>
          <p:cNvPr id="4" name="object 4"/>
          <p:cNvSpPr/>
          <p:nvPr/>
        </p:nvSpPr>
        <p:spPr>
          <a:xfrm>
            <a:off x="683568" y="2420888"/>
            <a:ext cx="7560840" cy="3528392"/>
          </a:xfrm>
          <a:prstGeom prst="rect">
            <a:avLst/>
          </a:prstGeom>
          <a:blipFill>
            <a:blip r:embed="rId2" cstate="print"/>
            <a:stretch>
              <a:fillRect/>
            </a:stretch>
          </a:blipFill>
        </p:spPr>
        <p:txBody>
          <a:bodyPr wrap="square" lIns="0" tIns="0" rIns="0" bIns="0" rtlCol="0">
            <a:spAutoFit/>
          </a:bodyPr>
          <a:lstStyle/>
          <a:p>
            <a:endParaRPr/>
          </a:p>
        </p:txBody>
      </p:sp>
    </p:spTree>
    <p:extLst>
      <p:ext uri="{BB962C8B-B14F-4D97-AF65-F5344CB8AC3E}">
        <p14:creationId xmlns:p14="http://schemas.microsoft.com/office/powerpoint/2010/main" val="493513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3848" rIns="0" bIns="0" rtlCol="0">
            <a:spAutoFit/>
          </a:bodyPr>
          <a:lstStyle/>
          <a:p>
            <a:pPr>
              <a:lnSpc>
                <a:spcPct val="100000"/>
              </a:lnSpc>
            </a:pPr>
            <a:r>
              <a:rPr sz="3000" b="1" dirty="0">
                <a:solidFill>
                  <a:srgbClr val="0070C5"/>
                </a:solidFill>
                <a:latin typeface="Verdana"/>
                <a:cs typeface="Verdana"/>
              </a:rPr>
              <a:t>MapRed</a:t>
            </a:r>
            <a:r>
              <a:rPr sz="3000" b="1" spc="-5" dirty="0">
                <a:solidFill>
                  <a:srgbClr val="0070C5"/>
                </a:solidFill>
                <a:latin typeface="Verdana"/>
                <a:cs typeface="Verdana"/>
              </a:rPr>
              <a:t>uc</a:t>
            </a:r>
            <a:r>
              <a:rPr sz="3000" b="1" spc="5" dirty="0">
                <a:solidFill>
                  <a:srgbClr val="0070C5"/>
                </a:solidFill>
                <a:latin typeface="Verdana"/>
                <a:cs typeface="Verdana"/>
              </a:rPr>
              <a:t>e</a:t>
            </a:r>
            <a:r>
              <a:rPr sz="3000" b="1" spc="0" dirty="0">
                <a:solidFill>
                  <a:srgbClr val="0070C5"/>
                </a:solidFill>
                <a:latin typeface="微软雅黑"/>
                <a:cs typeface="微软雅黑"/>
              </a:rPr>
              <a:t>的</a:t>
            </a:r>
            <a:r>
              <a:rPr sz="3000" b="1" spc="-5" dirty="0">
                <a:solidFill>
                  <a:srgbClr val="0070C5"/>
                </a:solidFill>
                <a:latin typeface="Verdana"/>
                <a:cs typeface="Verdana"/>
              </a:rPr>
              <a:t>Re</a:t>
            </a:r>
            <a:r>
              <a:rPr sz="3000" b="1" spc="5" dirty="0">
                <a:solidFill>
                  <a:srgbClr val="0070C5"/>
                </a:solidFill>
                <a:latin typeface="Verdana"/>
                <a:cs typeface="Verdana"/>
              </a:rPr>
              <a:t>d</a:t>
            </a:r>
            <a:r>
              <a:rPr sz="3000" b="1" spc="-5" dirty="0">
                <a:solidFill>
                  <a:srgbClr val="0070C5"/>
                </a:solidFill>
                <a:latin typeface="Verdana"/>
                <a:cs typeface="Verdana"/>
              </a:rPr>
              <a:t>uc</a:t>
            </a:r>
            <a:r>
              <a:rPr sz="3000" b="1" spc="0" dirty="0">
                <a:solidFill>
                  <a:srgbClr val="0070C5"/>
                </a:solidFill>
                <a:latin typeface="Verdana"/>
                <a:cs typeface="Verdana"/>
              </a:rPr>
              <a:t>e</a:t>
            </a:r>
            <a:r>
              <a:rPr sz="3000" b="1" spc="0" dirty="0">
                <a:solidFill>
                  <a:srgbClr val="0070C5"/>
                </a:solidFill>
                <a:latin typeface="微软雅黑"/>
                <a:cs typeface="微软雅黑"/>
              </a:rPr>
              <a:t>过程</a:t>
            </a:r>
            <a:endParaRPr sz="3000">
              <a:latin typeface="微软雅黑"/>
              <a:cs typeface="微软雅黑"/>
            </a:endParaRPr>
          </a:p>
        </p:txBody>
      </p:sp>
      <p:sp>
        <p:nvSpPr>
          <p:cNvPr id="3" name="object 3"/>
          <p:cNvSpPr txBox="1"/>
          <p:nvPr/>
        </p:nvSpPr>
        <p:spPr>
          <a:xfrm>
            <a:off x="444500" y="1210309"/>
            <a:ext cx="8375972" cy="744220"/>
          </a:xfrm>
          <a:prstGeom prst="rect">
            <a:avLst/>
          </a:prstGeom>
        </p:spPr>
        <p:txBody>
          <a:bodyPr vert="horz" wrap="square" lIns="0" tIns="0" rIns="0" bIns="0" rtlCol="0">
            <a:spAutoFit/>
          </a:bodyPr>
          <a:lstStyle/>
          <a:p>
            <a:pPr marL="12700" marR="6350">
              <a:lnSpc>
                <a:spcPct val="100000"/>
              </a:lnSpc>
            </a:pPr>
            <a:r>
              <a:rPr lang="en-US" altLang="zh-CN" sz="2400" dirty="0">
                <a:solidFill>
                  <a:srgbClr val="051821"/>
                </a:solidFill>
                <a:latin typeface="微软雅黑"/>
                <a:cs typeface="微软雅黑"/>
              </a:rPr>
              <a:t>      </a:t>
            </a:r>
            <a:r>
              <a:rPr sz="2400" dirty="0" err="1">
                <a:solidFill>
                  <a:srgbClr val="051821"/>
                </a:solidFill>
                <a:latin typeface="微软雅黑"/>
                <a:cs typeface="微软雅黑"/>
              </a:rPr>
              <a:t>不同的颜色代表不同的键值</a:t>
            </a:r>
            <a:r>
              <a:rPr lang="en-US" altLang="zh-CN" sz="2400" spc="5" dirty="0">
                <a:solidFill>
                  <a:srgbClr val="051821"/>
                </a:solidFill>
                <a:latin typeface="微软雅黑"/>
                <a:cs typeface="微软雅黑"/>
              </a:rPr>
              <a:t>(</a:t>
            </a:r>
            <a:r>
              <a:rPr sz="2400" spc="-45" dirty="0">
                <a:solidFill>
                  <a:srgbClr val="051821"/>
                </a:solidFill>
                <a:latin typeface="Verdana"/>
                <a:cs typeface="Verdana"/>
              </a:rPr>
              <a:t>k</a:t>
            </a:r>
            <a:r>
              <a:rPr sz="2400" spc="-15" dirty="0">
                <a:solidFill>
                  <a:srgbClr val="051821"/>
                </a:solidFill>
                <a:latin typeface="Verdana"/>
                <a:cs typeface="Verdana"/>
              </a:rPr>
              <a:t>e</a:t>
            </a:r>
            <a:r>
              <a:rPr sz="2400" spc="-25" dirty="0">
                <a:solidFill>
                  <a:srgbClr val="051821"/>
                </a:solidFill>
                <a:latin typeface="Verdana"/>
                <a:cs typeface="Verdana"/>
              </a:rPr>
              <a:t>y</a:t>
            </a:r>
            <a:r>
              <a:rPr sz="2400" spc="-20" dirty="0">
                <a:solidFill>
                  <a:srgbClr val="051821"/>
                </a:solidFill>
                <a:latin typeface="Verdana"/>
                <a:cs typeface="Verdana"/>
              </a:rPr>
              <a:t>s</a:t>
            </a:r>
            <a:r>
              <a:rPr lang="en-US" altLang="zh-CN" sz="2400" dirty="0">
                <a:solidFill>
                  <a:srgbClr val="051821"/>
                </a:solidFill>
                <a:latin typeface="微软雅黑"/>
                <a:cs typeface="Verdana"/>
              </a:rPr>
              <a:t>)</a:t>
            </a:r>
            <a:r>
              <a:rPr lang="zh-CN" altLang="en-US" sz="2400" spc="0" dirty="0">
                <a:solidFill>
                  <a:srgbClr val="051821"/>
                </a:solidFill>
                <a:latin typeface="微软雅黑"/>
                <a:cs typeface="微软雅黑"/>
              </a:rPr>
              <a:t>。</a:t>
            </a:r>
            <a:r>
              <a:rPr sz="2400" spc="0" dirty="0" err="1">
                <a:solidFill>
                  <a:srgbClr val="051821"/>
                </a:solidFill>
                <a:latin typeface="微软雅黑"/>
                <a:cs typeface="微软雅黑"/>
              </a:rPr>
              <a:t>所有相同键值的列表被输入到同一</a:t>
            </a:r>
            <a:r>
              <a:rPr sz="2400" spc="5" dirty="0" err="1">
                <a:solidFill>
                  <a:srgbClr val="051821"/>
                </a:solidFill>
                <a:latin typeface="微软雅黑"/>
                <a:cs typeface="微软雅黑"/>
              </a:rPr>
              <a:t>个</a:t>
            </a:r>
            <a:r>
              <a:rPr sz="2400" spc="-65" dirty="0" err="1">
                <a:solidFill>
                  <a:srgbClr val="051821"/>
                </a:solidFill>
                <a:latin typeface="Verdana"/>
                <a:cs typeface="Verdana"/>
              </a:rPr>
              <a:t>R</a:t>
            </a:r>
            <a:r>
              <a:rPr sz="2400" spc="-15" dirty="0" err="1">
                <a:solidFill>
                  <a:srgbClr val="051821"/>
                </a:solidFill>
                <a:latin typeface="Verdana"/>
                <a:cs typeface="Verdana"/>
              </a:rPr>
              <a:t>educe</a:t>
            </a:r>
            <a:r>
              <a:rPr sz="2400" spc="0" dirty="0" err="1">
                <a:solidFill>
                  <a:srgbClr val="051821"/>
                </a:solidFill>
                <a:latin typeface="微软雅黑"/>
                <a:cs typeface="微软雅黑"/>
              </a:rPr>
              <a:t>任务中</a:t>
            </a:r>
            <a:r>
              <a:rPr lang="zh-CN" altLang="en-US" sz="2400" spc="0" dirty="0">
                <a:solidFill>
                  <a:srgbClr val="051821"/>
                </a:solidFill>
                <a:latin typeface="微软雅黑"/>
                <a:cs typeface="微软雅黑"/>
              </a:rPr>
              <a:t>。</a:t>
            </a:r>
            <a:endParaRPr sz="2400" dirty="0">
              <a:latin typeface="微软雅黑"/>
              <a:cs typeface="微软雅黑"/>
            </a:endParaRPr>
          </a:p>
        </p:txBody>
      </p:sp>
      <p:sp>
        <p:nvSpPr>
          <p:cNvPr id="4" name="object 4"/>
          <p:cNvSpPr/>
          <p:nvPr/>
        </p:nvSpPr>
        <p:spPr>
          <a:xfrm>
            <a:off x="437327" y="2492896"/>
            <a:ext cx="8045638" cy="3456384"/>
          </a:xfrm>
          <a:prstGeom prst="rect">
            <a:avLst/>
          </a:prstGeom>
          <a:blipFill>
            <a:blip r:embed="rId2" cstate="print"/>
            <a:stretch>
              <a:fillRect/>
            </a:stretch>
          </a:blipFill>
        </p:spPr>
        <p:txBody>
          <a:bodyPr wrap="square" lIns="0" tIns="0" rIns="0" bIns="0" rtlCol="0">
            <a:spAutoFit/>
          </a:bodyPr>
          <a:lstStyle/>
          <a:p>
            <a:endParaRPr/>
          </a:p>
        </p:txBody>
      </p:sp>
    </p:spTree>
    <p:extLst>
      <p:ext uri="{BB962C8B-B14F-4D97-AF65-F5344CB8AC3E}">
        <p14:creationId xmlns:p14="http://schemas.microsoft.com/office/powerpoint/2010/main" val="4281639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3848" rIns="0" bIns="0" rtlCol="0">
            <a:spAutoFit/>
          </a:bodyPr>
          <a:lstStyle/>
          <a:p>
            <a:pPr>
              <a:lnSpc>
                <a:spcPct val="100000"/>
              </a:lnSpc>
            </a:pPr>
            <a:r>
              <a:rPr sz="3000" b="1" dirty="0">
                <a:solidFill>
                  <a:srgbClr val="0070C5"/>
                </a:solidFill>
                <a:latin typeface="Verdana"/>
                <a:cs typeface="Verdana"/>
              </a:rPr>
              <a:t>MapRed</a:t>
            </a:r>
            <a:r>
              <a:rPr sz="3000" b="1" spc="-5" dirty="0">
                <a:solidFill>
                  <a:srgbClr val="0070C5"/>
                </a:solidFill>
                <a:latin typeface="Verdana"/>
                <a:cs typeface="Verdana"/>
              </a:rPr>
              <a:t>uc</a:t>
            </a:r>
            <a:r>
              <a:rPr sz="3000" b="1" spc="5" dirty="0">
                <a:solidFill>
                  <a:srgbClr val="0070C5"/>
                </a:solidFill>
                <a:latin typeface="Verdana"/>
                <a:cs typeface="Verdana"/>
              </a:rPr>
              <a:t>e</a:t>
            </a:r>
            <a:r>
              <a:rPr sz="3000" b="1" spc="0" dirty="0">
                <a:solidFill>
                  <a:srgbClr val="0070C5"/>
                </a:solidFill>
                <a:latin typeface="微软雅黑"/>
                <a:cs typeface="微软雅黑"/>
              </a:rPr>
              <a:t>的数据流程模型</a:t>
            </a:r>
            <a:endParaRPr sz="3000">
              <a:latin typeface="微软雅黑"/>
              <a:cs typeface="微软雅黑"/>
            </a:endParaRPr>
          </a:p>
        </p:txBody>
      </p:sp>
      <p:sp>
        <p:nvSpPr>
          <p:cNvPr id="3" name="object 3"/>
          <p:cNvSpPr/>
          <p:nvPr/>
        </p:nvSpPr>
        <p:spPr>
          <a:xfrm>
            <a:off x="251520" y="1268760"/>
            <a:ext cx="8712968" cy="5328592"/>
          </a:xfrm>
          <a:prstGeom prst="rect">
            <a:avLst/>
          </a:prstGeom>
          <a:blipFill>
            <a:blip r:embed="rId2" cstate="print"/>
            <a:stretch>
              <a:fillRect/>
            </a:stretch>
          </a:blipFill>
        </p:spPr>
        <p:txBody>
          <a:bodyPr wrap="square" lIns="0" tIns="0" rIns="0" bIns="0" rtlCol="0">
            <a:spAutoFit/>
          </a:bodyPr>
          <a:lstStyle/>
          <a:p>
            <a:endParaRPr/>
          </a:p>
        </p:txBody>
      </p:sp>
    </p:spTree>
    <p:extLst>
      <p:ext uri="{BB962C8B-B14F-4D97-AF65-F5344CB8AC3E}">
        <p14:creationId xmlns:p14="http://schemas.microsoft.com/office/powerpoint/2010/main" val="38739533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94996" rIns="0" bIns="0" rtlCol="0">
            <a:spAutoFit/>
          </a:bodyPr>
          <a:lstStyle/>
          <a:p>
            <a:pPr marL="112395">
              <a:lnSpc>
                <a:spcPct val="100000"/>
              </a:lnSpc>
            </a:pPr>
            <a:r>
              <a:rPr sz="3000" b="1" spc="-5" dirty="0">
                <a:solidFill>
                  <a:srgbClr val="0070C5"/>
                </a:solidFill>
                <a:latin typeface="微软雅黑"/>
                <a:cs typeface="微软雅黑"/>
              </a:rPr>
              <a:t>测试数据</a:t>
            </a:r>
            <a:endParaRPr sz="3000">
              <a:latin typeface="微软雅黑"/>
              <a:cs typeface="微软雅黑"/>
            </a:endParaRPr>
          </a:p>
        </p:txBody>
      </p:sp>
      <p:sp>
        <p:nvSpPr>
          <p:cNvPr id="3" name="object 3"/>
          <p:cNvSpPr txBox="1"/>
          <p:nvPr/>
        </p:nvSpPr>
        <p:spPr>
          <a:xfrm>
            <a:off x="444500" y="1217929"/>
            <a:ext cx="7843520" cy="4780280"/>
          </a:xfrm>
          <a:prstGeom prst="rect">
            <a:avLst/>
          </a:prstGeom>
        </p:spPr>
        <p:txBody>
          <a:bodyPr vert="horz" wrap="square" lIns="0" tIns="0" rIns="0" bIns="0" rtlCol="0">
            <a:spAutoFit/>
          </a:bodyPr>
          <a:lstStyle/>
          <a:p>
            <a:pPr marL="12700">
              <a:lnSpc>
                <a:spcPct val="100000"/>
              </a:lnSpc>
            </a:pPr>
            <a:r>
              <a:rPr sz="2400" spc="-20" dirty="0">
                <a:solidFill>
                  <a:srgbClr val="051821"/>
                </a:solidFill>
                <a:latin typeface="Verdana"/>
                <a:cs typeface="Verdana"/>
              </a:rPr>
              <a:t>27 41 39 29 51 45 24 28 56 52 29 51 18 25 19 10</a:t>
            </a:r>
            <a:endParaRPr sz="2400">
              <a:latin typeface="Verdana"/>
              <a:cs typeface="Verdana"/>
            </a:endParaRPr>
          </a:p>
          <a:p>
            <a:pPr marL="12700">
              <a:lnSpc>
                <a:spcPct val="100000"/>
              </a:lnSpc>
            </a:pPr>
            <a:r>
              <a:rPr sz="2400" spc="-20" dirty="0">
                <a:solidFill>
                  <a:srgbClr val="051821"/>
                </a:solidFill>
                <a:latin typeface="Verdana"/>
                <a:cs typeface="Verdana"/>
              </a:rPr>
              <a:t>52 37 18 25 23 52 19 33 59 24 39 58 51 12</a:t>
            </a:r>
            <a:endParaRPr sz="2400">
              <a:latin typeface="Verdana"/>
              <a:cs typeface="Verdana"/>
            </a:endParaRPr>
          </a:p>
          <a:p>
            <a:pPr>
              <a:lnSpc>
                <a:spcPts val="2150"/>
              </a:lnSpc>
              <a:spcBef>
                <a:spcPts val="48"/>
              </a:spcBef>
            </a:pPr>
            <a:endParaRPr sz="2150"/>
          </a:p>
          <a:p>
            <a:pPr marL="12700">
              <a:lnSpc>
                <a:spcPct val="100000"/>
              </a:lnSpc>
            </a:pPr>
            <a:r>
              <a:rPr sz="2400" dirty="0">
                <a:solidFill>
                  <a:srgbClr val="051821"/>
                </a:solidFill>
                <a:latin typeface="Verdana"/>
                <a:cs typeface="Verdana"/>
              </a:rPr>
              <a:t>44</a:t>
            </a:r>
            <a:r>
              <a:rPr sz="2400" spc="-10" dirty="0">
                <a:solidFill>
                  <a:srgbClr val="051821"/>
                </a:solidFill>
                <a:latin typeface="Verdana"/>
                <a:cs typeface="Verdana"/>
              </a:rPr>
              <a:t> </a:t>
            </a:r>
            <a:r>
              <a:rPr sz="2400" spc="0" dirty="0">
                <a:solidFill>
                  <a:srgbClr val="051821"/>
                </a:solidFill>
                <a:latin typeface="Verdana"/>
                <a:cs typeface="Verdana"/>
              </a:rPr>
              <a:t>10 42 19 35 28</a:t>
            </a:r>
            <a:r>
              <a:rPr sz="2400" spc="-10" dirty="0">
                <a:solidFill>
                  <a:srgbClr val="051821"/>
                </a:solidFill>
                <a:latin typeface="Verdana"/>
                <a:cs typeface="Verdana"/>
              </a:rPr>
              <a:t> </a:t>
            </a:r>
            <a:r>
              <a:rPr sz="2400" spc="0" dirty="0">
                <a:solidFill>
                  <a:srgbClr val="051821"/>
                </a:solidFill>
                <a:latin typeface="Verdana"/>
                <a:cs typeface="Verdana"/>
              </a:rPr>
              <a:t>39 33 58 45 28</a:t>
            </a:r>
            <a:r>
              <a:rPr sz="2400" spc="-10" dirty="0">
                <a:solidFill>
                  <a:srgbClr val="051821"/>
                </a:solidFill>
                <a:latin typeface="Verdana"/>
                <a:cs typeface="Verdana"/>
              </a:rPr>
              <a:t> </a:t>
            </a:r>
            <a:r>
              <a:rPr sz="2400" spc="0" dirty="0">
                <a:solidFill>
                  <a:srgbClr val="051821"/>
                </a:solidFill>
                <a:latin typeface="Verdana"/>
                <a:cs typeface="Verdana"/>
              </a:rPr>
              <a:t>35 26 55 32 33</a:t>
            </a:r>
            <a:endParaRPr sz="2400">
              <a:latin typeface="Verdana"/>
              <a:cs typeface="Verdana"/>
            </a:endParaRPr>
          </a:p>
          <a:p>
            <a:pPr marL="12700">
              <a:lnSpc>
                <a:spcPct val="100000"/>
              </a:lnSpc>
            </a:pPr>
            <a:r>
              <a:rPr sz="2400" spc="-20" dirty="0">
                <a:solidFill>
                  <a:srgbClr val="051821"/>
                </a:solidFill>
                <a:latin typeface="Verdana"/>
                <a:cs typeface="Verdana"/>
              </a:rPr>
              <a:t>27 40 10 31 42 15 41 56 42 47 40 45 28 52</a:t>
            </a:r>
            <a:endParaRPr sz="2400">
              <a:latin typeface="Verdana"/>
              <a:cs typeface="Verdana"/>
            </a:endParaRPr>
          </a:p>
          <a:p>
            <a:pPr>
              <a:lnSpc>
                <a:spcPts val="2150"/>
              </a:lnSpc>
              <a:spcBef>
                <a:spcPts val="45"/>
              </a:spcBef>
            </a:pPr>
            <a:endParaRPr sz="2150"/>
          </a:p>
          <a:p>
            <a:pPr marL="12700">
              <a:lnSpc>
                <a:spcPct val="100000"/>
              </a:lnSpc>
            </a:pPr>
            <a:r>
              <a:rPr sz="2400" spc="-20" dirty="0">
                <a:solidFill>
                  <a:srgbClr val="051821"/>
                </a:solidFill>
                <a:latin typeface="Verdana"/>
                <a:cs typeface="Verdana"/>
              </a:rPr>
              <a:t>52 28 50 12 42 28 17 50 31 33 42 14 34 19 23 22</a:t>
            </a:r>
            <a:endParaRPr sz="2400">
              <a:latin typeface="Verdana"/>
              <a:cs typeface="Verdana"/>
            </a:endParaRPr>
          </a:p>
          <a:p>
            <a:pPr marL="12700">
              <a:lnSpc>
                <a:spcPct val="100000"/>
              </a:lnSpc>
            </a:pPr>
            <a:r>
              <a:rPr sz="2400" dirty="0">
                <a:solidFill>
                  <a:srgbClr val="051821"/>
                </a:solidFill>
                <a:latin typeface="Verdana"/>
                <a:cs typeface="Verdana"/>
              </a:rPr>
              <a:t>40</a:t>
            </a:r>
            <a:r>
              <a:rPr sz="2400" spc="-10" dirty="0">
                <a:solidFill>
                  <a:srgbClr val="051821"/>
                </a:solidFill>
                <a:latin typeface="Verdana"/>
                <a:cs typeface="Verdana"/>
              </a:rPr>
              <a:t> </a:t>
            </a:r>
            <a:r>
              <a:rPr sz="2400" spc="0" dirty="0">
                <a:solidFill>
                  <a:srgbClr val="051821"/>
                </a:solidFill>
                <a:latin typeface="Verdana"/>
                <a:cs typeface="Verdana"/>
              </a:rPr>
              <a:t>21 54 43 52 29</a:t>
            </a:r>
            <a:r>
              <a:rPr sz="2400" spc="-10" dirty="0">
                <a:solidFill>
                  <a:srgbClr val="051821"/>
                </a:solidFill>
                <a:latin typeface="Verdana"/>
                <a:cs typeface="Verdana"/>
              </a:rPr>
              <a:t> </a:t>
            </a:r>
            <a:r>
              <a:rPr sz="2400" spc="0" dirty="0">
                <a:solidFill>
                  <a:srgbClr val="051821"/>
                </a:solidFill>
                <a:latin typeface="Verdana"/>
                <a:cs typeface="Verdana"/>
              </a:rPr>
              <a:t>38 53 34 28 11</a:t>
            </a:r>
            <a:r>
              <a:rPr sz="2400" spc="-10" dirty="0">
                <a:solidFill>
                  <a:srgbClr val="051821"/>
                </a:solidFill>
                <a:latin typeface="Verdana"/>
                <a:cs typeface="Verdana"/>
              </a:rPr>
              <a:t> </a:t>
            </a:r>
            <a:r>
              <a:rPr sz="2400" spc="0" dirty="0">
                <a:solidFill>
                  <a:srgbClr val="051821"/>
                </a:solidFill>
                <a:latin typeface="Verdana"/>
                <a:cs typeface="Verdana"/>
              </a:rPr>
              <a:t>15 25 44</a:t>
            </a:r>
            <a:endParaRPr sz="2400">
              <a:latin typeface="Verdana"/>
              <a:cs typeface="Verdana"/>
            </a:endParaRPr>
          </a:p>
          <a:p>
            <a:pPr>
              <a:lnSpc>
                <a:spcPts val="2200"/>
              </a:lnSpc>
              <a:spcBef>
                <a:spcPts val="8"/>
              </a:spcBef>
            </a:pPr>
            <a:endParaRPr sz="2200"/>
          </a:p>
          <a:p>
            <a:pPr marL="12700">
              <a:lnSpc>
                <a:spcPct val="100000"/>
              </a:lnSpc>
            </a:pPr>
            <a:r>
              <a:rPr sz="2400" spc="-20" dirty="0">
                <a:solidFill>
                  <a:srgbClr val="051821"/>
                </a:solidFill>
                <a:latin typeface="Verdana"/>
                <a:cs typeface="Verdana"/>
              </a:rPr>
              <a:t>27 27 43 58 24 12 33 45 39 43 19 57 38 55 54 29</a:t>
            </a:r>
            <a:endParaRPr sz="2400">
              <a:latin typeface="Verdana"/>
              <a:cs typeface="Verdana"/>
            </a:endParaRPr>
          </a:p>
          <a:p>
            <a:pPr marL="12700">
              <a:lnSpc>
                <a:spcPct val="100000"/>
              </a:lnSpc>
            </a:pPr>
            <a:r>
              <a:rPr sz="2400" spc="-20" dirty="0">
                <a:solidFill>
                  <a:srgbClr val="051821"/>
                </a:solidFill>
                <a:latin typeface="Verdana"/>
                <a:cs typeface="Verdana"/>
              </a:rPr>
              <a:t>28 58 36 44 59 26 27 21 31 55 29 53 39 38</a:t>
            </a:r>
            <a:endParaRPr sz="2400">
              <a:latin typeface="Verdana"/>
              <a:cs typeface="Verdana"/>
            </a:endParaRPr>
          </a:p>
          <a:p>
            <a:pPr>
              <a:lnSpc>
                <a:spcPts val="2150"/>
              </a:lnSpc>
              <a:spcBef>
                <a:spcPts val="48"/>
              </a:spcBef>
            </a:pPr>
            <a:endParaRPr sz="2150"/>
          </a:p>
          <a:p>
            <a:pPr marL="12700">
              <a:lnSpc>
                <a:spcPct val="100000"/>
              </a:lnSpc>
            </a:pPr>
            <a:r>
              <a:rPr sz="2400" dirty="0">
                <a:solidFill>
                  <a:srgbClr val="051821"/>
                </a:solidFill>
                <a:latin typeface="Verdana"/>
                <a:cs typeface="Verdana"/>
              </a:rPr>
              <a:t>58</a:t>
            </a:r>
            <a:r>
              <a:rPr sz="2400" spc="-10" dirty="0">
                <a:solidFill>
                  <a:srgbClr val="051821"/>
                </a:solidFill>
                <a:latin typeface="Verdana"/>
                <a:cs typeface="Verdana"/>
              </a:rPr>
              <a:t> </a:t>
            </a:r>
            <a:r>
              <a:rPr sz="2400" spc="0" dirty="0">
                <a:solidFill>
                  <a:srgbClr val="051821"/>
                </a:solidFill>
                <a:latin typeface="Verdana"/>
                <a:cs typeface="Verdana"/>
              </a:rPr>
              <a:t>52 46 37 20 49</a:t>
            </a:r>
            <a:r>
              <a:rPr sz="2400" spc="-10" dirty="0">
                <a:solidFill>
                  <a:srgbClr val="051821"/>
                </a:solidFill>
                <a:latin typeface="Verdana"/>
                <a:cs typeface="Verdana"/>
              </a:rPr>
              <a:t> </a:t>
            </a:r>
            <a:r>
              <a:rPr sz="2400" spc="0" dirty="0">
                <a:solidFill>
                  <a:srgbClr val="051821"/>
                </a:solidFill>
                <a:latin typeface="Verdana"/>
                <a:cs typeface="Verdana"/>
              </a:rPr>
              <a:t>10 28 15 24 35</a:t>
            </a:r>
            <a:r>
              <a:rPr sz="2400" spc="-10" dirty="0">
                <a:solidFill>
                  <a:srgbClr val="051821"/>
                </a:solidFill>
                <a:latin typeface="Verdana"/>
                <a:cs typeface="Verdana"/>
              </a:rPr>
              <a:t> </a:t>
            </a:r>
            <a:r>
              <a:rPr sz="2400" spc="0" dirty="0">
                <a:solidFill>
                  <a:srgbClr val="051821"/>
                </a:solidFill>
                <a:latin typeface="Verdana"/>
                <a:cs typeface="Verdana"/>
              </a:rPr>
              <a:t>38 14 44 59 48</a:t>
            </a:r>
            <a:endParaRPr sz="2400">
              <a:latin typeface="Verdana"/>
              <a:cs typeface="Verdana"/>
            </a:endParaRPr>
          </a:p>
          <a:p>
            <a:pPr marL="12700">
              <a:lnSpc>
                <a:spcPct val="100000"/>
              </a:lnSpc>
            </a:pPr>
            <a:r>
              <a:rPr sz="2400" spc="-20" dirty="0">
                <a:solidFill>
                  <a:srgbClr val="051821"/>
                </a:solidFill>
                <a:latin typeface="Verdana"/>
                <a:cs typeface="Verdana"/>
              </a:rPr>
              <a:t>42 18 59 38 43 23 19 28 30 24 36 10 30 15</a:t>
            </a:r>
            <a:endParaRPr sz="2400">
              <a:latin typeface="Verdana"/>
              <a:cs typeface="Verdana"/>
            </a:endParaRPr>
          </a:p>
        </p:txBody>
      </p:sp>
    </p:spTree>
    <p:extLst>
      <p:ext uri="{BB962C8B-B14F-4D97-AF65-F5344CB8AC3E}">
        <p14:creationId xmlns:p14="http://schemas.microsoft.com/office/powerpoint/2010/main" val="3274213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2"/>
          <p:cNvSpPr/>
          <p:nvPr/>
        </p:nvSpPr>
        <p:spPr>
          <a:xfrm>
            <a:off x="0" y="6358128"/>
            <a:ext cx="9144000" cy="335280"/>
          </a:xfrm>
          <a:custGeom>
            <a:avLst/>
            <a:gdLst/>
            <a:ahLst/>
            <a:cxnLst/>
            <a:rect l="l" t="t" r="r" b="b"/>
            <a:pathLst>
              <a:path w="9144000" h="335279">
                <a:moveTo>
                  <a:pt x="0" y="0"/>
                </a:moveTo>
                <a:lnTo>
                  <a:pt x="9144000" y="0"/>
                </a:lnTo>
                <a:lnTo>
                  <a:pt x="9144000" y="335280"/>
                </a:lnTo>
                <a:lnTo>
                  <a:pt x="0" y="335280"/>
                </a:lnTo>
                <a:lnTo>
                  <a:pt x="0" y="0"/>
                </a:lnTo>
                <a:close/>
              </a:path>
            </a:pathLst>
          </a:custGeom>
          <a:solidFill>
            <a:srgbClr val="00BAF2"/>
          </a:solidFill>
        </p:spPr>
        <p:txBody>
          <a:bodyPr wrap="square" lIns="0" tIns="0" rIns="0" bIns="0" rtlCol="0">
            <a:spAutoFit/>
          </a:bodyPr>
          <a:lstStyle/>
          <a:p>
            <a:endParaRPr/>
          </a:p>
        </p:txBody>
      </p:sp>
      <p:pic>
        <p:nvPicPr>
          <p:cNvPr id="37" name="图片 36"/>
          <p:cNvPicPr>
            <a:picLocks noChangeAspect="1"/>
          </p:cNvPicPr>
          <p:nvPr/>
        </p:nvPicPr>
        <p:blipFill>
          <a:blip r:embed="rId2"/>
          <a:stretch>
            <a:fillRect/>
          </a:stretch>
        </p:blipFill>
        <p:spPr>
          <a:xfrm>
            <a:off x="152400" y="24466"/>
            <a:ext cx="8548688" cy="6833534"/>
          </a:xfrm>
          <a:prstGeom prst="rect">
            <a:avLst/>
          </a:prstGeom>
        </p:spPr>
      </p:pic>
    </p:spTree>
    <p:extLst>
      <p:ext uri="{BB962C8B-B14F-4D97-AF65-F5344CB8AC3E}">
        <p14:creationId xmlns:p14="http://schemas.microsoft.com/office/powerpoint/2010/main" val="2288804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noChangeArrowheads="1"/>
          </p:cNvSpPr>
          <p:nvPr>
            <p:ph type="title" idx="4294967295"/>
          </p:nvPr>
        </p:nvSpPr>
        <p:spPr>
          <a:noFill/>
        </p:spPr>
        <p:txBody>
          <a:bodyPr/>
          <a:lstStyle/>
          <a:p>
            <a:r>
              <a:rPr lang="en-US" altLang="zh-CN" sz="3800" b="1">
                <a:latin typeface="微软雅黑" panose="020B0503020204020204" pitchFamily="34" charset="-122"/>
                <a:ea typeface="微软雅黑" panose="020B0503020204020204" pitchFamily="34" charset="-122"/>
              </a:rPr>
              <a:t>MapReduce</a:t>
            </a:r>
            <a:r>
              <a:rPr lang="zh-CN" altLang="en-US" sz="3800" b="1">
                <a:latin typeface="微软雅黑" panose="020B0503020204020204" pitchFamily="34" charset="-122"/>
                <a:ea typeface="微软雅黑" panose="020B0503020204020204" pitchFamily="34" charset="-122"/>
              </a:rPr>
              <a:t>特性</a:t>
            </a:r>
          </a:p>
        </p:txBody>
      </p:sp>
      <p:sp>
        <p:nvSpPr>
          <p:cNvPr id="13315" name="内容占位符 2"/>
          <p:cNvSpPr>
            <a:spLocks noGrp="1" noChangeArrowheads="1"/>
          </p:cNvSpPr>
          <p:nvPr>
            <p:ph idx="1"/>
          </p:nvPr>
        </p:nvSpPr>
        <p:spPr>
          <a:xfrm>
            <a:off x="457200" y="1600200"/>
            <a:ext cx="8229600" cy="2692400"/>
          </a:xfrm>
        </p:spPr>
        <p:txBody>
          <a:bodyPr/>
          <a:lstStyle/>
          <a:p>
            <a:pPr marL="457200" indent="-457200" algn="l">
              <a:lnSpc>
                <a:spcPct val="150000"/>
              </a:lnSpc>
              <a:buFont typeface="Arial" panose="020B0604020202020204" pitchFamily="34" charset="0"/>
              <a:buChar char="•"/>
              <a:defRPr/>
            </a:pPr>
            <a:r>
              <a:rPr lang="zh-CN" altLang="en-US" sz="2800" dirty="0">
                <a:latin typeface="微软雅黑" pitchFamily="34" charset="-122"/>
                <a:ea typeface="微软雅黑" pitchFamily="34" charset="-122"/>
              </a:rPr>
              <a:t>自动实现分布式并行计算</a:t>
            </a:r>
            <a:endParaRPr lang="en-US" altLang="zh-CN" sz="2800" dirty="0">
              <a:latin typeface="微软雅黑" pitchFamily="34" charset="-122"/>
              <a:ea typeface="微软雅黑" pitchFamily="34" charset="-122"/>
            </a:endParaRPr>
          </a:p>
          <a:p>
            <a:pPr marL="457200" indent="-457200" algn="l">
              <a:lnSpc>
                <a:spcPct val="150000"/>
              </a:lnSpc>
              <a:buFont typeface="Arial" panose="020B0604020202020204" pitchFamily="34" charset="0"/>
              <a:buChar char="•"/>
              <a:defRPr/>
            </a:pPr>
            <a:r>
              <a:rPr lang="zh-CN" altLang="en-US" sz="2800" dirty="0">
                <a:latin typeface="微软雅黑" pitchFamily="34" charset="-122"/>
                <a:ea typeface="微软雅黑" pitchFamily="34" charset="-122"/>
              </a:rPr>
              <a:t>容错</a:t>
            </a:r>
            <a:endParaRPr lang="en-US" altLang="zh-CN" sz="2800" dirty="0">
              <a:latin typeface="微软雅黑" pitchFamily="34" charset="-122"/>
              <a:ea typeface="微软雅黑" pitchFamily="34" charset="-122"/>
            </a:endParaRPr>
          </a:p>
          <a:p>
            <a:pPr marL="457200" indent="-457200" algn="l">
              <a:lnSpc>
                <a:spcPct val="150000"/>
              </a:lnSpc>
              <a:buFont typeface="Arial" panose="020B0604020202020204" pitchFamily="34" charset="0"/>
              <a:buChar char="•"/>
              <a:defRPr/>
            </a:pPr>
            <a:r>
              <a:rPr lang="zh-CN" altLang="en-US" sz="2800" dirty="0">
                <a:latin typeface="微软雅黑" pitchFamily="34" charset="-122"/>
                <a:ea typeface="微软雅黑" pitchFamily="34" charset="-122"/>
              </a:rPr>
              <a:t>提供状态监控工具</a:t>
            </a:r>
            <a:endParaRPr lang="en-US" altLang="zh-CN" sz="2800" dirty="0">
              <a:latin typeface="微软雅黑" pitchFamily="34" charset="-122"/>
              <a:ea typeface="微软雅黑" pitchFamily="34" charset="-122"/>
            </a:endParaRPr>
          </a:p>
          <a:p>
            <a:pPr marL="457200" indent="-457200" algn="l">
              <a:lnSpc>
                <a:spcPct val="150000"/>
              </a:lnSpc>
              <a:buFont typeface="Arial" panose="020B0604020202020204" pitchFamily="34" charset="0"/>
              <a:buChar char="•"/>
              <a:defRPr/>
            </a:pPr>
            <a:r>
              <a:rPr lang="zh-CN" altLang="en-US" sz="2800" dirty="0">
                <a:latin typeface="微软雅黑" pitchFamily="34" charset="-122"/>
                <a:ea typeface="微软雅黑" pitchFamily="34" charset="-122"/>
              </a:rPr>
              <a:t>模型抽象简洁，程序员易用</a:t>
            </a:r>
            <a:endParaRPr lang="en-US" altLang="zh-CN" sz="2800" dirty="0">
              <a:latin typeface="微软雅黑" pitchFamily="34" charset="-122"/>
              <a:ea typeface="微软雅黑"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Content Placeholder 2"/>
          <p:cNvSpPr>
            <a:spLocks noGrp="1"/>
          </p:cNvSpPr>
          <p:nvPr>
            <p:ph sz="quarter" idx="4294967295"/>
          </p:nvPr>
        </p:nvSpPr>
        <p:spPr>
          <a:xfrm>
            <a:off x="0" y="677863"/>
            <a:ext cx="8526463" cy="5537200"/>
          </a:xfrm>
        </p:spPr>
        <p:txBody>
          <a:bodyPr/>
          <a:lstStyle/>
          <a:p>
            <a:pPr>
              <a:buFont typeface="Wingdings 2" panose="05020102010507070707" pitchFamily="18" charset="2"/>
              <a:buNone/>
            </a:pPr>
            <a:endParaRPr lang="zh-CN" altLang="zh-CN" b="1">
              <a:solidFill>
                <a:srgbClr val="00B050"/>
              </a:solidFill>
              <a:latin typeface="微软雅黑" panose="020B0503020204020204" pitchFamily="34" charset="-122"/>
              <a:ea typeface="微软雅黑" panose="020B0503020204020204" pitchFamily="34" charset="-122"/>
            </a:endParaRPr>
          </a:p>
          <a:p>
            <a:pPr>
              <a:buFont typeface="Wingdings 2" panose="05020102010507070707" pitchFamily="18" charset="2"/>
              <a:buNone/>
            </a:pPr>
            <a:endParaRPr lang="zh-CN" altLang="zh-CN" b="1">
              <a:solidFill>
                <a:srgbClr val="00B050"/>
              </a:solidFill>
              <a:latin typeface="微软雅黑" panose="020B0503020204020204" pitchFamily="34" charset="-122"/>
              <a:ea typeface="微软雅黑" panose="020B0503020204020204" pitchFamily="34" charset="-122"/>
            </a:endParaRPr>
          </a:p>
        </p:txBody>
      </p:sp>
      <p:sp>
        <p:nvSpPr>
          <p:cNvPr id="21507" name="内容占位符 2"/>
          <p:cNvSpPr txBox="1">
            <a:spLocks noChangeArrowheads="1"/>
          </p:cNvSpPr>
          <p:nvPr/>
        </p:nvSpPr>
        <p:spPr bwMode="auto">
          <a:xfrm>
            <a:off x="457200" y="1219200"/>
            <a:ext cx="8229600" cy="49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eaLnBrk="1" hangingPunct="1">
              <a:spcBef>
                <a:spcPct val="0"/>
              </a:spcBef>
              <a:buFont typeface="Arial" panose="020B0604020202020204" pitchFamily="34" charset="0"/>
              <a:buNone/>
            </a:pPr>
            <a:endParaRPr lang="zh-CN" altLang="en-US" sz="1800">
              <a:latin typeface="微软雅黑" panose="020B0503020204020204" pitchFamily="34" charset="-122"/>
              <a:ea typeface="微软雅黑" panose="020B0503020204020204" pitchFamily="34" charset="-122"/>
            </a:endParaRPr>
          </a:p>
          <a:p>
            <a:pPr eaLnBrk="1" hangingPunct="1">
              <a:spcBef>
                <a:spcPts val="575"/>
              </a:spcBef>
              <a:buClr>
                <a:schemeClr val="accent1"/>
              </a:buClr>
              <a:buSzPct val="85000"/>
              <a:buFont typeface="Wingdings 2" panose="05020102010507070707" pitchFamily="18" charset="2"/>
              <a:buChar char=""/>
            </a:pPr>
            <a:endParaRPr lang="zh-CN" altLang="en-US" sz="2600">
              <a:latin typeface="微软雅黑" panose="020B0503020204020204" pitchFamily="34" charset="-122"/>
              <a:ea typeface="微软雅黑" panose="020B0503020204020204" pitchFamily="34" charset="-122"/>
            </a:endParaRPr>
          </a:p>
        </p:txBody>
      </p:sp>
      <p:pic>
        <p:nvPicPr>
          <p:cNvPr id="2150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836613"/>
            <a:ext cx="8496300" cy="520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p:cNvSpPr txBox="1">
            <a:spLocks noChangeArrowheads="1"/>
          </p:cNvSpPr>
          <p:nvPr/>
        </p:nvSpPr>
        <p:spPr bwMode="auto">
          <a:xfrm>
            <a:off x="444500" y="49213"/>
            <a:ext cx="8229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eaLnBrk="0" fontAlgn="base" hangingPunct="0">
              <a:spcBef>
                <a:spcPct val="0"/>
              </a:spcBef>
              <a:spcAft>
                <a:spcPct val="0"/>
              </a:spcAft>
              <a:defRPr sz="4400">
                <a:solidFill>
                  <a:schemeClr val="tx2"/>
                </a:solidFill>
                <a:latin typeface="Arial" pitchFamily="34" charset="0"/>
                <a:ea typeface="宋体" pitchFamily="2" charset="-122"/>
              </a:defRPr>
            </a:lvl6pPr>
            <a:lvl7pPr marL="914400" algn="ctr" rtl="0" eaLnBrk="0" fontAlgn="base" hangingPunct="0">
              <a:spcBef>
                <a:spcPct val="0"/>
              </a:spcBef>
              <a:spcAft>
                <a:spcPct val="0"/>
              </a:spcAft>
              <a:defRPr sz="4400">
                <a:solidFill>
                  <a:schemeClr val="tx2"/>
                </a:solidFill>
                <a:latin typeface="Arial" pitchFamily="34" charset="0"/>
                <a:ea typeface="宋体" pitchFamily="2" charset="-122"/>
              </a:defRPr>
            </a:lvl7pPr>
            <a:lvl8pPr marL="1371600" algn="ctr" rtl="0" eaLnBrk="0" fontAlgn="base" hangingPunct="0">
              <a:spcBef>
                <a:spcPct val="0"/>
              </a:spcBef>
              <a:spcAft>
                <a:spcPct val="0"/>
              </a:spcAft>
              <a:defRPr sz="4400">
                <a:solidFill>
                  <a:schemeClr val="tx2"/>
                </a:solidFill>
                <a:latin typeface="Arial" pitchFamily="34" charset="0"/>
                <a:ea typeface="宋体" pitchFamily="2" charset="-122"/>
              </a:defRPr>
            </a:lvl8pPr>
            <a:lvl9pPr marL="1828800" algn="ctr" rtl="0" eaLnBrk="0" fontAlgn="base" hangingPunct="0">
              <a:spcBef>
                <a:spcPct val="0"/>
              </a:spcBef>
              <a:spcAft>
                <a:spcPct val="0"/>
              </a:spcAft>
              <a:defRPr sz="4400">
                <a:solidFill>
                  <a:schemeClr val="tx2"/>
                </a:solidFill>
                <a:latin typeface="Arial" pitchFamily="34" charset="0"/>
                <a:ea typeface="宋体" pitchFamily="2" charset="-122"/>
              </a:defRPr>
            </a:lvl9pPr>
          </a:lstStyle>
          <a:p>
            <a:pPr>
              <a:defRPr/>
            </a:pPr>
            <a:r>
              <a:rPr lang="en-US" altLang="zh-CN" sz="3800" b="1" kern="0" dirty="0" err="1">
                <a:latin typeface="微软雅黑" pitchFamily="34" charset="-122"/>
                <a:ea typeface="微软雅黑" pitchFamily="34" charset="-122"/>
              </a:rPr>
              <a:t>MapReduce</a:t>
            </a:r>
            <a:r>
              <a:rPr lang="zh-CN" altLang="en-US" sz="3800" b="1" kern="0" dirty="0">
                <a:latin typeface="微软雅黑" pitchFamily="34" charset="-122"/>
                <a:ea typeface="微软雅黑" pitchFamily="34" charset="-122"/>
              </a:rPr>
              <a:t>剖析图</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a:xfrm>
            <a:off x="0" y="46038"/>
            <a:ext cx="7696200" cy="1077912"/>
          </a:xfrm>
          <a:noFill/>
        </p:spPr>
        <p:txBody>
          <a:bodyPr/>
          <a:lstStyle/>
          <a:p>
            <a:r>
              <a:rPr lang="zh-CN" altLang="zh-CN" sz="3800" b="1">
                <a:latin typeface="微软雅黑" panose="020B0503020204020204" pitchFamily="34" charset="-122"/>
                <a:ea typeface="微软雅黑" panose="020B0503020204020204" pitchFamily="34" charset="-122"/>
              </a:rPr>
              <a:t>MapReduce执行流程</a:t>
            </a:r>
            <a:r>
              <a:rPr lang="en-US" altLang="zh-CN" sz="3800" b="1">
                <a:latin typeface="微软雅黑" panose="020B0503020204020204" pitchFamily="34" charset="-122"/>
                <a:ea typeface="微软雅黑" panose="020B0503020204020204" pitchFamily="34" charset="-122"/>
              </a:rPr>
              <a:t>-MRv1</a:t>
            </a:r>
            <a:endParaRPr lang="zh-CN" altLang="zh-CN" sz="3800" b="1">
              <a:latin typeface="微软雅黑" panose="020B0503020204020204" pitchFamily="34" charset="-122"/>
              <a:ea typeface="微软雅黑" panose="020B0503020204020204" pitchFamily="34" charset="-122"/>
            </a:endParaRPr>
          </a:p>
        </p:txBody>
      </p:sp>
      <p:pic>
        <p:nvPicPr>
          <p:cNvPr id="22531" name="Picture 2"/>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2339752" y="1226343"/>
            <a:ext cx="6768752" cy="5214422"/>
          </a:xfrm>
          <a:noFill/>
        </p:spPr>
      </p:pic>
      <p:pic>
        <p:nvPicPr>
          <p:cNvPr id="2253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r="18191"/>
          <a:stretch/>
        </p:blipFill>
        <p:spPr bwMode="auto">
          <a:xfrm>
            <a:off x="396875" y="1339850"/>
            <a:ext cx="1942877" cy="474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idx="4294967295"/>
          </p:nvPr>
        </p:nvSpPr>
        <p:spPr>
          <a:xfrm>
            <a:off x="0" y="-25400"/>
            <a:ext cx="7696200" cy="1438275"/>
          </a:xfrm>
          <a:noFill/>
        </p:spPr>
        <p:txBody>
          <a:bodyPr/>
          <a:lstStyle/>
          <a:p>
            <a:r>
              <a:rPr lang="zh-CN" altLang="zh-CN" sz="3800" b="1">
                <a:latin typeface="微软雅黑" panose="020B0503020204020204" pitchFamily="34" charset="-122"/>
                <a:ea typeface="微软雅黑" panose="020B0503020204020204" pitchFamily="34" charset="-122"/>
              </a:rPr>
              <a:t>MapReduce执行流程</a:t>
            </a:r>
            <a:r>
              <a:rPr lang="en-US" altLang="zh-CN" sz="3800" b="1">
                <a:latin typeface="微软雅黑" panose="020B0503020204020204" pitchFamily="34" charset="-122"/>
                <a:ea typeface="微软雅黑" panose="020B0503020204020204" pitchFamily="34" charset="-122"/>
              </a:rPr>
              <a:t>-MRv2</a:t>
            </a:r>
            <a:endParaRPr lang="zh-CN" altLang="zh-CN" sz="3800" b="1">
              <a:latin typeface="微软雅黑" panose="020B0503020204020204" pitchFamily="34" charset="-122"/>
              <a:ea typeface="微软雅黑" panose="020B0503020204020204" pitchFamily="34" charset="-122"/>
            </a:endParaRPr>
          </a:p>
        </p:txBody>
      </p:sp>
      <p:pic>
        <p:nvPicPr>
          <p:cNvPr id="23555" name="Picture 2" descr="C:\Users\liuyu\Desktop\289fc694c0dad17bf009fafb0b9bb2d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025" y="1052513"/>
            <a:ext cx="6651625" cy="499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123"/>
          <p:cNvSpPr txBox="1">
            <a:spLocks noChangeArrowheads="1"/>
          </p:cNvSpPr>
          <p:nvPr/>
        </p:nvSpPr>
        <p:spPr bwMode="auto">
          <a:xfrm>
            <a:off x="4284663" y="2370138"/>
            <a:ext cx="4632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latin typeface="微软雅黑" panose="020B0503020204020204" pitchFamily="34" charset="-122"/>
                <a:ea typeface="微软雅黑" panose="020B0503020204020204" pitchFamily="34" charset="-122"/>
              </a:rPr>
              <a:t>掌握</a:t>
            </a:r>
            <a:r>
              <a:rPr lang="en-US" altLang="zh-CN" sz="2800">
                <a:latin typeface="微软雅黑" panose="020B0503020204020204" pitchFamily="34" charset="-122"/>
                <a:ea typeface="微软雅黑" panose="020B0503020204020204" pitchFamily="34" charset="-122"/>
              </a:rPr>
              <a:t>mapreduce</a:t>
            </a:r>
            <a:r>
              <a:rPr lang="zh-CN" altLang="en-US" sz="2800">
                <a:latin typeface="微软雅黑" panose="020B0503020204020204" pitchFamily="34" charset="-122"/>
                <a:ea typeface="微软雅黑" panose="020B0503020204020204" pitchFamily="34" charset="-122"/>
              </a:rPr>
              <a:t>原理和开发</a:t>
            </a:r>
          </a:p>
        </p:txBody>
      </p:sp>
      <p:sp>
        <p:nvSpPr>
          <p:cNvPr id="13315" name="Line 125"/>
          <p:cNvSpPr>
            <a:spLocks noChangeShapeType="1"/>
          </p:cNvSpPr>
          <p:nvPr/>
        </p:nvSpPr>
        <p:spPr bwMode="auto">
          <a:xfrm>
            <a:off x="3722688" y="2903538"/>
            <a:ext cx="4800600" cy="0"/>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3316" name="Group 9"/>
          <p:cNvGrpSpPr>
            <a:grpSpLocks/>
          </p:cNvGrpSpPr>
          <p:nvPr/>
        </p:nvGrpSpPr>
        <p:grpSpPr bwMode="auto">
          <a:xfrm>
            <a:off x="3273425" y="2214563"/>
            <a:ext cx="811213" cy="792162"/>
            <a:chOff x="0" y="0"/>
            <a:chExt cx="511" cy="499"/>
          </a:xfrm>
        </p:grpSpPr>
        <p:pic>
          <p:nvPicPr>
            <p:cNvPr id="13336" name="Rectangle 12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1"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7" name="Text Box 11"/>
            <p:cNvSpPr txBox="1">
              <a:spLocks noChangeArrowheads="1"/>
            </p:cNvSpPr>
            <p:nvPr/>
          </p:nvSpPr>
          <p:spPr bwMode="auto">
            <a:xfrm rot="3419335">
              <a:off x="104" y="71"/>
              <a:ext cx="302"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FFFFFF"/>
                </a:solidFill>
                <a:latin typeface="微软雅黑" panose="020B0503020204020204" pitchFamily="34" charset="-122"/>
                <a:ea typeface="微软雅黑" panose="020B0503020204020204" pitchFamily="34" charset="-122"/>
              </a:endParaRPr>
            </a:p>
          </p:txBody>
        </p:sp>
      </p:grpSp>
      <p:sp>
        <p:nvSpPr>
          <p:cNvPr id="13317" name="Text Box 127"/>
          <p:cNvSpPr txBox="1">
            <a:spLocks noChangeArrowheads="1"/>
          </p:cNvSpPr>
          <p:nvPr/>
        </p:nvSpPr>
        <p:spPr bwMode="auto">
          <a:xfrm>
            <a:off x="3470275" y="2370138"/>
            <a:ext cx="4048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a:solidFill>
                  <a:srgbClr val="FFFFFF"/>
                </a:solidFill>
                <a:latin typeface="微软雅黑" panose="020B0503020204020204" pitchFamily="34" charset="-122"/>
                <a:ea typeface="微软雅黑" panose="020B0503020204020204" pitchFamily="34" charset="-122"/>
              </a:rPr>
              <a:t>1</a:t>
            </a:r>
          </a:p>
        </p:txBody>
      </p:sp>
      <p:sp>
        <p:nvSpPr>
          <p:cNvPr id="13318" name="Text Box 130"/>
          <p:cNvSpPr txBox="1">
            <a:spLocks noChangeArrowheads="1"/>
          </p:cNvSpPr>
          <p:nvPr/>
        </p:nvSpPr>
        <p:spPr bwMode="auto">
          <a:xfrm>
            <a:off x="3397250" y="3208338"/>
            <a:ext cx="4048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a:solidFill>
                  <a:srgbClr val="FFFFFF"/>
                </a:solidFill>
                <a:latin typeface="微软雅黑" panose="020B0503020204020204" pitchFamily="34" charset="-122"/>
                <a:ea typeface="微软雅黑" panose="020B0503020204020204" pitchFamily="34" charset="-122"/>
              </a:rPr>
              <a:t>3</a:t>
            </a:r>
          </a:p>
        </p:txBody>
      </p:sp>
      <p:grpSp>
        <p:nvGrpSpPr>
          <p:cNvPr id="13319" name="Group 15"/>
          <p:cNvGrpSpPr>
            <a:grpSpLocks/>
          </p:cNvGrpSpPr>
          <p:nvPr/>
        </p:nvGrpSpPr>
        <p:grpSpPr bwMode="auto">
          <a:xfrm>
            <a:off x="3255963" y="3097213"/>
            <a:ext cx="809625" cy="793750"/>
            <a:chOff x="0" y="0"/>
            <a:chExt cx="510" cy="500"/>
          </a:xfrm>
        </p:grpSpPr>
        <p:pic>
          <p:nvPicPr>
            <p:cNvPr id="13334" name="Rectangle 12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0" cy="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5" name="Text Box 17"/>
            <p:cNvSpPr txBox="1">
              <a:spLocks noChangeArrowheads="1"/>
            </p:cNvSpPr>
            <p:nvPr/>
          </p:nvSpPr>
          <p:spPr bwMode="auto">
            <a:xfrm rot="3419335">
              <a:off x="105" y="72"/>
              <a:ext cx="302"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FFFFFF"/>
                </a:solidFill>
                <a:latin typeface="微软雅黑" panose="020B0503020204020204" pitchFamily="34" charset="-122"/>
                <a:ea typeface="微软雅黑" panose="020B0503020204020204" pitchFamily="34" charset="-122"/>
              </a:endParaRPr>
            </a:p>
          </p:txBody>
        </p:sp>
      </p:grpSp>
      <p:sp>
        <p:nvSpPr>
          <p:cNvPr id="13320" name="Line 121"/>
          <p:cNvSpPr>
            <a:spLocks noChangeShapeType="1"/>
          </p:cNvSpPr>
          <p:nvPr/>
        </p:nvSpPr>
        <p:spPr bwMode="auto">
          <a:xfrm>
            <a:off x="3760788" y="3810000"/>
            <a:ext cx="4800600" cy="0"/>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21" name="Text Box 127"/>
          <p:cNvSpPr txBox="1">
            <a:spLocks noChangeArrowheads="1"/>
          </p:cNvSpPr>
          <p:nvPr/>
        </p:nvSpPr>
        <p:spPr bwMode="auto">
          <a:xfrm>
            <a:off x="3449638" y="3233738"/>
            <a:ext cx="4048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a:solidFill>
                  <a:srgbClr val="FFFFFF"/>
                </a:solidFill>
                <a:latin typeface="微软雅黑" panose="020B0503020204020204" pitchFamily="34" charset="-122"/>
                <a:ea typeface="微软雅黑" panose="020B0503020204020204" pitchFamily="34" charset="-122"/>
              </a:rPr>
              <a:t>2</a:t>
            </a:r>
            <a:endParaRPr lang="zh-CN" altLang="en-US" sz="2800" b="1">
              <a:solidFill>
                <a:srgbClr val="FFFFFF"/>
              </a:solidFill>
              <a:latin typeface="微软雅黑" panose="020B0503020204020204" pitchFamily="34" charset="-122"/>
              <a:ea typeface="微软雅黑" panose="020B0503020204020204" pitchFamily="34" charset="-122"/>
            </a:endParaRPr>
          </a:p>
        </p:txBody>
      </p:sp>
      <p:sp>
        <p:nvSpPr>
          <p:cNvPr id="13322" name="Text Box 123"/>
          <p:cNvSpPr txBox="1">
            <a:spLocks noChangeArrowheads="1"/>
          </p:cNvSpPr>
          <p:nvPr/>
        </p:nvSpPr>
        <p:spPr bwMode="auto">
          <a:xfrm>
            <a:off x="4305300" y="3243263"/>
            <a:ext cx="25860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latin typeface="微软雅黑" panose="020B0503020204020204" pitchFamily="34" charset="-122"/>
                <a:ea typeface="微软雅黑" panose="020B0503020204020204" pitchFamily="34" charset="-122"/>
              </a:rPr>
              <a:t>掌握</a:t>
            </a:r>
            <a:r>
              <a:rPr lang="en-US" altLang="zh-CN" sz="2800">
                <a:latin typeface="微软雅黑" panose="020B0503020204020204" pitchFamily="34" charset="-122"/>
                <a:ea typeface="微软雅黑" panose="020B0503020204020204" pitchFamily="34" charset="-122"/>
              </a:rPr>
              <a:t>YARN</a:t>
            </a:r>
            <a:r>
              <a:rPr lang="zh-CN" altLang="en-US" sz="2800">
                <a:latin typeface="微软雅黑" panose="020B0503020204020204" pitchFamily="34" charset="-122"/>
                <a:ea typeface="微软雅黑" panose="020B0503020204020204" pitchFamily="34" charset="-122"/>
              </a:rPr>
              <a:t>原理</a:t>
            </a:r>
          </a:p>
        </p:txBody>
      </p:sp>
      <p:pic>
        <p:nvPicPr>
          <p:cNvPr id="13323" name="图片 1" descr="目标1.jpg"/>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2349500"/>
            <a:ext cx="2236788" cy="187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324" name="Group 22"/>
          <p:cNvGrpSpPr>
            <a:grpSpLocks/>
          </p:cNvGrpSpPr>
          <p:nvPr/>
        </p:nvGrpSpPr>
        <p:grpSpPr bwMode="auto">
          <a:xfrm>
            <a:off x="468313" y="496888"/>
            <a:ext cx="3455987" cy="968375"/>
            <a:chOff x="0" y="0"/>
            <a:chExt cx="1440" cy="448"/>
          </a:xfrm>
        </p:grpSpPr>
        <p:sp>
          <p:nvSpPr>
            <p:cNvPr id="13332" name="Freeform 13"/>
            <p:cNvSpPr>
              <a:spLocks/>
            </p:cNvSpPr>
            <p:nvPr/>
          </p:nvSpPr>
          <p:spPr bwMode="auto">
            <a:xfrm>
              <a:off x="85" y="258"/>
              <a:ext cx="1270" cy="190"/>
            </a:xfrm>
            <a:custGeom>
              <a:avLst/>
              <a:gdLst>
                <a:gd name="T0" fmla="*/ 9491 w 1120"/>
                <a:gd name="T1" fmla="*/ 2 h 252"/>
                <a:gd name="T2" fmla="*/ 9448 w 1120"/>
                <a:gd name="T3" fmla="*/ 2 h 252"/>
                <a:gd name="T4" fmla="*/ 9311 w 1120"/>
                <a:gd name="T5" fmla="*/ 2 h 252"/>
                <a:gd name="T6" fmla="*/ 9101 w 1120"/>
                <a:gd name="T7" fmla="*/ 2 h 252"/>
                <a:gd name="T8" fmla="*/ 8798 w 1120"/>
                <a:gd name="T9" fmla="*/ 2 h 252"/>
                <a:gd name="T10" fmla="*/ 8408 w 1120"/>
                <a:gd name="T11" fmla="*/ 2 h 252"/>
                <a:gd name="T12" fmla="*/ 7953 w 1120"/>
                <a:gd name="T13" fmla="*/ 2 h 252"/>
                <a:gd name="T14" fmla="*/ 7422 w 1120"/>
                <a:gd name="T15" fmla="*/ 2 h 252"/>
                <a:gd name="T16" fmla="*/ 6823 w 1120"/>
                <a:gd name="T17" fmla="*/ 2 h 252"/>
                <a:gd name="T18" fmla="*/ 6187 w 1120"/>
                <a:gd name="T19" fmla="*/ 2 h 252"/>
                <a:gd name="T20" fmla="*/ 5473 w 1120"/>
                <a:gd name="T21" fmla="*/ 2 h 252"/>
                <a:gd name="T22" fmla="*/ 4701 w 1120"/>
                <a:gd name="T23" fmla="*/ 2 h 252"/>
                <a:gd name="T24" fmla="*/ 3943 w 1120"/>
                <a:gd name="T25" fmla="*/ 2 h 252"/>
                <a:gd name="T26" fmla="*/ 3246 w 1120"/>
                <a:gd name="T27" fmla="*/ 2 h 252"/>
                <a:gd name="T28" fmla="*/ 2606 w 1120"/>
                <a:gd name="T29" fmla="*/ 2 h 252"/>
                <a:gd name="T30" fmla="*/ 2016 w 1120"/>
                <a:gd name="T31" fmla="*/ 2 h 252"/>
                <a:gd name="T32" fmla="*/ 1514 w 1120"/>
                <a:gd name="T33" fmla="*/ 2 h 252"/>
                <a:gd name="T34" fmla="*/ 1075 w 1120"/>
                <a:gd name="T35" fmla="*/ 2 h 252"/>
                <a:gd name="T36" fmla="*/ 688 w 1120"/>
                <a:gd name="T37" fmla="*/ 2 h 252"/>
                <a:gd name="T38" fmla="*/ 392 w 1120"/>
                <a:gd name="T39" fmla="*/ 2 h 252"/>
                <a:gd name="T40" fmla="*/ 164 w 1120"/>
                <a:gd name="T41" fmla="*/ 2 h 252"/>
                <a:gd name="T42" fmla="*/ 48 w 1120"/>
                <a:gd name="T43" fmla="*/ 2 h 252"/>
                <a:gd name="T44" fmla="*/ 0 w 1120"/>
                <a:gd name="T45" fmla="*/ 2 h 252"/>
                <a:gd name="T46" fmla="*/ 0 w 1120"/>
                <a:gd name="T47" fmla="*/ 2 h 252"/>
                <a:gd name="T48" fmla="*/ 4740 w 1120"/>
                <a:gd name="T49" fmla="*/ 0 h 252"/>
                <a:gd name="T50" fmla="*/ 9491 w 1120"/>
                <a:gd name="T51" fmla="*/ 2 h 252"/>
                <a:gd name="T52" fmla="*/ 9491 w 1120"/>
                <a:gd name="T53" fmla="*/ 2 h 25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120"/>
                <a:gd name="T82" fmla="*/ 0 h 252"/>
                <a:gd name="T83" fmla="*/ 1120 w 1120"/>
                <a:gd name="T84" fmla="*/ 252 h 25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33" name="Rectangle 14"/>
            <p:cNvSpPr>
              <a:spLocks noChangeArrowheads="1"/>
            </p:cNvSpPr>
            <p:nvPr/>
          </p:nvSpPr>
          <p:spPr bwMode="auto">
            <a:xfrm>
              <a:off x="0" y="0"/>
              <a:ext cx="1440" cy="393"/>
            </a:xfrm>
            <a:prstGeom prst="rect">
              <a:avLst/>
            </a:prstGeom>
            <a:gradFill rotWithShape="1">
              <a:gsLst>
                <a:gs pos="0">
                  <a:schemeClr val="accent1"/>
                </a:gs>
                <a:gs pos="100000">
                  <a:srgbClr val="D4EBED"/>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b="1">
                  <a:latin typeface="微软雅黑" panose="020B0503020204020204" pitchFamily="34" charset="-122"/>
                  <a:ea typeface="微软雅黑" panose="020B0503020204020204" pitchFamily="34" charset="-122"/>
                </a:rPr>
                <a:t>培训目标</a:t>
              </a:r>
            </a:p>
          </p:txBody>
        </p:sp>
      </p:grpSp>
      <p:sp>
        <p:nvSpPr>
          <p:cNvPr id="13325" name="Text Box 130"/>
          <p:cNvSpPr txBox="1">
            <a:spLocks noChangeArrowheads="1"/>
          </p:cNvSpPr>
          <p:nvPr/>
        </p:nvSpPr>
        <p:spPr bwMode="auto">
          <a:xfrm>
            <a:off x="3440113" y="4186238"/>
            <a:ext cx="4048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a:solidFill>
                  <a:srgbClr val="FFFFFF"/>
                </a:solidFill>
                <a:latin typeface="微软雅黑" panose="020B0503020204020204" pitchFamily="34" charset="-122"/>
                <a:ea typeface="微软雅黑" panose="020B0503020204020204" pitchFamily="34" charset="-122"/>
              </a:rPr>
              <a:t>3</a:t>
            </a:r>
          </a:p>
        </p:txBody>
      </p:sp>
      <p:grpSp>
        <p:nvGrpSpPr>
          <p:cNvPr id="13326" name="Group 15"/>
          <p:cNvGrpSpPr>
            <a:grpSpLocks/>
          </p:cNvGrpSpPr>
          <p:nvPr/>
        </p:nvGrpSpPr>
        <p:grpSpPr bwMode="auto">
          <a:xfrm>
            <a:off x="3298825" y="4075113"/>
            <a:ext cx="809625" cy="793750"/>
            <a:chOff x="0" y="0"/>
            <a:chExt cx="510" cy="500"/>
          </a:xfrm>
        </p:grpSpPr>
        <p:pic>
          <p:nvPicPr>
            <p:cNvPr id="13330" name="Rectangle 12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0" cy="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1" name="Text Box 17"/>
            <p:cNvSpPr txBox="1">
              <a:spLocks noChangeArrowheads="1"/>
            </p:cNvSpPr>
            <p:nvPr/>
          </p:nvSpPr>
          <p:spPr bwMode="auto">
            <a:xfrm rot="3419335">
              <a:off x="105" y="72"/>
              <a:ext cx="302"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FFFFFF"/>
                </a:solidFill>
                <a:latin typeface="微软雅黑" panose="020B0503020204020204" pitchFamily="34" charset="-122"/>
                <a:ea typeface="微软雅黑" panose="020B0503020204020204" pitchFamily="34" charset="-122"/>
              </a:endParaRPr>
            </a:p>
          </p:txBody>
        </p:sp>
      </p:grpSp>
      <p:sp>
        <p:nvSpPr>
          <p:cNvPr id="13327" name="Line 121"/>
          <p:cNvSpPr>
            <a:spLocks noChangeShapeType="1"/>
          </p:cNvSpPr>
          <p:nvPr/>
        </p:nvSpPr>
        <p:spPr bwMode="auto">
          <a:xfrm>
            <a:off x="3803650" y="4787900"/>
            <a:ext cx="4800600" cy="0"/>
          </a:xfrm>
          <a:prstGeom prst="line">
            <a:avLst/>
          </a:prstGeom>
          <a:noFill/>
          <a:ln w="25400">
            <a:solidFill>
              <a:schemeClr val="tx2"/>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28" name="Text Box 127"/>
          <p:cNvSpPr txBox="1">
            <a:spLocks noChangeArrowheads="1"/>
          </p:cNvSpPr>
          <p:nvPr/>
        </p:nvSpPr>
        <p:spPr bwMode="auto">
          <a:xfrm>
            <a:off x="3492500" y="4211638"/>
            <a:ext cx="4048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a:solidFill>
                  <a:srgbClr val="FFFFFF"/>
                </a:solidFill>
                <a:latin typeface="微软雅黑" panose="020B0503020204020204" pitchFamily="34" charset="-122"/>
                <a:ea typeface="微软雅黑" panose="020B0503020204020204" pitchFamily="34" charset="-122"/>
              </a:rPr>
              <a:t>3</a:t>
            </a:r>
            <a:endParaRPr lang="zh-CN" altLang="en-US" sz="2800" b="1">
              <a:solidFill>
                <a:srgbClr val="FFFFFF"/>
              </a:solidFill>
              <a:latin typeface="微软雅黑" panose="020B0503020204020204" pitchFamily="34" charset="-122"/>
              <a:ea typeface="微软雅黑" panose="020B0503020204020204" pitchFamily="34" charset="-122"/>
            </a:endParaRPr>
          </a:p>
        </p:txBody>
      </p:sp>
      <p:sp>
        <p:nvSpPr>
          <p:cNvPr id="13329" name="Text Box 123"/>
          <p:cNvSpPr txBox="1">
            <a:spLocks noChangeArrowheads="1"/>
          </p:cNvSpPr>
          <p:nvPr/>
        </p:nvSpPr>
        <p:spPr bwMode="auto">
          <a:xfrm>
            <a:off x="4348163" y="4221163"/>
            <a:ext cx="23399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latin typeface="微软雅黑" panose="020B0503020204020204" pitchFamily="34" charset="-122"/>
                <a:ea typeface="微软雅黑" panose="020B0503020204020204" pitchFamily="34" charset="-122"/>
              </a:rPr>
              <a:t>应用举例讲解</a:t>
            </a:r>
          </a:p>
        </p:txBody>
      </p:sp>
    </p:spTree>
  </p:cSld>
  <p:clrMapOvr>
    <a:masterClrMapping/>
  </p:clrMapOvr>
  <p:transition advClick="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idx="4294967295"/>
          </p:nvPr>
        </p:nvSpPr>
        <p:spPr>
          <a:xfrm>
            <a:off x="0" y="-25400"/>
            <a:ext cx="7696200" cy="862013"/>
          </a:xfrm>
          <a:noFill/>
        </p:spPr>
        <p:txBody>
          <a:bodyPr/>
          <a:lstStyle/>
          <a:p>
            <a:r>
              <a:rPr lang="zh-CN" altLang="zh-CN" sz="3800" b="1">
                <a:latin typeface="微软雅黑" panose="020B0503020204020204" pitchFamily="34" charset="-122"/>
                <a:ea typeface="微软雅黑" panose="020B0503020204020204" pitchFamily="34" charset="-122"/>
              </a:rPr>
              <a:t>MapReduce</a:t>
            </a:r>
            <a:r>
              <a:rPr lang="en-US" altLang="zh-CN" sz="3800" b="1">
                <a:latin typeface="微软雅黑" panose="020B0503020204020204" pitchFamily="34" charset="-122"/>
                <a:ea typeface="微软雅黑" panose="020B0503020204020204" pitchFamily="34" charset="-122"/>
              </a:rPr>
              <a:t> On Yarn</a:t>
            </a:r>
            <a:endParaRPr lang="zh-CN" altLang="zh-CN" sz="3800" b="1">
              <a:latin typeface="微软雅黑" panose="020B0503020204020204" pitchFamily="34" charset="-122"/>
              <a:ea typeface="微软雅黑" panose="020B0503020204020204" pitchFamily="34" charset="-122"/>
            </a:endParaRPr>
          </a:p>
        </p:txBody>
      </p:sp>
      <p:pic>
        <p:nvPicPr>
          <p:cNvPr id="2457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513" y="836613"/>
            <a:ext cx="7915275" cy="5203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idx="4294967295"/>
          </p:nvPr>
        </p:nvSpPr>
        <p:spPr>
          <a:xfrm>
            <a:off x="0" y="360363"/>
            <a:ext cx="7696200" cy="862012"/>
          </a:xfrm>
          <a:noFill/>
        </p:spPr>
        <p:txBody>
          <a:bodyPr/>
          <a:lstStyle/>
          <a:p>
            <a:r>
              <a:rPr lang="zh-CN" altLang="zh-CN" sz="3800" b="1">
                <a:latin typeface="微软雅黑" panose="020B0503020204020204" pitchFamily="34" charset="-122"/>
                <a:ea typeface="微软雅黑" panose="020B0503020204020204" pitchFamily="34" charset="-122"/>
              </a:rPr>
              <a:t>MapReduce执行流程</a:t>
            </a:r>
            <a:r>
              <a:rPr lang="en-US" altLang="zh-CN" sz="3800" b="1">
                <a:latin typeface="微软雅黑" panose="020B0503020204020204" pitchFamily="34" charset="-122"/>
                <a:ea typeface="微软雅黑" panose="020B0503020204020204" pitchFamily="34" charset="-122"/>
              </a:rPr>
              <a:t>-MRv2</a:t>
            </a:r>
            <a:endParaRPr lang="zh-CN" altLang="zh-CN" sz="3800" b="1">
              <a:latin typeface="微软雅黑" panose="020B0503020204020204" pitchFamily="34" charset="-122"/>
              <a:ea typeface="微软雅黑" panose="020B0503020204020204" pitchFamily="34" charset="-122"/>
            </a:endParaRPr>
          </a:p>
        </p:txBody>
      </p:sp>
      <p:sp>
        <p:nvSpPr>
          <p:cNvPr id="25603" name="矩形 1"/>
          <p:cNvSpPr>
            <a:spLocks noChangeArrowheads="1"/>
          </p:cNvSpPr>
          <p:nvPr/>
        </p:nvSpPr>
        <p:spPr bwMode="auto">
          <a:xfrm>
            <a:off x="684213" y="1222375"/>
            <a:ext cx="7991475" cy="422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pPr>
            <a:r>
              <a:rPr lang="en-US" altLang="zh-CN" sz="2600" b="1">
                <a:latin typeface="微软雅黑" panose="020B0503020204020204" pitchFamily="34" charset="-122"/>
                <a:ea typeface="微软雅黑" panose="020B0503020204020204" pitchFamily="34" charset="-122"/>
              </a:rPr>
              <a:t>1 </a:t>
            </a:r>
            <a:r>
              <a:rPr lang="zh-CN" altLang="en-US" sz="2600">
                <a:latin typeface="微软雅黑" panose="020B0503020204020204" pitchFamily="34" charset="-122"/>
                <a:ea typeface="微软雅黑" panose="020B0503020204020204" pitchFamily="34" charset="-122"/>
              </a:rPr>
              <a:t>用户向</a:t>
            </a:r>
            <a:r>
              <a:rPr lang="en-US" altLang="zh-CN" sz="2600">
                <a:latin typeface="微软雅黑" panose="020B0503020204020204" pitchFamily="34" charset="-122"/>
                <a:ea typeface="微软雅黑" panose="020B0503020204020204" pitchFamily="34" charset="-122"/>
              </a:rPr>
              <a:t>YARN</a:t>
            </a:r>
            <a:r>
              <a:rPr lang="zh-CN" altLang="en-US" sz="2600">
                <a:latin typeface="微软雅黑" panose="020B0503020204020204" pitchFamily="34" charset="-122"/>
                <a:ea typeface="微软雅黑" panose="020B0503020204020204" pitchFamily="34" charset="-122"/>
              </a:rPr>
              <a:t>中提交应用程序，其中包括</a:t>
            </a:r>
            <a:r>
              <a:rPr lang="en-US" altLang="zh-CN" sz="2600">
                <a:latin typeface="微软雅黑" panose="020B0503020204020204" pitchFamily="34" charset="-122"/>
                <a:ea typeface="微软雅黑" panose="020B0503020204020204" pitchFamily="34" charset="-122"/>
              </a:rPr>
              <a:t>ApplicationMaster</a:t>
            </a:r>
            <a:r>
              <a:rPr lang="zh-CN" altLang="en-US" sz="2600">
                <a:latin typeface="微软雅黑" panose="020B0503020204020204" pitchFamily="34" charset="-122"/>
                <a:ea typeface="微软雅黑" panose="020B0503020204020204" pitchFamily="34" charset="-122"/>
              </a:rPr>
              <a:t>程序、启动</a:t>
            </a:r>
            <a:r>
              <a:rPr lang="en-US" altLang="zh-CN" sz="2600">
                <a:latin typeface="微软雅黑" panose="020B0503020204020204" pitchFamily="34" charset="-122"/>
                <a:ea typeface="微软雅黑" panose="020B0503020204020204" pitchFamily="34" charset="-122"/>
              </a:rPr>
              <a:t>ApplicationMaster</a:t>
            </a:r>
            <a:r>
              <a:rPr lang="zh-CN" altLang="en-US" sz="2600">
                <a:latin typeface="微软雅黑" panose="020B0503020204020204" pitchFamily="34" charset="-122"/>
                <a:ea typeface="微软雅黑" panose="020B0503020204020204" pitchFamily="34" charset="-122"/>
              </a:rPr>
              <a:t>的命令、用户程序等。</a:t>
            </a:r>
          </a:p>
          <a:p>
            <a:pPr eaLnBrk="1" hangingPunct="1">
              <a:lnSpc>
                <a:spcPct val="150000"/>
              </a:lnSpc>
              <a:spcBef>
                <a:spcPct val="0"/>
              </a:spcBef>
            </a:pPr>
            <a:r>
              <a:rPr lang="en-US" altLang="zh-CN" sz="2600" b="1">
                <a:latin typeface="微软雅黑" panose="020B0503020204020204" pitchFamily="34" charset="-122"/>
                <a:ea typeface="微软雅黑" panose="020B0503020204020204" pitchFamily="34" charset="-122"/>
              </a:rPr>
              <a:t>2</a:t>
            </a:r>
            <a:r>
              <a:rPr lang="zh-CN" altLang="en-US" sz="2600">
                <a:latin typeface="微软雅黑" panose="020B0503020204020204" pitchFamily="34" charset="-122"/>
                <a:ea typeface="微软雅黑" panose="020B0503020204020204" pitchFamily="34" charset="-122"/>
              </a:rPr>
              <a:t> </a:t>
            </a:r>
            <a:r>
              <a:rPr lang="en-US" altLang="zh-CN" sz="2600">
                <a:latin typeface="微软雅黑" panose="020B0503020204020204" pitchFamily="34" charset="-122"/>
                <a:ea typeface="微软雅黑" panose="020B0503020204020204" pitchFamily="34" charset="-122"/>
              </a:rPr>
              <a:t>ResourceManager</a:t>
            </a:r>
            <a:r>
              <a:rPr lang="zh-CN" altLang="en-US" sz="2600">
                <a:latin typeface="微软雅黑" panose="020B0503020204020204" pitchFamily="34" charset="-122"/>
                <a:ea typeface="微软雅黑" panose="020B0503020204020204" pitchFamily="34" charset="-122"/>
              </a:rPr>
              <a:t>为该应用程序分配第一个</a:t>
            </a:r>
            <a:r>
              <a:rPr lang="en-US" altLang="zh-CN" sz="2600">
                <a:latin typeface="微软雅黑" panose="020B0503020204020204" pitchFamily="34" charset="-122"/>
                <a:ea typeface="微软雅黑" panose="020B0503020204020204" pitchFamily="34" charset="-122"/>
              </a:rPr>
              <a:t>Container</a:t>
            </a:r>
            <a:r>
              <a:rPr lang="zh-CN" altLang="en-US" sz="2600">
                <a:latin typeface="微软雅黑" panose="020B0503020204020204" pitchFamily="34" charset="-122"/>
                <a:ea typeface="微软雅黑" panose="020B0503020204020204" pitchFamily="34" charset="-122"/>
              </a:rPr>
              <a:t>，并与对应的</a:t>
            </a:r>
            <a:r>
              <a:rPr lang="en-US" altLang="zh-CN" sz="2600">
                <a:latin typeface="微软雅黑" panose="020B0503020204020204" pitchFamily="34" charset="-122"/>
                <a:ea typeface="微软雅黑" panose="020B0503020204020204" pitchFamily="34" charset="-122"/>
              </a:rPr>
              <a:t>NodeManager</a:t>
            </a:r>
            <a:r>
              <a:rPr lang="zh-CN" altLang="en-US" sz="2600">
                <a:latin typeface="微软雅黑" panose="020B0503020204020204" pitchFamily="34" charset="-122"/>
                <a:ea typeface="微软雅黑" panose="020B0503020204020204" pitchFamily="34" charset="-122"/>
              </a:rPr>
              <a:t>通信，要求它在这个</a:t>
            </a:r>
            <a:r>
              <a:rPr lang="en-US" altLang="zh-CN" sz="2600">
                <a:latin typeface="微软雅黑" panose="020B0503020204020204" pitchFamily="34" charset="-122"/>
                <a:ea typeface="微软雅黑" panose="020B0503020204020204" pitchFamily="34" charset="-122"/>
              </a:rPr>
              <a:t>Container</a:t>
            </a:r>
            <a:r>
              <a:rPr lang="zh-CN" altLang="en-US" sz="2600">
                <a:latin typeface="微软雅黑" panose="020B0503020204020204" pitchFamily="34" charset="-122"/>
                <a:ea typeface="微软雅黑" panose="020B0503020204020204" pitchFamily="34" charset="-122"/>
              </a:rPr>
              <a:t>中启动应用程序的</a:t>
            </a:r>
            <a:r>
              <a:rPr lang="en-US" altLang="zh-CN" sz="2600">
                <a:latin typeface="微软雅黑" panose="020B0503020204020204" pitchFamily="34" charset="-122"/>
                <a:ea typeface="微软雅黑" panose="020B0503020204020204" pitchFamily="34" charset="-122"/>
              </a:rPr>
              <a:t>ApplicationMaster</a:t>
            </a:r>
            <a:r>
              <a:rPr lang="zh-CN" altLang="en-US" sz="2600">
                <a:latin typeface="微软雅黑" panose="020B0503020204020204" pitchFamily="34" charset="-122"/>
                <a:ea typeface="微软雅黑" panose="020B0503020204020204" pitchFamily="34" charset="-122"/>
              </a:rPr>
              <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矩形 1"/>
          <p:cNvSpPr>
            <a:spLocks noChangeArrowheads="1"/>
          </p:cNvSpPr>
          <p:nvPr/>
        </p:nvSpPr>
        <p:spPr bwMode="auto">
          <a:xfrm>
            <a:off x="468313" y="1222375"/>
            <a:ext cx="8064500" cy="429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pPr>
            <a:r>
              <a:rPr lang="en-US" altLang="zh-CN" sz="2600" b="1">
                <a:latin typeface="微软雅黑" panose="020B0503020204020204" pitchFamily="34" charset="-122"/>
                <a:ea typeface="微软雅黑" panose="020B0503020204020204" pitchFamily="34" charset="-122"/>
              </a:rPr>
              <a:t>3</a:t>
            </a:r>
            <a:r>
              <a:rPr lang="zh-CN" altLang="en-US" sz="2600">
                <a:latin typeface="微软雅黑" panose="020B0503020204020204" pitchFamily="34" charset="-122"/>
                <a:ea typeface="微软雅黑" panose="020B0503020204020204" pitchFamily="34" charset="-122"/>
              </a:rPr>
              <a:t> </a:t>
            </a:r>
            <a:r>
              <a:rPr lang="en-US" altLang="zh-CN" sz="2600">
                <a:latin typeface="微软雅黑" panose="020B0503020204020204" pitchFamily="34" charset="-122"/>
                <a:ea typeface="微软雅黑" panose="020B0503020204020204" pitchFamily="34" charset="-122"/>
              </a:rPr>
              <a:t>ApplicationMaster</a:t>
            </a:r>
            <a:r>
              <a:rPr lang="zh-CN" altLang="en-US" sz="2600">
                <a:latin typeface="微软雅黑" panose="020B0503020204020204" pitchFamily="34" charset="-122"/>
                <a:ea typeface="微软雅黑" panose="020B0503020204020204" pitchFamily="34" charset="-122"/>
              </a:rPr>
              <a:t>首先向</a:t>
            </a:r>
            <a:r>
              <a:rPr lang="en-US" altLang="zh-CN" sz="2600">
                <a:latin typeface="微软雅黑" panose="020B0503020204020204" pitchFamily="34" charset="-122"/>
                <a:ea typeface="微软雅黑" panose="020B0503020204020204" pitchFamily="34" charset="-122"/>
              </a:rPr>
              <a:t>ResourceManager</a:t>
            </a:r>
            <a:r>
              <a:rPr lang="zh-CN" altLang="en-US" sz="2600">
                <a:latin typeface="微软雅黑" panose="020B0503020204020204" pitchFamily="34" charset="-122"/>
                <a:ea typeface="微软雅黑" panose="020B0503020204020204" pitchFamily="34" charset="-122"/>
              </a:rPr>
              <a:t>注册，这样，用户可以直接通过</a:t>
            </a:r>
            <a:r>
              <a:rPr lang="en-US" altLang="zh-CN" sz="2600">
                <a:latin typeface="微软雅黑" panose="020B0503020204020204" pitchFamily="34" charset="-122"/>
                <a:ea typeface="微软雅黑" panose="020B0503020204020204" pitchFamily="34" charset="-122"/>
              </a:rPr>
              <a:t>ResourceManager</a:t>
            </a:r>
            <a:r>
              <a:rPr lang="zh-CN" altLang="en-US" sz="2600">
                <a:latin typeface="微软雅黑" panose="020B0503020204020204" pitchFamily="34" charset="-122"/>
                <a:ea typeface="微软雅黑" panose="020B0503020204020204" pitchFamily="34" charset="-122"/>
              </a:rPr>
              <a:t>查看应用程序的运行状态，然后，它将为各个任务申请资源，并监控它的运行状态，直到运行结束，即重复步骤</a:t>
            </a:r>
            <a:r>
              <a:rPr lang="en-US" altLang="zh-CN" sz="2600">
                <a:latin typeface="微软雅黑" panose="020B0503020204020204" pitchFamily="34" charset="-122"/>
                <a:ea typeface="微软雅黑" panose="020B0503020204020204" pitchFamily="34" charset="-122"/>
              </a:rPr>
              <a:t>4~7</a:t>
            </a:r>
            <a:r>
              <a:rPr lang="zh-CN" altLang="en-US" sz="2600">
                <a:latin typeface="微软雅黑" panose="020B0503020204020204" pitchFamily="34" charset="-122"/>
                <a:ea typeface="微软雅黑" panose="020B0503020204020204" pitchFamily="34" charset="-122"/>
              </a:rPr>
              <a:t>。</a:t>
            </a:r>
            <a:endParaRPr lang="en-US" altLang="zh-CN" sz="2600">
              <a:latin typeface="微软雅黑" panose="020B0503020204020204" pitchFamily="34" charset="-122"/>
              <a:ea typeface="微软雅黑" panose="020B0503020204020204" pitchFamily="34" charset="-122"/>
            </a:endParaRPr>
          </a:p>
          <a:p>
            <a:pPr eaLnBrk="1" hangingPunct="1">
              <a:lnSpc>
                <a:spcPct val="150000"/>
              </a:lnSpc>
              <a:spcBef>
                <a:spcPct val="0"/>
              </a:spcBef>
            </a:pPr>
            <a:r>
              <a:rPr lang="en-US" altLang="zh-CN" sz="2600" b="1">
                <a:latin typeface="微软雅黑" panose="020B0503020204020204" pitchFamily="34" charset="-122"/>
                <a:ea typeface="微软雅黑" panose="020B0503020204020204" pitchFamily="34" charset="-122"/>
              </a:rPr>
              <a:t>4</a:t>
            </a:r>
            <a:r>
              <a:rPr lang="zh-CN" altLang="en-US" sz="2600">
                <a:latin typeface="微软雅黑" panose="020B0503020204020204" pitchFamily="34" charset="-122"/>
                <a:ea typeface="微软雅黑" panose="020B0503020204020204" pitchFamily="34" charset="-122"/>
              </a:rPr>
              <a:t> </a:t>
            </a:r>
            <a:r>
              <a:rPr lang="en-US" altLang="zh-CN" sz="2600">
                <a:latin typeface="微软雅黑" panose="020B0503020204020204" pitchFamily="34" charset="-122"/>
                <a:ea typeface="微软雅黑" panose="020B0503020204020204" pitchFamily="34" charset="-122"/>
              </a:rPr>
              <a:t>ApplicationMaster</a:t>
            </a:r>
            <a:r>
              <a:rPr lang="zh-CN" altLang="en-US" sz="2600">
                <a:latin typeface="微软雅黑" panose="020B0503020204020204" pitchFamily="34" charset="-122"/>
                <a:ea typeface="微软雅黑" panose="020B0503020204020204" pitchFamily="34" charset="-122"/>
              </a:rPr>
              <a:t>采用轮询的方式通过</a:t>
            </a:r>
            <a:r>
              <a:rPr lang="en-US" altLang="zh-CN" sz="2600">
                <a:latin typeface="微软雅黑" panose="020B0503020204020204" pitchFamily="34" charset="-122"/>
                <a:ea typeface="微软雅黑" panose="020B0503020204020204" pitchFamily="34" charset="-122"/>
              </a:rPr>
              <a:t>RPC</a:t>
            </a:r>
            <a:r>
              <a:rPr lang="zh-CN" altLang="en-US" sz="2600">
                <a:latin typeface="微软雅黑" panose="020B0503020204020204" pitchFamily="34" charset="-122"/>
                <a:ea typeface="微软雅黑" panose="020B0503020204020204" pitchFamily="34" charset="-122"/>
              </a:rPr>
              <a:t>协议向</a:t>
            </a:r>
            <a:r>
              <a:rPr lang="en-US" altLang="zh-CN" sz="2600">
                <a:latin typeface="微软雅黑" panose="020B0503020204020204" pitchFamily="34" charset="-122"/>
                <a:ea typeface="微软雅黑" panose="020B0503020204020204" pitchFamily="34" charset="-122"/>
              </a:rPr>
              <a:t>ResourceManager</a:t>
            </a:r>
            <a:r>
              <a:rPr lang="zh-CN" altLang="en-US" sz="2600">
                <a:latin typeface="微软雅黑" panose="020B0503020204020204" pitchFamily="34" charset="-122"/>
                <a:ea typeface="微软雅黑" panose="020B0503020204020204" pitchFamily="34" charset="-122"/>
              </a:rPr>
              <a:t>申请和领取资源。</a:t>
            </a:r>
          </a:p>
        </p:txBody>
      </p:sp>
      <p:sp>
        <p:nvSpPr>
          <p:cNvPr id="4" name="Rectangle 2"/>
          <p:cNvSpPr txBox="1">
            <a:spLocks noChangeArrowheads="1"/>
          </p:cNvSpPr>
          <p:nvPr/>
        </p:nvSpPr>
        <p:spPr bwMode="auto">
          <a:xfrm>
            <a:off x="539750" y="360363"/>
            <a:ext cx="7696200"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eaLnBrk="0" fontAlgn="base" hangingPunct="0">
              <a:spcBef>
                <a:spcPct val="0"/>
              </a:spcBef>
              <a:spcAft>
                <a:spcPct val="0"/>
              </a:spcAft>
              <a:defRPr sz="4400">
                <a:solidFill>
                  <a:schemeClr val="tx2"/>
                </a:solidFill>
                <a:latin typeface="Arial" pitchFamily="34" charset="0"/>
                <a:ea typeface="宋体" pitchFamily="2" charset="-122"/>
              </a:defRPr>
            </a:lvl6pPr>
            <a:lvl7pPr marL="914400" algn="ctr" rtl="0" eaLnBrk="0" fontAlgn="base" hangingPunct="0">
              <a:spcBef>
                <a:spcPct val="0"/>
              </a:spcBef>
              <a:spcAft>
                <a:spcPct val="0"/>
              </a:spcAft>
              <a:defRPr sz="4400">
                <a:solidFill>
                  <a:schemeClr val="tx2"/>
                </a:solidFill>
                <a:latin typeface="Arial" pitchFamily="34" charset="0"/>
                <a:ea typeface="宋体" pitchFamily="2" charset="-122"/>
              </a:defRPr>
            </a:lvl7pPr>
            <a:lvl8pPr marL="1371600" algn="ctr" rtl="0" eaLnBrk="0" fontAlgn="base" hangingPunct="0">
              <a:spcBef>
                <a:spcPct val="0"/>
              </a:spcBef>
              <a:spcAft>
                <a:spcPct val="0"/>
              </a:spcAft>
              <a:defRPr sz="4400">
                <a:solidFill>
                  <a:schemeClr val="tx2"/>
                </a:solidFill>
                <a:latin typeface="Arial" pitchFamily="34" charset="0"/>
                <a:ea typeface="宋体" pitchFamily="2" charset="-122"/>
              </a:defRPr>
            </a:lvl8pPr>
            <a:lvl9pPr marL="1828800" algn="ctr" rtl="0" eaLnBrk="0" fontAlgn="base" hangingPunct="0">
              <a:spcBef>
                <a:spcPct val="0"/>
              </a:spcBef>
              <a:spcAft>
                <a:spcPct val="0"/>
              </a:spcAft>
              <a:defRPr sz="4400">
                <a:solidFill>
                  <a:schemeClr val="tx2"/>
                </a:solidFill>
                <a:latin typeface="Arial" pitchFamily="34" charset="0"/>
                <a:ea typeface="宋体" pitchFamily="2" charset="-122"/>
              </a:defRPr>
            </a:lvl9pPr>
          </a:lstStyle>
          <a:p>
            <a:pPr>
              <a:defRPr/>
            </a:pPr>
            <a:r>
              <a:rPr lang="zh-CN" altLang="zh-CN" sz="3800" b="1" kern="0">
                <a:latin typeface="微软雅黑" pitchFamily="34" charset="-122"/>
                <a:ea typeface="微软雅黑" pitchFamily="34" charset="-122"/>
              </a:rPr>
              <a:t>MapReduce执行流程</a:t>
            </a:r>
            <a:r>
              <a:rPr lang="en-US" altLang="zh-CN" sz="3800" b="1" kern="0">
                <a:latin typeface="微软雅黑" pitchFamily="34" charset="-122"/>
                <a:ea typeface="微软雅黑" pitchFamily="34" charset="-122"/>
              </a:rPr>
              <a:t>-MRv2</a:t>
            </a:r>
            <a:endParaRPr lang="zh-CN" altLang="zh-CN" sz="3800" b="1" kern="0" dirty="0">
              <a:latin typeface="微软雅黑" pitchFamily="34" charset="-122"/>
              <a:ea typeface="微软雅黑" pitchFamily="3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矩形 1"/>
          <p:cNvSpPr>
            <a:spLocks noChangeArrowheads="1"/>
          </p:cNvSpPr>
          <p:nvPr/>
        </p:nvSpPr>
        <p:spPr bwMode="auto">
          <a:xfrm>
            <a:off x="588963" y="1414463"/>
            <a:ext cx="8353425" cy="302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pPr>
            <a:r>
              <a:rPr lang="en-US" altLang="zh-CN" sz="2600" b="1">
                <a:latin typeface="微软雅黑" panose="020B0503020204020204" pitchFamily="34" charset="-122"/>
                <a:ea typeface="微软雅黑" panose="020B0503020204020204" pitchFamily="34" charset="-122"/>
              </a:rPr>
              <a:t>5</a:t>
            </a:r>
            <a:r>
              <a:rPr lang="zh-CN" altLang="en-US" sz="2600">
                <a:latin typeface="微软雅黑" panose="020B0503020204020204" pitchFamily="34" charset="-122"/>
                <a:ea typeface="微软雅黑" panose="020B0503020204020204" pitchFamily="34" charset="-122"/>
              </a:rPr>
              <a:t> 一旦</a:t>
            </a:r>
            <a:r>
              <a:rPr lang="en-US" altLang="zh-CN" sz="2600">
                <a:latin typeface="微软雅黑" panose="020B0503020204020204" pitchFamily="34" charset="-122"/>
                <a:ea typeface="微软雅黑" panose="020B0503020204020204" pitchFamily="34" charset="-122"/>
              </a:rPr>
              <a:t>ApplicationMaster</a:t>
            </a:r>
            <a:r>
              <a:rPr lang="zh-CN" altLang="en-US" sz="2600">
                <a:latin typeface="微软雅黑" panose="020B0503020204020204" pitchFamily="34" charset="-122"/>
                <a:ea typeface="微软雅黑" panose="020B0503020204020204" pitchFamily="34" charset="-122"/>
              </a:rPr>
              <a:t>申请到资源后，则与对应的</a:t>
            </a:r>
            <a:r>
              <a:rPr lang="en-US" altLang="zh-CN" sz="2600">
                <a:latin typeface="微软雅黑" panose="020B0503020204020204" pitchFamily="34" charset="-122"/>
                <a:ea typeface="微软雅黑" panose="020B0503020204020204" pitchFamily="34" charset="-122"/>
              </a:rPr>
              <a:t>NodeManager</a:t>
            </a:r>
            <a:r>
              <a:rPr lang="zh-CN" altLang="en-US" sz="2600">
                <a:latin typeface="微软雅黑" panose="020B0503020204020204" pitchFamily="34" charset="-122"/>
                <a:ea typeface="微软雅黑" panose="020B0503020204020204" pitchFamily="34" charset="-122"/>
              </a:rPr>
              <a:t>通信，要求其启动任务。</a:t>
            </a:r>
          </a:p>
          <a:p>
            <a:pPr eaLnBrk="1" hangingPunct="1">
              <a:lnSpc>
                <a:spcPct val="150000"/>
              </a:lnSpc>
              <a:spcBef>
                <a:spcPct val="0"/>
              </a:spcBef>
            </a:pPr>
            <a:r>
              <a:rPr lang="en-US" altLang="zh-CN" sz="2600" b="1">
                <a:latin typeface="微软雅黑" panose="020B0503020204020204" pitchFamily="34" charset="-122"/>
                <a:ea typeface="微软雅黑" panose="020B0503020204020204" pitchFamily="34" charset="-122"/>
              </a:rPr>
              <a:t>6</a:t>
            </a:r>
            <a:r>
              <a:rPr lang="zh-CN" altLang="en-US" sz="2600">
                <a:latin typeface="微软雅黑" panose="020B0503020204020204" pitchFamily="34" charset="-122"/>
                <a:ea typeface="微软雅黑" panose="020B0503020204020204" pitchFamily="34" charset="-122"/>
              </a:rPr>
              <a:t> </a:t>
            </a:r>
            <a:r>
              <a:rPr lang="en-US" altLang="zh-CN" sz="2600">
                <a:latin typeface="微软雅黑" panose="020B0503020204020204" pitchFamily="34" charset="-122"/>
                <a:ea typeface="微软雅黑" panose="020B0503020204020204" pitchFamily="34" charset="-122"/>
              </a:rPr>
              <a:t>NodeManager</a:t>
            </a:r>
            <a:r>
              <a:rPr lang="zh-CN" altLang="en-US" sz="2600">
                <a:latin typeface="微软雅黑" panose="020B0503020204020204" pitchFamily="34" charset="-122"/>
                <a:ea typeface="微软雅黑" panose="020B0503020204020204" pitchFamily="34" charset="-122"/>
              </a:rPr>
              <a:t>为任务设置好运行环境（包括环境变量、</a:t>
            </a:r>
            <a:r>
              <a:rPr lang="en-US" altLang="zh-CN" sz="2600">
                <a:latin typeface="微软雅黑" panose="020B0503020204020204" pitchFamily="34" charset="-122"/>
                <a:ea typeface="微软雅黑" panose="020B0503020204020204" pitchFamily="34" charset="-122"/>
              </a:rPr>
              <a:t>jar</a:t>
            </a:r>
            <a:r>
              <a:rPr lang="zh-CN" altLang="en-US" sz="2600">
                <a:latin typeface="微软雅黑" panose="020B0503020204020204" pitchFamily="34" charset="-122"/>
                <a:ea typeface="微软雅黑" panose="020B0503020204020204" pitchFamily="34" charset="-122"/>
              </a:rPr>
              <a:t>包、二进制程序等）后，将任务启动命令写到一个脚本中，并通过运行该脚本启动任务。</a:t>
            </a:r>
          </a:p>
        </p:txBody>
      </p:sp>
      <p:sp>
        <p:nvSpPr>
          <p:cNvPr id="4" name="Rectangle 2"/>
          <p:cNvSpPr txBox="1">
            <a:spLocks noChangeArrowheads="1"/>
          </p:cNvSpPr>
          <p:nvPr/>
        </p:nvSpPr>
        <p:spPr bwMode="auto">
          <a:xfrm>
            <a:off x="539750" y="360363"/>
            <a:ext cx="7696200"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eaLnBrk="0" fontAlgn="base" hangingPunct="0">
              <a:spcBef>
                <a:spcPct val="0"/>
              </a:spcBef>
              <a:spcAft>
                <a:spcPct val="0"/>
              </a:spcAft>
              <a:defRPr sz="4400">
                <a:solidFill>
                  <a:schemeClr val="tx2"/>
                </a:solidFill>
                <a:latin typeface="Arial" pitchFamily="34" charset="0"/>
                <a:ea typeface="宋体" pitchFamily="2" charset="-122"/>
              </a:defRPr>
            </a:lvl6pPr>
            <a:lvl7pPr marL="914400" algn="ctr" rtl="0" eaLnBrk="0" fontAlgn="base" hangingPunct="0">
              <a:spcBef>
                <a:spcPct val="0"/>
              </a:spcBef>
              <a:spcAft>
                <a:spcPct val="0"/>
              </a:spcAft>
              <a:defRPr sz="4400">
                <a:solidFill>
                  <a:schemeClr val="tx2"/>
                </a:solidFill>
                <a:latin typeface="Arial" pitchFamily="34" charset="0"/>
                <a:ea typeface="宋体" pitchFamily="2" charset="-122"/>
              </a:defRPr>
            </a:lvl7pPr>
            <a:lvl8pPr marL="1371600" algn="ctr" rtl="0" eaLnBrk="0" fontAlgn="base" hangingPunct="0">
              <a:spcBef>
                <a:spcPct val="0"/>
              </a:spcBef>
              <a:spcAft>
                <a:spcPct val="0"/>
              </a:spcAft>
              <a:defRPr sz="4400">
                <a:solidFill>
                  <a:schemeClr val="tx2"/>
                </a:solidFill>
                <a:latin typeface="Arial" pitchFamily="34" charset="0"/>
                <a:ea typeface="宋体" pitchFamily="2" charset="-122"/>
              </a:defRPr>
            </a:lvl8pPr>
            <a:lvl9pPr marL="1828800" algn="ctr" rtl="0" eaLnBrk="0" fontAlgn="base" hangingPunct="0">
              <a:spcBef>
                <a:spcPct val="0"/>
              </a:spcBef>
              <a:spcAft>
                <a:spcPct val="0"/>
              </a:spcAft>
              <a:defRPr sz="4400">
                <a:solidFill>
                  <a:schemeClr val="tx2"/>
                </a:solidFill>
                <a:latin typeface="Arial" pitchFamily="34" charset="0"/>
                <a:ea typeface="宋体" pitchFamily="2" charset="-122"/>
              </a:defRPr>
            </a:lvl9pPr>
          </a:lstStyle>
          <a:p>
            <a:pPr>
              <a:defRPr/>
            </a:pPr>
            <a:r>
              <a:rPr lang="zh-CN" altLang="zh-CN" sz="3800" b="1" kern="0">
                <a:latin typeface="微软雅黑" pitchFamily="34" charset="-122"/>
                <a:ea typeface="微软雅黑" pitchFamily="34" charset="-122"/>
              </a:rPr>
              <a:t>MapReduce执行流程</a:t>
            </a:r>
            <a:r>
              <a:rPr lang="en-US" altLang="zh-CN" sz="3800" b="1" kern="0">
                <a:latin typeface="微软雅黑" pitchFamily="34" charset="-122"/>
                <a:ea typeface="微软雅黑" pitchFamily="34" charset="-122"/>
              </a:rPr>
              <a:t>-MRv2</a:t>
            </a:r>
            <a:endParaRPr lang="zh-CN" altLang="zh-CN" sz="3800" b="1" kern="0" dirty="0">
              <a:latin typeface="微软雅黑" pitchFamily="34" charset="-122"/>
              <a:ea typeface="微软雅黑"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矩形 1"/>
          <p:cNvSpPr>
            <a:spLocks noChangeArrowheads="1"/>
          </p:cNvSpPr>
          <p:nvPr/>
        </p:nvSpPr>
        <p:spPr bwMode="auto">
          <a:xfrm>
            <a:off x="539750" y="1271588"/>
            <a:ext cx="8135938" cy="489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pPr>
            <a:r>
              <a:rPr lang="en-US" altLang="zh-CN" sz="2600" b="1">
                <a:latin typeface="微软雅黑" panose="020B0503020204020204" pitchFamily="34" charset="-122"/>
                <a:ea typeface="微软雅黑" panose="020B0503020204020204" pitchFamily="34" charset="-122"/>
              </a:rPr>
              <a:t>7</a:t>
            </a:r>
            <a:r>
              <a:rPr lang="zh-CN" altLang="en-US" sz="2600">
                <a:latin typeface="微软雅黑" panose="020B0503020204020204" pitchFamily="34" charset="-122"/>
                <a:ea typeface="微软雅黑" panose="020B0503020204020204" pitchFamily="34" charset="-122"/>
              </a:rPr>
              <a:t> 各个任务通过某个</a:t>
            </a:r>
            <a:r>
              <a:rPr lang="en-US" altLang="zh-CN" sz="2600">
                <a:latin typeface="微软雅黑" panose="020B0503020204020204" pitchFamily="34" charset="-122"/>
                <a:ea typeface="微软雅黑" panose="020B0503020204020204" pitchFamily="34" charset="-122"/>
              </a:rPr>
              <a:t>RPC</a:t>
            </a:r>
            <a:r>
              <a:rPr lang="zh-CN" altLang="en-US" sz="2600">
                <a:latin typeface="微软雅黑" panose="020B0503020204020204" pitchFamily="34" charset="-122"/>
                <a:ea typeface="微软雅黑" panose="020B0503020204020204" pitchFamily="34" charset="-122"/>
              </a:rPr>
              <a:t>协议向</a:t>
            </a:r>
            <a:r>
              <a:rPr lang="en-US" altLang="zh-CN" sz="2600">
                <a:latin typeface="微软雅黑" panose="020B0503020204020204" pitchFamily="34" charset="-122"/>
                <a:ea typeface="微软雅黑" panose="020B0503020204020204" pitchFamily="34" charset="-122"/>
              </a:rPr>
              <a:t>ApplicationMaster</a:t>
            </a:r>
            <a:r>
              <a:rPr lang="zh-CN" altLang="en-US" sz="2600">
                <a:latin typeface="微软雅黑" panose="020B0503020204020204" pitchFamily="34" charset="-122"/>
                <a:ea typeface="微软雅黑" panose="020B0503020204020204" pitchFamily="34" charset="-122"/>
              </a:rPr>
              <a:t>汇报自己的状态和进度，以让</a:t>
            </a:r>
            <a:r>
              <a:rPr lang="en-US" altLang="zh-CN" sz="2600">
                <a:latin typeface="微软雅黑" panose="020B0503020204020204" pitchFamily="34" charset="-122"/>
                <a:ea typeface="微软雅黑" panose="020B0503020204020204" pitchFamily="34" charset="-122"/>
              </a:rPr>
              <a:t>ApplicationMaster</a:t>
            </a:r>
            <a:r>
              <a:rPr lang="zh-CN" altLang="en-US" sz="2600">
                <a:latin typeface="微软雅黑" panose="020B0503020204020204" pitchFamily="34" charset="-122"/>
                <a:ea typeface="微软雅黑" panose="020B0503020204020204" pitchFamily="34" charset="-122"/>
              </a:rPr>
              <a:t>随时掌握各个任务的运行状态，从而可以在任务失败时重新启动任务。在应用程序运行过程中，用户可随时通过</a:t>
            </a:r>
            <a:r>
              <a:rPr lang="en-US" altLang="zh-CN" sz="2600">
                <a:latin typeface="微软雅黑" panose="020B0503020204020204" pitchFamily="34" charset="-122"/>
                <a:ea typeface="微软雅黑" panose="020B0503020204020204" pitchFamily="34" charset="-122"/>
              </a:rPr>
              <a:t>RPC</a:t>
            </a:r>
            <a:r>
              <a:rPr lang="zh-CN" altLang="en-US" sz="2600">
                <a:latin typeface="微软雅黑" panose="020B0503020204020204" pitchFamily="34" charset="-122"/>
                <a:ea typeface="微软雅黑" panose="020B0503020204020204" pitchFamily="34" charset="-122"/>
              </a:rPr>
              <a:t>向</a:t>
            </a:r>
            <a:r>
              <a:rPr lang="en-US" altLang="zh-CN" sz="2600">
                <a:latin typeface="微软雅黑" panose="020B0503020204020204" pitchFamily="34" charset="-122"/>
                <a:ea typeface="微软雅黑" panose="020B0503020204020204" pitchFamily="34" charset="-122"/>
              </a:rPr>
              <a:t>ApplicationMaster</a:t>
            </a:r>
            <a:r>
              <a:rPr lang="zh-CN" altLang="en-US" sz="2600">
                <a:latin typeface="微软雅黑" panose="020B0503020204020204" pitchFamily="34" charset="-122"/>
                <a:ea typeface="微软雅黑" panose="020B0503020204020204" pitchFamily="34" charset="-122"/>
              </a:rPr>
              <a:t>查询应用程序的当前运行状态。</a:t>
            </a:r>
          </a:p>
          <a:p>
            <a:pPr eaLnBrk="1" hangingPunct="1">
              <a:lnSpc>
                <a:spcPct val="150000"/>
              </a:lnSpc>
              <a:spcBef>
                <a:spcPct val="0"/>
              </a:spcBef>
            </a:pPr>
            <a:r>
              <a:rPr lang="en-US" altLang="zh-CN" sz="2600" b="1">
                <a:latin typeface="微软雅黑" panose="020B0503020204020204" pitchFamily="34" charset="-122"/>
                <a:ea typeface="微软雅黑" panose="020B0503020204020204" pitchFamily="34" charset="-122"/>
              </a:rPr>
              <a:t>8</a:t>
            </a:r>
            <a:r>
              <a:rPr lang="zh-CN" altLang="en-US" sz="2600">
                <a:latin typeface="微软雅黑" panose="020B0503020204020204" pitchFamily="34" charset="-122"/>
                <a:ea typeface="微软雅黑" panose="020B0503020204020204" pitchFamily="34" charset="-122"/>
              </a:rPr>
              <a:t> 应用程序运行完成后，</a:t>
            </a:r>
            <a:r>
              <a:rPr lang="en-US" altLang="zh-CN" sz="2600">
                <a:latin typeface="微软雅黑" panose="020B0503020204020204" pitchFamily="34" charset="-122"/>
                <a:ea typeface="微软雅黑" panose="020B0503020204020204" pitchFamily="34" charset="-122"/>
              </a:rPr>
              <a:t>ApplicationMaster</a:t>
            </a:r>
            <a:r>
              <a:rPr lang="zh-CN" altLang="en-US" sz="2600">
                <a:latin typeface="微软雅黑" panose="020B0503020204020204" pitchFamily="34" charset="-122"/>
                <a:ea typeface="微软雅黑" panose="020B0503020204020204" pitchFamily="34" charset="-122"/>
              </a:rPr>
              <a:t>向</a:t>
            </a:r>
            <a:r>
              <a:rPr lang="en-US" altLang="zh-CN" sz="2600">
                <a:latin typeface="微软雅黑" panose="020B0503020204020204" pitchFamily="34" charset="-122"/>
                <a:ea typeface="微软雅黑" panose="020B0503020204020204" pitchFamily="34" charset="-122"/>
              </a:rPr>
              <a:t>ResourceManager</a:t>
            </a:r>
            <a:r>
              <a:rPr lang="zh-CN" altLang="en-US" sz="2600">
                <a:latin typeface="微软雅黑" panose="020B0503020204020204" pitchFamily="34" charset="-122"/>
                <a:ea typeface="微软雅黑" panose="020B0503020204020204" pitchFamily="34" charset="-122"/>
              </a:rPr>
              <a:t>注销，并关闭自己。</a:t>
            </a:r>
          </a:p>
        </p:txBody>
      </p:sp>
      <p:sp>
        <p:nvSpPr>
          <p:cNvPr id="4" name="Rectangle 2"/>
          <p:cNvSpPr txBox="1">
            <a:spLocks noChangeArrowheads="1"/>
          </p:cNvSpPr>
          <p:nvPr/>
        </p:nvSpPr>
        <p:spPr bwMode="auto">
          <a:xfrm>
            <a:off x="539750" y="333375"/>
            <a:ext cx="769620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eaLnBrk="0" fontAlgn="base" hangingPunct="0">
              <a:spcBef>
                <a:spcPct val="0"/>
              </a:spcBef>
              <a:spcAft>
                <a:spcPct val="0"/>
              </a:spcAft>
              <a:defRPr sz="4400">
                <a:solidFill>
                  <a:schemeClr val="tx2"/>
                </a:solidFill>
                <a:latin typeface="Arial" pitchFamily="34" charset="0"/>
                <a:ea typeface="宋体" pitchFamily="2" charset="-122"/>
              </a:defRPr>
            </a:lvl6pPr>
            <a:lvl7pPr marL="914400" algn="ctr" rtl="0" eaLnBrk="0" fontAlgn="base" hangingPunct="0">
              <a:spcBef>
                <a:spcPct val="0"/>
              </a:spcBef>
              <a:spcAft>
                <a:spcPct val="0"/>
              </a:spcAft>
              <a:defRPr sz="4400">
                <a:solidFill>
                  <a:schemeClr val="tx2"/>
                </a:solidFill>
                <a:latin typeface="Arial" pitchFamily="34" charset="0"/>
                <a:ea typeface="宋体" pitchFamily="2" charset="-122"/>
              </a:defRPr>
            </a:lvl7pPr>
            <a:lvl8pPr marL="1371600" algn="ctr" rtl="0" eaLnBrk="0" fontAlgn="base" hangingPunct="0">
              <a:spcBef>
                <a:spcPct val="0"/>
              </a:spcBef>
              <a:spcAft>
                <a:spcPct val="0"/>
              </a:spcAft>
              <a:defRPr sz="4400">
                <a:solidFill>
                  <a:schemeClr val="tx2"/>
                </a:solidFill>
                <a:latin typeface="Arial" pitchFamily="34" charset="0"/>
                <a:ea typeface="宋体" pitchFamily="2" charset="-122"/>
              </a:defRPr>
            </a:lvl8pPr>
            <a:lvl9pPr marL="1828800" algn="ctr" rtl="0" eaLnBrk="0" fontAlgn="base" hangingPunct="0">
              <a:spcBef>
                <a:spcPct val="0"/>
              </a:spcBef>
              <a:spcAft>
                <a:spcPct val="0"/>
              </a:spcAft>
              <a:defRPr sz="4400">
                <a:solidFill>
                  <a:schemeClr val="tx2"/>
                </a:solidFill>
                <a:latin typeface="Arial" pitchFamily="34" charset="0"/>
                <a:ea typeface="宋体" pitchFamily="2" charset="-122"/>
              </a:defRPr>
            </a:lvl9pPr>
          </a:lstStyle>
          <a:p>
            <a:pPr>
              <a:defRPr/>
            </a:pPr>
            <a:r>
              <a:rPr lang="zh-CN" altLang="zh-CN" sz="3800" b="1" kern="0">
                <a:latin typeface="微软雅黑" pitchFamily="34" charset="-122"/>
                <a:ea typeface="微软雅黑" pitchFamily="34" charset="-122"/>
              </a:rPr>
              <a:t>MapReduce执行流程</a:t>
            </a:r>
            <a:r>
              <a:rPr lang="en-US" altLang="zh-CN" sz="3800" b="1" kern="0">
                <a:latin typeface="微软雅黑" pitchFamily="34" charset="-122"/>
                <a:ea typeface="微软雅黑" pitchFamily="34" charset="-122"/>
              </a:rPr>
              <a:t>-MRv2</a:t>
            </a:r>
            <a:endParaRPr lang="zh-CN" altLang="zh-CN" sz="3800" b="1" kern="0" dirty="0">
              <a:latin typeface="微软雅黑" pitchFamily="34" charset="-122"/>
              <a:ea typeface="微软雅黑" pitchFamily="3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noChangeArrowheads="1"/>
          </p:cNvSpPr>
          <p:nvPr>
            <p:ph type="title" idx="4294967295"/>
          </p:nvPr>
        </p:nvSpPr>
        <p:spPr>
          <a:xfrm>
            <a:off x="0" y="238125"/>
            <a:ext cx="9144000" cy="814388"/>
          </a:xfrm>
          <a:noFill/>
        </p:spPr>
        <p:txBody>
          <a:bodyPr/>
          <a:lstStyle/>
          <a:p>
            <a:r>
              <a:rPr lang="zh-CN" altLang="zh-CN" sz="3800" b="1">
                <a:latin typeface="微软雅黑" panose="020B0503020204020204" pitchFamily="34" charset="-122"/>
                <a:ea typeface="微软雅黑" panose="020B0503020204020204" pitchFamily="34" charset="-122"/>
              </a:rPr>
              <a:t>JobTracker和TaskTracker简介</a:t>
            </a:r>
          </a:p>
        </p:txBody>
      </p:sp>
      <p:pic>
        <p:nvPicPr>
          <p:cNvPr id="2969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981075"/>
            <a:ext cx="8208963"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noChangeArrowheads="1"/>
          </p:cNvSpPr>
          <p:nvPr>
            <p:ph type="title" idx="4294967295"/>
          </p:nvPr>
        </p:nvSpPr>
        <p:spPr>
          <a:xfrm>
            <a:off x="0" y="642938"/>
            <a:ext cx="8382000" cy="554037"/>
          </a:xfrm>
          <a:noFill/>
        </p:spPr>
        <p:txBody>
          <a:bodyPr/>
          <a:lstStyle/>
          <a:p>
            <a:r>
              <a:rPr lang="en-US" altLang="zh-CN" sz="3800" b="1">
                <a:latin typeface="微软雅黑" panose="020B0503020204020204" pitchFamily="34" charset="-122"/>
                <a:ea typeface="微软雅黑" panose="020B0503020204020204" pitchFamily="34" charset="-122"/>
              </a:rPr>
              <a:t>JobTracker</a:t>
            </a:r>
            <a:r>
              <a:rPr lang="zh-CN" altLang="en-US" sz="3800" b="1">
                <a:latin typeface="微软雅黑" panose="020B0503020204020204" pitchFamily="34" charset="-122"/>
                <a:ea typeface="微软雅黑" panose="020B0503020204020204" pitchFamily="34" charset="-122"/>
              </a:rPr>
              <a:t>失败</a:t>
            </a:r>
          </a:p>
        </p:txBody>
      </p:sp>
      <p:sp>
        <p:nvSpPr>
          <p:cNvPr id="30723" name="文本占位符 2"/>
          <p:cNvSpPr>
            <a:spLocks noGrp="1" noChangeArrowheads="1"/>
          </p:cNvSpPr>
          <p:nvPr>
            <p:ph sz="quarter" idx="4294967295"/>
          </p:nvPr>
        </p:nvSpPr>
        <p:spPr>
          <a:xfrm>
            <a:off x="0" y="1557338"/>
            <a:ext cx="8382000" cy="4460875"/>
          </a:xfrm>
        </p:spPr>
        <p:txBody>
          <a:bodyPr/>
          <a:lstStyle/>
          <a:p>
            <a:pPr>
              <a:lnSpc>
                <a:spcPct val="150000"/>
              </a:lnSpc>
              <a:buFontTx/>
              <a:buNone/>
            </a:pPr>
            <a:r>
              <a:rPr lang="zh-CN" altLang="en-US" sz="2800">
                <a:latin typeface="微软雅黑" panose="020B0503020204020204" pitchFamily="34" charset="-122"/>
                <a:ea typeface="微软雅黑" panose="020B0503020204020204" pitchFamily="34" charset="-122"/>
              </a:rPr>
              <a:t>1）JobTracker失败在所有的失败中是最严重的一种</a:t>
            </a:r>
          </a:p>
          <a:p>
            <a:pPr>
              <a:lnSpc>
                <a:spcPct val="150000"/>
              </a:lnSpc>
              <a:buFontTx/>
              <a:buNone/>
            </a:pPr>
            <a:r>
              <a:rPr lang="zh-CN" altLang="en-US" sz="2800">
                <a:latin typeface="微软雅黑" panose="020B0503020204020204" pitchFamily="34" charset="-122"/>
                <a:ea typeface="微软雅黑" panose="020B0503020204020204" pitchFamily="34" charset="-122"/>
              </a:rPr>
              <a:t>2）hadoop没有处理jobtracker失败的机制。--它是一个单点故障</a:t>
            </a:r>
          </a:p>
          <a:p>
            <a:pPr>
              <a:lnSpc>
                <a:spcPct val="150000"/>
              </a:lnSpc>
              <a:buFontTx/>
              <a:buNone/>
            </a:pPr>
            <a:r>
              <a:rPr lang="zh-CN" altLang="en-US" sz="2800">
                <a:latin typeface="微软雅黑" panose="020B0503020204020204" pitchFamily="34" charset="-122"/>
                <a:ea typeface="微软雅黑" panose="020B0503020204020204" pitchFamily="34" charset="-122"/>
              </a:rPr>
              <a:t>3）在未来的新版本中可能可以运行多个JobTracker</a:t>
            </a:r>
          </a:p>
          <a:p>
            <a:pPr>
              <a:lnSpc>
                <a:spcPct val="150000"/>
              </a:lnSpc>
              <a:buFontTx/>
              <a:buNone/>
            </a:pPr>
            <a:r>
              <a:rPr lang="zh-CN" altLang="en-US" sz="2800">
                <a:latin typeface="微软雅黑" panose="020B0503020204020204" pitchFamily="34" charset="-122"/>
                <a:ea typeface="微软雅黑" panose="020B0503020204020204" pitchFamily="34" charset="-122"/>
              </a:rPr>
              <a:t>4）可以使用ZooKeeper来协作JobTracker</a:t>
            </a:r>
          </a:p>
          <a:p>
            <a:pPr>
              <a:lnSpc>
                <a:spcPct val="150000"/>
              </a:lnSpc>
              <a:buFontTx/>
              <a:buNone/>
            </a:pPr>
            <a:endParaRPr lang="zh-CN" altLang="en-US" sz="2400">
              <a:latin typeface="微软雅黑" panose="020B0503020204020204" pitchFamily="34" charset="-122"/>
              <a:ea typeface="微软雅黑" panose="020B0503020204020204" pitchFamily="34" charset="-122"/>
            </a:endParaRPr>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文本占位符 2"/>
          <p:cNvSpPr>
            <a:spLocks noGrp="1" noChangeArrowheads="1"/>
          </p:cNvSpPr>
          <p:nvPr>
            <p:ph sz="quarter" idx="4294967295"/>
          </p:nvPr>
        </p:nvSpPr>
        <p:spPr>
          <a:xfrm>
            <a:off x="762000" y="1374775"/>
            <a:ext cx="8382000" cy="4286250"/>
          </a:xfrm>
        </p:spPr>
        <p:txBody>
          <a:bodyPr/>
          <a:lstStyle/>
          <a:p>
            <a:pPr>
              <a:lnSpc>
                <a:spcPct val="150000"/>
              </a:lnSpc>
              <a:buFontTx/>
              <a:buNone/>
            </a:pPr>
            <a:r>
              <a:rPr lang="zh-CN" altLang="en-US" sz="2800">
                <a:latin typeface="微软雅黑" panose="020B0503020204020204" pitchFamily="34" charset="-122"/>
                <a:ea typeface="微软雅黑" panose="020B0503020204020204" pitchFamily="34" charset="-122"/>
              </a:rPr>
              <a:t>1）一个TaskTracker由于崩溃或运行过于缓慢而失败，它会向JobTracker发送“心跳”。</a:t>
            </a:r>
          </a:p>
          <a:p>
            <a:pPr>
              <a:lnSpc>
                <a:spcPct val="150000"/>
              </a:lnSpc>
              <a:buFontTx/>
              <a:buNone/>
            </a:pPr>
            <a:r>
              <a:rPr lang="zh-CN" altLang="en-US" sz="2800">
                <a:latin typeface="微软雅黑" panose="020B0503020204020204" pitchFamily="34" charset="-122"/>
                <a:ea typeface="微软雅黑" panose="020B0503020204020204" pitchFamily="34" charset="-122"/>
              </a:rPr>
              <a:t>2）如果有未完成的作业，JobTracker会重新把这些任务分配到其他的TaskTracker上面运行。</a:t>
            </a:r>
          </a:p>
          <a:p>
            <a:pPr>
              <a:lnSpc>
                <a:spcPct val="150000"/>
              </a:lnSpc>
              <a:buFontTx/>
              <a:buNone/>
            </a:pPr>
            <a:r>
              <a:rPr lang="zh-CN" altLang="en-US" sz="2800">
                <a:latin typeface="微软雅黑" panose="020B0503020204020204" pitchFamily="34" charset="-122"/>
                <a:ea typeface="微软雅黑" panose="020B0503020204020204" pitchFamily="34" charset="-122"/>
              </a:rPr>
              <a:t>3）即使TaskTracker没有失败也可以被JobTracker列入黑名单。</a:t>
            </a:r>
          </a:p>
          <a:p>
            <a:pPr>
              <a:lnSpc>
                <a:spcPct val="150000"/>
              </a:lnSpc>
              <a:buFontTx/>
              <a:buNone/>
            </a:pPr>
            <a:endParaRPr lang="zh-CN" altLang="en-US" sz="2400">
              <a:latin typeface="微软雅黑" panose="020B0503020204020204" pitchFamily="34" charset="-122"/>
              <a:ea typeface="微软雅黑" panose="020B0503020204020204" pitchFamily="34" charset="-122"/>
            </a:endParaRPr>
          </a:p>
          <a:p>
            <a:pPr>
              <a:lnSpc>
                <a:spcPct val="150000"/>
              </a:lnSpc>
              <a:buFontTx/>
              <a:buNone/>
            </a:pPr>
            <a:endParaRPr lang="zh-CN" altLang="en-US" sz="2400">
              <a:latin typeface="微软雅黑" panose="020B0503020204020204" pitchFamily="34" charset="-122"/>
              <a:ea typeface="微软雅黑" panose="020B0503020204020204" pitchFamily="34" charset="-122"/>
            </a:endParaRPr>
          </a:p>
        </p:txBody>
      </p:sp>
      <p:sp>
        <p:nvSpPr>
          <p:cNvPr id="31747" name="未知"/>
          <p:cNvSpPr>
            <a:spLocks noGrp="1" noRot="1" noChangeAspect="1" noEditPoints="1" noTextEdit="1"/>
          </p:cNvSpPr>
          <p:nvPr/>
        </p:nvSpPr>
        <p:spPr bwMode="auto">
          <a:xfrm>
            <a:off x="3582988" y="3221038"/>
            <a:ext cx="112712" cy="60325"/>
          </a:xfrm>
          <a:custGeom>
            <a:avLst/>
            <a:gdLst>
              <a:gd name="T0" fmla="*/ 0 w 13"/>
              <a:gd name="T1" fmla="*/ 2147483646 h 7"/>
              <a:gd name="T2" fmla="*/ 0 w 13"/>
              <a:gd name="T3" fmla="*/ 2147483646 h 7"/>
              <a:gd name="T4" fmla="*/ 2147483646 w 13"/>
              <a:gd name="T5" fmla="*/ 2147483646 h 7"/>
              <a:gd name="T6" fmla="*/ 2147483646 w 13"/>
              <a:gd name="T7" fmla="*/ 2147483646 h 7"/>
              <a:gd name="T8" fmla="*/ 2147483646 w 13"/>
              <a:gd name="T9" fmla="*/ 2147483646 h 7"/>
              <a:gd name="T10" fmla="*/ 2147483646 w 13"/>
              <a:gd name="T11" fmla="*/ 2147483646 h 7"/>
              <a:gd name="T12" fmla="*/ 2147483646 w 13"/>
              <a:gd name="T13" fmla="*/ 2147483646 h 7"/>
              <a:gd name="T14" fmla="*/ 2147483646 w 13"/>
              <a:gd name="T15" fmla="*/ 2147483646 h 7"/>
              <a:gd name="T16" fmla="*/ 2147483646 w 13"/>
              <a:gd name="T17" fmla="*/ 2147483646 h 7"/>
              <a:gd name="T18" fmla="*/ 2147483646 w 13"/>
              <a:gd name="T19" fmla="*/ 2147483646 h 7"/>
              <a:gd name="T20" fmla="*/ 2147483646 w 13"/>
              <a:gd name="T21" fmla="*/ 2147483646 h 7"/>
              <a:gd name="T22" fmla="*/ 2147483646 w 13"/>
              <a:gd name="T23" fmla="*/ 2147483646 h 7"/>
              <a:gd name="T24" fmla="*/ 2147483646 w 13"/>
              <a:gd name="T25" fmla="*/ 2147483646 h 7"/>
              <a:gd name="T26" fmla="*/ 2147483646 w 13"/>
              <a:gd name="T27" fmla="*/ 2147483646 h 7"/>
              <a:gd name="T28" fmla="*/ 2147483646 w 13"/>
              <a:gd name="T29" fmla="*/ 0 h 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
              <a:gd name="T46" fmla="*/ 0 h 7"/>
              <a:gd name="T47" fmla="*/ 13 w 13"/>
              <a:gd name="T48" fmla="*/ 7 h 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 h="7" extrusionOk="0">
                <a:moveTo>
                  <a:pt x="0" y="7"/>
                </a:moveTo>
                <a:lnTo>
                  <a:pt x="0" y="6"/>
                </a:lnTo>
                <a:lnTo>
                  <a:pt x="1" y="6"/>
                </a:lnTo>
                <a:lnTo>
                  <a:pt x="2" y="6"/>
                </a:lnTo>
                <a:lnTo>
                  <a:pt x="3" y="6"/>
                </a:lnTo>
                <a:lnTo>
                  <a:pt x="4" y="6"/>
                </a:lnTo>
                <a:lnTo>
                  <a:pt x="5" y="6"/>
                </a:lnTo>
                <a:lnTo>
                  <a:pt x="8" y="6"/>
                </a:lnTo>
                <a:lnTo>
                  <a:pt x="10" y="5"/>
                </a:lnTo>
                <a:lnTo>
                  <a:pt x="11" y="4"/>
                </a:lnTo>
                <a:lnTo>
                  <a:pt x="11" y="3"/>
                </a:lnTo>
                <a:lnTo>
                  <a:pt x="12" y="2"/>
                </a:lnTo>
                <a:lnTo>
                  <a:pt x="13" y="2"/>
                </a:lnTo>
                <a:lnTo>
                  <a:pt x="13" y="1"/>
                </a:lnTo>
                <a:lnTo>
                  <a:pt x="13" y="0"/>
                </a:lnTo>
              </a:path>
            </a:pathLst>
          </a:custGeom>
          <a:noFill/>
          <a:ln w="19050">
            <a:solidFill>
              <a:srgbClr val="FF0000"/>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748" name="未知"/>
          <p:cNvSpPr>
            <a:spLocks noGrp="1" noRot="1" noChangeAspect="1" noEditPoints="1" noTextEdit="1"/>
          </p:cNvSpPr>
          <p:nvPr/>
        </p:nvSpPr>
        <p:spPr bwMode="auto">
          <a:xfrm>
            <a:off x="2844800" y="2705100"/>
            <a:ext cx="0" cy="7938"/>
          </a:xfrm>
          <a:custGeom>
            <a:avLst/>
            <a:gdLst>
              <a:gd name="T0" fmla="*/ 2147483646 h 1"/>
              <a:gd name="T1" fmla="*/ 0 h 1"/>
              <a:gd name="T2" fmla="*/ 0 60000 65536"/>
              <a:gd name="T3" fmla="*/ 0 60000 65536"/>
              <a:gd name="T4" fmla="*/ 0 h 1"/>
              <a:gd name="T5" fmla="*/ 1 h 1"/>
            </a:gdLst>
            <a:ahLst/>
            <a:cxnLst>
              <a:cxn ang="T2">
                <a:pos x="0" y="T0"/>
              </a:cxn>
              <a:cxn ang="T3">
                <a:pos x="0" y="T1"/>
              </a:cxn>
            </a:cxnLst>
            <a:rect l="0" t="T4" r="0" b="T5"/>
            <a:pathLst>
              <a:path h="1" extrusionOk="0">
                <a:moveTo>
                  <a:pt x="0" y="1"/>
                </a:moveTo>
                <a:lnTo>
                  <a:pt x="0" y="0"/>
                </a:lnTo>
              </a:path>
            </a:pathLst>
          </a:custGeom>
          <a:noFill/>
          <a:ln w="19050">
            <a:solidFill>
              <a:srgbClr val="FF0000"/>
            </a:solidFill>
            <a:bevel/>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 name="标题 1"/>
          <p:cNvSpPr txBox="1">
            <a:spLocks noChangeArrowheads="1"/>
          </p:cNvSpPr>
          <p:nvPr/>
        </p:nvSpPr>
        <p:spPr bwMode="auto">
          <a:xfrm>
            <a:off x="323850" y="692150"/>
            <a:ext cx="83820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eaLnBrk="0" fontAlgn="base" hangingPunct="0">
              <a:spcBef>
                <a:spcPct val="0"/>
              </a:spcBef>
              <a:spcAft>
                <a:spcPct val="0"/>
              </a:spcAft>
              <a:defRPr sz="4400">
                <a:solidFill>
                  <a:schemeClr val="tx2"/>
                </a:solidFill>
                <a:latin typeface="Arial" pitchFamily="34" charset="0"/>
                <a:ea typeface="宋体" pitchFamily="2" charset="-122"/>
              </a:defRPr>
            </a:lvl6pPr>
            <a:lvl7pPr marL="914400" algn="ctr" rtl="0" eaLnBrk="0" fontAlgn="base" hangingPunct="0">
              <a:spcBef>
                <a:spcPct val="0"/>
              </a:spcBef>
              <a:spcAft>
                <a:spcPct val="0"/>
              </a:spcAft>
              <a:defRPr sz="4400">
                <a:solidFill>
                  <a:schemeClr val="tx2"/>
                </a:solidFill>
                <a:latin typeface="Arial" pitchFamily="34" charset="0"/>
                <a:ea typeface="宋体" pitchFamily="2" charset="-122"/>
              </a:defRPr>
            </a:lvl7pPr>
            <a:lvl8pPr marL="1371600" algn="ctr" rtl="0" eaLnBrk="0" fontAlgn="base" hangingPunct="0">
              <a:spcBef>
                <a:spcPct val="0"/>
              </a:spcBef>
              <a:spcAft>
                <a:spcPct val="0"/>
              </a:spcAft>
              <a:defRPr sz="4400">
                <a:solidFill>
                  <a:schemeClr val="tx2"/>
                </a:solidFill>
                <a:latin typeface="Arial" pitchFamily="34" charset="0"/>
                <a:ea typeface="宋体" pitchFamily="2" charset="-122"/>
              </a:defRPr>
            </a:lvl8pPr>
            <a:lvl9pPr marL="1828800" algn="ctr" rtl="0" eaLnBrk="0" fontAlgn="base" hangingPunct="0">
              <a:spcBef>
                <a:spcPct val="0"/>
              </a:spcBef>
              <a:spcAft>
                <a:spcPct val="0"/>
              </a:spcAft>
              <a:defRPr sz="4400">
                <a:solidFill>
                  <a:schemeClr val="tx2"/>
                </a:solidFill>
                <a:latin typeface="Arial" pitchFamily="34" charset="0"/>
                <a:ea typeface="宋体" pitchFamily="2" charset="-122"/>
              </a:defRPr>
            </a:lvl9pPr>
          </a:lstStyle>
          <a:p>
            <a:pPr>
              <a:defRPr/>
            </a:pPr>
            <a:r>
              <a:rPr lang="en-US" altLang="zh-CN" sz="3800" b="1" kern="0">
                <a:latin typeface="微软雅黑" pitchFamily="34" charset="-122"/>
                <a:ea typeface="微软雅黑" pitchFamily="34" charset="-122"/>
              </a:rPr>
              <a:t>JobTracker</a:t>
            </a:r>
            <a:r>
              <a:rPr lang="zh-CN" altLang="en-US" sz="3800" b="1" kern="0">
                <a:latin typeface="微软雅黑" pitchFamily="34" charset="-122"/>
                <a:ea typeface="微软雅黑" pitchFamily="34" charset="-122"/>
              </a:rPr>
              <a:t>失败</a:t>
            </a:r>
            <a:endParaRPr lang="zh-CN" altLang="en-US" sz="3800" b="1" kern="0" dirty="0">
              <a:latin typeface="微软雅黑" pitchFamily="34" charset="-122"/>
              <a:ea typeface="微软雅黑" pitchFamily="34" charset="-122"/>
            </a:endParaRP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reeform 3"/>
          <p:cNvSpPr>
            <a:spLocks noEditPoints="1"/>
          </p:cNvSpPr>
          <p:nvPr/>
        </p:nvSpPr>
        <p:spPr bwMode="auto">
          <a:xfrm flipH="1">
            <a:off x="5299075" y="2043113"/>
            <a:ext cx="3281363" cy="2895600"/>
          </a:xfrm>
          <a:custGeom>
            <a:avLst/>
            <a:gdLst>
              <a:gd name="T0" fmla="*/ 2147483646 w 2820"/>
              <a:gd name="T1" fmla="*/ 2147483646 h 2912"/>
              <a:gd name="T2" fmla="*/ 2147483646 w 2820"/>
              <a:gd name="T3" fmla="*/ 2147483646 h 2912"/>
              <a:gd name="T4" fmla="*/ 2147483646 w 2820"/>
              <a:gd name="T5" fmla="*/ 2147483646 h 2912"/>
              <a:gd name="T6" fmla="*/ 2147483646 w 2820"/>
              <a:gd name="T7" fmla="*/ 2147483646 h 2912"/>
              <a:gd name="T8" fmla="*/ 2147483646 w 2820"/>
              <a:gd name="T9" fmla="*/ 2147483646 h 2912"/>
              <a:gd name="T10" fmla="*/ 2147483646 w 2820"/>
              <a:gd name="T11" fmla="*/ 2147483646 h 2912"/>
              <a:gd name="T12" fmla="*/ 2147483646 w 2820"/>
              <a:gd name="T13" fmla="*/ 2147483646 h 2912"/>
              <a:gd name="T14" fmla="*/ 2147483646 w 2820"/>
              <a:gd name="T15" fmla="*/ 2147483646 h 2912"/>
              <a:gd name="T16" fmla="*/ 0 w 2820"/>
              <a:gd name="T17" fmla="*/ 2147483646 h 2912"/>
              <a:gd name="T18" fmla="*/ 2147483646 w 2820"/>
              <a:gd name="T19" fmla="*/ 2147483646 h 2912"/>
              <a:gd name="T20" fmla="*/ 2147483646 w 2820"/>
              <a:gd name="T21" fmla="*/ 2147483646 h 2912"/>
              <a:gd name="T22" fmla="*/ 2147483646 w 2820"/>
              <a:gd name="T23" fmla="*/ 2147483646 h 2912"/>
              <a:gd name="T24" fmla="*/ 2147483646 w 2820"/>
              <a:gd name="T25" fmla="*/ 2147483646 h 2912"/>
              <a:gd name="T26" fmla="*/ 2147483646 w 2820"/>
              <a:gd name="T27" fmla="*/ 2147483646 h 2912"/>
              <a:gd name="T28" fmla="*/ 2147483646 w 2820"/>
              <a:gd name="T29" fmla="*/ 2147483646 h 2912"/>
              <a:gd name="T30" fmla="*/ 2147483646 w 2820"/>
              <a:gd name="T31" fmla="*/ 2147483646 h 2912"/>
              <a:gd name="T32" fmla="*/ 2147483646 w 2820"/>
              <a:gd name="T33" fmla="*/ 2147483646 h 2912"/>
              <a:gd name="T34" fmla="*/ 2147483646 w 2820"/>
              <a:gd name="T35" fmla="*/ 2147483646 h 2912"/>
              <a:gd name="T36" fmla="*/ 2147483646 w 2820"/>
              <a:gd name="T37" fmla="*/ 2147483646 h 2912"/>
              <a:gd name="T38" fmla="*/ 2147483646 w 2820"/>
              <a:gd name="T39" fmla="*/ 2147483646 h 2912"/>
              <a:gd name="T40" fmla="*/ 2147483646 w 2820"/>
              <a:gd name="T41" fmla="*/ 2147483646 h 2912"/>
              <a:gd name="T42" fmla="*/ 2147483646 w 2820"/>
              <a:gd name="T43" fmla="*/ 2147483646 h 2912"/>
              <a:gd name="T44" fmla="*/ 2147483646 w 2820"/>
              <a:gd name="T45" fmla="*/ 2147483646 h 2912"/>
              <a:gd name="T46" fmla="*/ 2147483646 w 2820"/>
              <a:gd name="T47" fmla="*/ 2147483646 h 2912"/>
              <a:gd name="T48" fmla="*/ 2147483646 w 2820"/>
              <a:gd name="T49" fmla="*/ 2147483646 h 2912"/>
              <a:gd name="T50" fmla="*/ 2147483646 w 2820"/>
              <a:gd name="T51" fmla="*/ 2147483646 h 2912"/>
              <a:gd name="T52" fmla="*/ 2147483646 w 2820"/>
              <a:gd name="T53" fmla="*/ 2147483646 h 2912"/>
              <a:gd name="T54" fmla="*/ 2147483646 w 2820"/>
              <a:gd name="T55" fmla="*/ 2147483646 h 2912"/>
              <a:gd name="T56" fmla="*/ 2147483646 w 2820"/>
              <a:gd name="T57" fmla="*/ 2147483646 h 2912"/>
              <a:gd name="T58" fmla="*/ 2147483646 w 2820"/>
              <a:gd name="T59" fmla="*/ 2147483646 h 2912"/>
              <a:gd name="T60" fmla="*/ 2147483646 w 2820"/>
              <a:gd name="T61" fmla="*/ 2147483646 h 2912"/>
              <a:gd name="T62" fmla="*/ 2147483646 w 2820"/>
              <a:gd name="T63" fmla="*/ 2147483646 h 2912"/>
              <a:gd name="T64" fmla="*/ 2147483646 w 2820"/>
              <a:gd name="T65" fmla="*/ 2147483646 h 2912"/>
              <a:gd name="T66" fmla="*/ 2147483646 w 2820"/>
              <a:gd name="T67" fmla="*/ 2147483646 h 2912"/>
              <a:gd name="T68" fmla="*/ 2147483646 w 2820"/>
              <a:gd name="T69" fmla="*/ 2147483646 h 2912"/>
              <a:gd name="T70" fmla="*/ 2147483646 w 2820"/>
              <a:gd name="T71" fmla="*/ 2147483646 h 2912"/>
              <a:gd name="T72" fmla="*/ 2147483646 w 2820"/>
              <a:gd name="T73" fmla="*/ 2147483646 h 2912"/>
              <a:gd name="T74" fmla="*/ 2147483646 w 2820"/>
              <a:gd name="T75" fmla="*/ 2147483646 h 2912"/>
              <a:gd name="T76" fmla="*/ 2147483646 w 2820"/>
              <a:gd name="T77" fmla="*/ 2147483646 h 2912"/>
              <a:gd name="T78" fmla="*/ 2147483646 w 2820"/>
              <a:gd name="T79" fmla="*/ 2147483646 h 2912"/>
              <a:gd name="T80" fmla="*/ 2147483646 w 2820"/>
              <a:gd name="T81" fmla="*/ 2147483646 h 2912"/>
              <a:gd name="T82" fmla="*/ 2147483646 w 2820"/>
              <a:gd name="T83" fmla="*/ 2147483646 h 2912"/>
              <a:gd name="T84" fmla="*/ 2147483646 w 2820"/>
              <a:gd name="T85" fmla="*/ 2147483646 h 2912"/>
              <a:gd name="T86" fmla="*/ 2147483646 w 2820"/>
              <a:gd name="T87" fmla="*/ 2147483646 h 2912"/>
              <a:gd name="T88" fmla="*/ 2147483646 w 2820"/>
              <a:gd name="T89" fmla="*/ 2147483646 h 2912"/>
              <a:gd name="T90" fmla="*/ 2147483646 w 2820"/>
              <a:gd name="T91" fmla="*/ 2147483646 h 291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820"/>
              <a:gd name="T139" fmla="*/ 0 h 2912"/>
              <a:gd name="T140" fmla="*/ 2820 w 2820"/>
              <a:gd name="T141" fmla="*/ 2912 h 291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820" h="2912">
                <a:moveTo>
                  <a:pt x="1244" y="0"/>
                </a:moveTo>
                <a:lnTo>
                  <a:pt x="1092" y="50"/>
                </a:lnTo>
                <a:lnTo>
                  <a:pt x="952" y="106"/>
                </a:lnTo>
                <a:lnTo>
                  <a:pt x="822" y="168"/>
                </a:lnTo>
                <a:lnTo>
                  <a:pt x="704" y="232"/>
                </a:lnTo>
                <a:lnTo>
                  <a:pt x="594" y="300"/>
                </a:lnTo>
                <a:lnTo>
                  <a:pt x="494" y="372"/>
                </a:lnTo>
                <a:lnTo>
                  <a:pt x="406" y="446"/>
                </a:lnTo>
                <a:lnTo>
                  <a:pt x="324" y="524"/>
                </a:lnTo>
                <a:lnTo>
                  <a:pt x="254" y="604"/>
                </a:lnTo>
                <a:lnTo>
                  <a:pt x="192" y="686"/>
                </a:lnTo>
                <a:lnTo>
                  <a:pt x="140" y="772"/>
                </a:lnTo>
                <a:lnTo>
                  <a:pt x="96" y="856"/>
                </a:lnTo>
                <a:lnTo>
                  <a:pt x="60" y="944"/>
                </a:lnTo>
                <a:lnTo>
                  <a:pt x="32" y="1032"/>
                </a:lnTo>
                <a:lnTo>
                  <a:pt x="14" y="1122"/>
                </a:lnTo>
                <a:lnTo>
                  <a:pt x="2" y="1210"/>
                </a:lnTo>
                <a:lnTo>
                  <a:pt x="0" y="1300"/>
                </a:lnTo>
                <a:lnTo>
                  <a:pt x="4" y="1388"/>
                </a:lnTo>
                <a:lnTo>
                  <a:pt x="18" y="1476"/>
                </a:lnTo>
                <a:lnTo>
                  <a:pt x="36" y="1564"/>
                </a:lnTo>
                <a:lnTo>
                  <a:pt x="64" y="1650"/>
                </a:lnTo>
                <a:lnTo>
                  <a:pt x="96" y="1736"/>
                </a:lnTo>
                <a:lnTo>
                  <a:pt x="138" y="1818"/>
                </a:lnTo>
                <a:lnTo>
                  <a:pt x="184" y="1900"/>
                </a:lnTo>
                <a:lnTo>
                  <a:pt x="238" y="1978"/>
                </a:lnTo>
                <a:lnTo>
                  <a:pt x="298" y="2054"/>
                </a:lnTo>
                <a:lnTo>
                  <a:pt x="364" y="2126"/>
                </a:lnTo>
                <a:lnTo>
                  <a:pt x="434" y="2196"/>
                </a:lnTo>
                <a:lnTo>
                  <a:pt x="512" y="2262"/>
                </a:lnTo>
                <a:lnTo>
                  <a:pt x="596" y="2324"/>
                </a:lnTo>
                <a:lnTo>
                  <a:pt x="684" y="2382"/>
                </a:lnTo>
                <a:lnTo>
                  <a:pt x="776" y="2436"/>
                </a:lnTo>
                <a:lnTo>
                  <a:pt x="874" y="2484"/>
                </a:lnTo>
                <a:lnTo>
                  <a:pt x="978" y="2526"/>
                </a:lnTo>
                <a:lnTo>
                  <a:pt x="1086" y="2564"/>
                </a:lnTo>
                <a:lnTo>
                  <a:pt x="1198" y="2596"/>
                </a:lnTo>
                <a:lnTo>
                  <a:pt x="1314" y="2622"/>
                </a:lnTo>
                <a:lnTo>
                  <a:pt x="1434" y="2642"/>
                </a:lnTo>
                <a:lnTo>
                  <a:pt x="1558" y="2654"/>
                </a:lnTo>
                <a:lnTo>
                  <a:pt x="1686" y="2660"/>
                </a:lnTo>
                <a:lnTo>
                  <a:pt x="1818" y="2658"/>
                </a:lnTo>
                <a:lnTo>
                  <a:pt x="1952" y="2650"/>
                </a:lnTo>
                <a:lnTo>
                  <a:pt x="2090" y="2632"/>
                </a:lnTo>
                <a:lnTo>
                  <a:pt x="2230" y="2608"/>
                </a:lnTo>
                <a:lnTo>
                  <a:pt x="2374" y="2574"/>
                </a:lnTo>
                <a:lnTo>
                  <a:pt x="2542" y="2912"/>
                </a:lnTo>
                <a:lnTo>
                  <a:pt x="2544" y="2912"/>
                </a:lnTo>
                <a:lnTo>
                  <a:pt x="2820" y="1934"/>
                </a:lnTo>
                <a:lnTo>
                  <a:pt x="1868" y="1552"/>
                </a:lnTo>
                <a:lnTo>
                  <a:pt x="2036" y="1894"/>
                </a:lnTo>
                <a:lnTo>
                  <a:pt x="1956" y="1914"/>
                </a:lnTo>
                <a:lnTo>
                  <a:pt x="1872" y="1928"/>
                </a:lnTo>
                <a:lnTo>
                  <a:pt x="1788" y="1936"/>
                </a:lnTo>
                <a:lnTo>
                  <a:pt x="1702" y="1938"/>
                </a:lnTo>
                <a:lnTo>
                  <a:pt x="1616" y="1934"/>
                </a:lnTo>
                <a:lnTo>
                  <a:pt x="1528" y="1926"/>
                </a:lnTo>
                <a:lnTo>
                  <a:pt x="1442" y="1912"/>
                </a:lnTo>
                <a:lnTo>
                  <a:pt x="1356" y="1894"/>
                </a:lnTo>
                <a:lnTo>
                  <a:pt x="1272" y="1872"/>
                </a:lnTo>
                <a:lnTo>
                  <a:pt x="1188" y="1844"/>
                </a:lnTo>
                <a:lnTo>
                  <a:pt x="1108" y="1812"/>
                </a:lnTo>
                <a:lnTo>
                  <a:pt x="1028" y="1776"/>
                </a:lnTo>
                <a:lnTo>
                  <a:pt x="952" y="1736"/>
                </a:lnTo>
                <a:lnTo>
                  <a:pt x="880" y="1692"/>
                </a:lnTo>
                <a:lnTo>
                  <a:pt x="810" y="1646"/>
                </a:lnTo>
                <a:lnTo>
                  <a:pt x="744" y="1596"/>
                </a:lnTo>
                <a:lnTo>
                  <a:pt x="684" y="1542"/>
                </a:lnTo>
                <a:lnTo>
                  <a:pt x="628" y="1486"/>
                </a:lnTo>
                <a:lnTo>
                  <a:pt x="578" y="1428"/>
                </a:lnTo>
                <a:lnTo>
                  <a:pt x="532" y="1366"/>
                </a:lnTo>
                <a:lnTo>
                  <a:pt x="494" y="1304"/>
                </a:lnTo>
                <a:lnTo>
                  <a:pt x="462" y="1238"/>
                </a:lnTo>
                <a:lnTo>
                  <a:pt x="438" y="1170"/>
                </a:lnTo>
                <a:lnTo>
                  <a:pt x="420" y="1102"/>
                </a:lnTo>
                <a:lnTo>
                  <a:pt x="410" y="1032"/>
                </a:lnTo>
                <a:lnTo>
                  <a:pt x="410" y="960"/>
                </a:lnTo>
                <a:lnTo>
                  <a:pt x="416" y="888"/>
                </a:lnTo>
                <a:lnTo>
                  <a:pt x="434" y="816"/>
                </a:lnTo>
                <a:lnTo>
                  <a:pt x="460" y="742"/>
                </a:lnTo>
                <a:lnTo>
                  <a:pt x="496" y="668"/>
                </a:lnTo>
                <a:lnTo>
                  <a:pt x="544" y="592"/>
                </a:lnTo>
                <a:lnTo>
                  <a:pt x="602" y="518"/>
                </a:lnTo>
                <a:lnTo>
                  <a:pt x="670" y="444"/>
                </a:lnTo>
                <a:lnTo>
                  <a:pt x="752" y="370"/>
                </a:lnTo>
                <a:lnTo>
                  <a:pt x="844" y="298"/>
                </a:lnTo>
                <a:lnTo>
                  <a:pt x="950" y="226"/>
                </a:lnTo>
                <a:lnTo>
                  <a:pt x="1070" y="154"/>
                </a:lnTo>
                <a:lnTo>
                  <a:pt x="1202" y="84"/>
                </a:lnTo>
                <a:lnTo>
                  <a:pt x="1348" y="16"/>
                </a:lnTo>
                <a:lnTo>
                  <a:pt x="1244" y="0"/>
                </a:lnTo>
                <a:close/>
                <a:moveTo>
                  <a:pt x="2820" y="1934"/>
                </a:moveTo>
                <a:lnTo>
                  <a:pt x="2820" y="1934"/>
                </a:lnTo>
                <a:close/>
              </a:path>
            </a:pathLst>
          </a:custGeom>
          <a:gradFill rotWithShape="1">
            <a:gsLst>
              <a:gs pos="0">
                <a:schemeClr val="tx2"/>
              </a:gs>
              <a:gs pos="100000">
                <a:schemeClr val="accent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2771" name="Group 3"/>
          <p:cNvGrpSpPr>
            <a:grpSpLocks/>
          </p:cNvGrpSpPr>
          <p:nvPr/>
        </p:nvGrpSpPr>
        <p:grpSpPr bwMode="auto">
          <a:xfrm>
            <a:off x="882650" y="692150"/>
            <a:ext cx="4727575" cy="5113338"/>
            <a:chOff x="0" y="0"/>
            <a:chExt cx="2590" cy="2468"/>
          </a:xfrm>
        </p:grpSpPr>
        <p:sp>
          <p:nvSpPr>
            <p:cNvPr id="50180" name="AutoShape 5"/>
            <p:cNvSpPr>
              <a:spLocks noChangeArrowheads="1"/>
            </p:cNvSpPr>
            <p:nvPr/>
          </p:nvSpPr>
          <p:spPr bwMode="auto">
            <a:xfrm rot="5432887">
              <a:off x="1655" y="746"/>
              <a:ext cx="962" cy="908"/>
            </a:xfrm>
            <a:prstGeom prst="hexagon">
              <a:avLst>
                <a:gd name="adj" fmla="val 26487"/>
                <a:gd name="vf" fmla="val 115470"/>
              </a:avLst>
            </a:prstGeom>
            <a:gradFill rotWithShape="1">
              <a:gsLst>
                <a:gs pos="0">
                  <a:srgbClr val="004747"/>
                </a:gs>
                <a:gs pos="50000">
                  <a:schemeClr val="hlink"/>
                </a:gs>
                <a:gs pos="100000">
                  <a:srgbClr val="004747"/>
                </a:gs>
              </a:gsLst>
              <a:lin ang="2700000" scaled="1"/>
            </a:gradFill>
            <a:ln w="9525" cmpd="sng">
              <a:miter lim="800000"/>
              <a:headEnd/>
              <a:tailEnd/>
            </a:ln>
            <a:scene3d>
              <a:camera prst="legacyObliqueTopLeft">
                <a:rot lat="21299997" lon="20999997" rev="0"/>
              </a:camera>
              <a:lightRig rig="legacyFlat3" dir="t"/>
            </a:scene3d>
            <a:sp3d extrusionH="430200" prstMaterial="legacyMatte">
              <a:bevelT w="13500" h="13500" prst="angle"/>
              <a:bevelB w="13500" h="13500" prst="angle"/>
              <a:extrusionClr>
                <a:schemeClr val="hlink"/>
              </a:extrusionClr>
            </a:sp3d>
          </p:spPr>
          <p:txBody>
            <a:bodyPr rot="10800000" vert="eaVert" wrap="none" anchor="ctr">
              <a:flatTx/>
            </a:bodyPr>
            <a:lstStyle/>
            <a:p>
              <a:pPr algn="ctr">
                <a:buFont typeface="Arial" panose="020B0604020202020204" pitchFamily="34" charset="0"/>
                <a:buNone/>
                <a:defRPr/>
              </a:pPr>
              <a:r>
                <a:rPr lang="en-US" b="1">
                  <a:latin typeface="微软雅黑" panose="020B0503020204020204" pitchFamily="34" charset="-122"/>
                  <a:ea typeface="微软雅黑" panose="020B0503020204020204" pitchFamily="34" charset="-122"/>
                </a:rPr>
                <a:t>Combiner</a:t>
              </a:r>
            </a:p>
          </p:txBody>
        </p:sp>
        <p:sp>
          <p:nvSpPr>
            <p:cNvPr id="50181" name="AutoShape 6"/>
            <p:cNvSpPr>
              <a:spLocks noChangeArrowheads="1"/>
            </p:cNvSpPr>
            <p:nvPr/>
          </p:nvSpPr>
          <p:spPr bwMode="auto">
            <a:xfrm rot="5432887">
              <a:off x="1207" y="27"/>
              <a:ext cx="962" cy="908"/>
            </a:xfrm>
            <a:prstGeom prst="hexagon">
              <a:avLst>
                <a:gd name="adj" fmla="val 26487"/>
                <a:gd name="vf" fmla="val 115470"/>
              </a:avLst>
            </a:prstGeom>
            <a:gradFill rotWithShape="1">
              <a:gsLst>
                <a:gs pos="0">
                  <a:srgbClr val="181847"/>
                </a:gs>
                <a:gs pos="50000">
                  <a:schemeClr val="accent2"/>
                </a:gs>
                <a:gs pos="100000">
                  <a:srgbClr val="181847"/>
                </a:gs>
              </a:gsLst>
              <a:lin ang="2700000" scaled="1"/>
            </a:gradFill>
            <a:ln w="9525" cmpd="sng">
              <a:miter lim="800000"/>
              <a:headEnd/>
              <a:tailEnd/>
            </a:ln>
            <a:scene3d>
              <a:camera prst="legacyObliqueTopLeft">
                <a:rot lat="21299997" lon="20999997" rev="0"/>
              </a:camera>
              <a:lightRig rig="legacyFlat3" dir="t"/>
            </a:scene3d>
            <a:sp3d extrusionH="430200" prstMaterial="legacyMatte">
              <a:bevelT w="13500" h="13500" prst="angle"/>
              <a:bevelB w="13500" h="13500" prst="angle"/>
              <a:extrusionClr>
                <a:schemeClr val="accent2"/>
              </a:extrusionClr>
            </a:sp3d>
          </p:spPr>
          <p:txBody>
            <a:bodyPr rot="10800000" vert="eaVert" wrap="none" anchor="ctr">
              <a:flatTx/>
            </a:bodyPr>
            <a:lstStyle/>
            <a:p>
              <a:pPr algn="ctr">
                <a:buFont typeface="Arial" panose="020B0604020202020204" pitchFamily="34" charset="0"/>
                <a:buNone/>
                <a:defRPr/>
              </a:pPr>
              <a:r>
                <a:rPr lang="en-US" sz="1600" b="1">
                  <a:latin typeface="微软雅黑" panose="020B0503020204020204" pitchFamily="34" charset="-122"/>
                  <a:ea typeface="微软雅黑" panose="020B0503020204020204" pitchFamily="34" charset="-122"/>
                </a:rPr>
                <a:t>InputSplits</a:t>
              </a:r>
            </a:p>
          </p:txBody>
        </p:sp>
        <p:sp>
          <p:nvSpPr>
            <p:cNvPr id="50182" name="AutoShape 7"/>
            <p:cNvSpPr>
              <a:spLocks noChangeArrowheads="1"/>
            </p:cNvSpPr>
            <p:nvPr/>
          </p:nvSpPr>
          <p:spPr bwMode="auto">
            <a:xfrm rot="5432887">
              <a:off x="1255" y="1497"/>
              <a:ext cx="962" cy="908"/>
            </a:xfrm>
            <a:prstGeom prst="hexagon">
              <a:avLst>
                <a:gd name="adj" fmla="val 26487"/>
                <a:gd name="vf" fmla="val 115470"/>
              </a:avLst>
            </a:prstGeom>
            <a:gradFill rotWithShape="1">
              <a:gsLst>
                <a:gs pos="0">
                  <a:srgbClr val="181847"/>
                </a:gs>
                <a:gs pos="50000">
                  <a:schemeClr val="accent2"/>
                </a:gs>
                <a:gs pos="100000">
                  <a:srgbClr val="181847"/>
                </a:gs>
              </a:gsLst>
              <a:lin ang="2700000" scaled="1"/>
            </a:gradFill>
            <a:ln w="9525" cmpd="sng">
              <a:miter lim="800000"/>
              <a:headEnd/>
              <a:tailEnd/>
            </a:ln>
            <a:scene3d>
              <a:camera prst="legacyObliqueTopLeft">
                <a:rot lat="21299997" lon="20999997" rev="0"/>
              </a:camera>
              <a:lightRig rig="legacyFlat3" dir="t"/>
            </a:scene3d>
            <a:sp3d extrusionH="430200" prstMaterial="legacyMatte">
              <a:bevelT w="13500" h="13500" prst="angle"/>
              <a:bevelB w="13500" h="13500" prst="angle"/>
              <a:extrusionClr>
                <a:schemeClr val="accent2"/>
              </a:extrusionClr>
            </a:sp3d>
          </p:spPr>
          <p:txBody>
            <a:bodyPr rot="10800000" vert="eaVert" wrap="none" anchor="ctr">
              <a:flatTx/>
            </a:bodyPr>
            <a:lstStyle/>
            <a:p>
              <a:pPr algn="ctr">
                <a:buFont typeface="Arial" panose="020B0604020202020204" pitchFamily="34" charset="0"/>
                <a:buNone/>
                <a:defRPr/>
              </a:pPr>
              <a:r>
                <a:rPr lang="en-US">
                  <a:latin typeface="微软雅黑" panose="020B0503020204020204" pitchFamily="34" charset="-122"/>
                  <a:ea typeface="微软雅黑" panose="020B0503020204020204" pitchFamily="34" charset="-122"/>
                </a:rPr>
                <a:t>Mapper</a:t>
              </a:r>
            </a:p>
          </p:txBody>
        </p:sp>
        <p:sp>
          <p:nvSpPr>
            <p:cNvPr id="50183" name="AutoShape 8"/>
            <p:cNvSpPr>
              <a:spLocks noChangeArrowheads="1"/>
            </p:cNvSpPr>
            <p:nvPr/>
          </p:nvSpPr>
          <p:spPr bwMode="auto">
            <a:xfrm rot="5400000">
              <a:off x="846" y="774"/>
              <a:ext cx="962" cy="908"/>
            </a:xfrm>
            <a:prstGeom prst="hexagon">
              <a:avLst>
                <a:gd name="adj" fmla="val 26487"/>
                <a:gd name="vf" fmla="val 115470"/>
              </a:avLst>
            </a:prstGeom>
            <a:gradFill rotWithShape="1">
              <a:gsLst>
                <a:gs pos="0">
                  <a:srgbClr val="576869"/>
                </a:gs>
                <a:gs pos="50000">
                  <a:schemeClr val="accent1"/>
                </a:gs>
                <a:gs pos="100000">
                  <a:srgbClr val="576869"/>
                </a:gs>
              </a:gsLst>
              <a:lin ang="2700000" scaled="1"/>
            </a:gradFill>
            <a:ln w="9525" cmpd="sng">
              <a:miter lim="800000"/>
              <a:headEnd/>
              <a:tailEnd/>
            </a:ln>
            <a:scene3d>
              <a:camera prst="legacyObliqueTopLeft">
                <a:rot lat="21299997" lon="20999997" rev="0"/>
              </a:camera>
              <a:lightRig rig="legacyFlat3" dir="t"/>
            </a:scene3d>
            <a:sp3d extrusionH="430200" prstMaterial="legacyMatte">
              <a:bevelT w="13500" h="13500" prst="angle"/>
              <a:bevelB w="13500" h="13500" prst="angle"/>
              <a:extrusionClr>
                <a:schemeClr val="accent1"/>
              </a:extrusionClr>
            </a:sp3d>
          </p:spPr>
          <p:txBody>
            <a:bodyPr rot="10800000" vert="eaVert" wrap="none" anchor="ctr">
              <a:flatTx/>
            </a:bodyPr>
            <a:lstStyle/>
            <a:p>
              <a:pPr marL="273050" indent="-273050" eaLnBrk="1" hangingPunct="1">
                <a:spcBef>
                  <a:spcPts val="575"/>
                </a:spcBef>
                <a:spcAft>
                  <a:spcPts val="600"/>
                </a:spcAft>
                <a:buClr>
                  <a:schemeClr val="accent1"/>
                </a:buClr>
                <a:buSzPct val="85000"/>
                <a:buFont typeface="Arial" panose="020B0604020202020204" pitchFamily="34" charset="0"/>
                <a:buNone/>
                <a:defRPr/>
              </a:pPr>
              <a:r>
                <a:rPr lang="en-US" sz="1600" b="1" dirty="0" err="1">
                  <a:latin typeface="微软雅黑" panose="020B0503020204020204" pitchFamily="34" charset="-122"/>
                  <a:ea typeface="微软雅黑" panose="020B0503020204020204" pitchFamily="34" charset="-122"/>
                </a:rPr>
                <a:t>Partitioner</a:t>
              </a:r>
              <a:endParaRPr lang="en-US" sz="1600" b="1" dirty="0">
                <a:latin typeface="微软雅黑" pitchFamily="34" charset="-122"/>
                <a:ea typeface="微软雅黑" pitchFamily="34" charset="-122"/>
              </a:endParaRPr>
            </a:p>
            <a:p>
              <a:pPr marL="273050" indent="-273050" eaLnBrk="1" hangingPunct="1">
                <a:spcBef>
                  <a:spcPts val="575"/>
                </a:spcBef>
                <a:spcAft>
                  <a:spcPts val="600"/>
                </a:spcAft>
                <a:buClr>
                  <a:schemeClr val="accent1"/>
                </a:buClr>
                <a:buSzPct val="85000"/>
                <a:buFont typeface="Arial" panose="020B0604020202020204" pitchFamily="34" charset="0"/>
                <a:buNone/>
                <a:defRPr/>
              </a:pPr>
              <a:r>
                <a:rPr lang="en-US" sz="1600" b="1" dirty="0">
                  <a:latin typeface="微软雅黑" pitchFamily="34" charset="-122"/>
                  <a:ea typeface="微软雅黑" pitchFamily="34" charset="-122"/>
                </a:rPr>
                <a:t> &amp; Shuffle</a:t>
              </a:r>
            </a:p>
            <a:p>
              <a:pPr marL="273050" indent="-273050" eaLnBrk="1" hangingPunct="1">
                <a:spcBef>
                  <a:spcPts val="575"/>
                </a:spcBef>
                <a:spcAft>
                  <a:spcPts val="600"/>
                </a:spcAft>
                <a:buClr>
                  <a:schemeClr val="accent1"/>
                </a:buClr>
                <a:buSzPct val="85000"/>
                <a:buFont typeface="Arial" panose="020B0604020202020204" pitchFamily="34" charset="0"/>
                <a:buNone/>
                <a:defRPr/>
              </a:pPr>
              <a:r>
                <a:rPr lang="en-US" sz="1600" b="1" dirty="0">
                  <a:latin typeface="微软雅黑" pitchFamily="34" charset="-122"/>
                  <a:ea typeface="微软雅黑" pitchFamily="34" charset="-122"/>
                </a:rPr>
                <a:t> &amp; Sort</a:t>
              </a:r>
            </a:p>
          </p:txBody>
        </p:sp>
        <p:sp>
          <p:nvSpPr>
            <p:cNvPr id="50184" name="AutoShape 9"/>
            <p:cNvSpPr>
              <a:spLocks noChangeArrowheads="1"/>
            </p:cNvSpPr>
            <p:nvPr/>
          </p:nvSpPr>
          <p:spPr bwMode="auto">
            <a:xfrm rot="5432887">
              <a:off x="379" y="66"/>
              <a:ext cx="962" cy="908"/>
            </a:xfrm>
            <a:prstGeom prst="hexagon">
              <a:avLst>
                <a:gd name="adj" fmla="val 26487"/>
                <a:gd name="vf" fmla="val 115470"/>
              </a:avLst>
            </a:prstGeom>
            <a:gradFill rotWithShape="1">
              <a:gsLst>
                <a:gs pos="0">
                  <a:srgbClr val="004747"/>
                </a:gs>
                <a:gs pos="50000">
                  <a:schemeClr val="hlink"/>
                </a:gs>
                <a:gs pos="100000">
                  <a:srgbClr val="004747"/>
                </a:gs>
              </a:gsLst>
              <a:lin ang="2700000" scaled="1"/>
            </a:gradFill>
            <a:ln w="9525" cmpd="sng">
              <a:miter lim="800000"/>
              <a:headEnd/>
              <a:tailEnd/>
            </a:ln>
            <a:scene3d>
              <a:camera prst="legacyObliqueTopLeft">
                <a:rot lat="21299997" lon="20999997" rev="0"/>
              </a:camera>
              <a:lightRig rig="legacyFlat3" dir="t"/>
            </a:scene3d>
            <a:sp3d extrusionH="430200" prstMaterial="legacyMatte">
              <a:bevelT w="13500" h="13500" prst="angle"/>
              <a:bevelB w="13500" h="13500" prst="angle"/>
              <a:extrusionClr>
                <a:schemeClr val="hlink"/>
              </a:extrusionClr>
            </a:sp3d>
          </p:spPr>
          <p:txBody>
            <a:bodyPr rot="10800000" vert="eaVert" wrap="none" anchor="ctr">
              <a:flatTx/>
            </a:bodyPr>
            <a:lstStyle/>
            <a:p>
              <a:pPr algn="ctr">
                <a:buFont typeface="Arial" panose="020B0604020202020204" pitchFamily="34" charset="0"/>
                <a:buNone/>
                <a:defRPr/>
              </a:pPr>
              <a:r>
                <a:rPr lang="en-US" sz="1600" b="1">
                  <a:latin typeface="微软雅黑" panose="020B0503020204020204" pitchFamily="34" charset="-122"/>
                  <a:ea typeface="微软雅黑" panose="020B0503020204020204" pitchFamily="34" charset="-122"/>
                </a:rPr>
                <a:t>InputFormat</a:t>
              </a:r>
            </a:p>
          </p:txBody>
        </p:sp>
        <p:sp>
          <p:nvSpPr>
            <p:cNvPr id="50185" name="AutoShape 10"/>
            <p:cNvSpPr>
              <a:spLocks noChangeArrowheads="1"/>
            </p:cNvSpPr>
            <p:nvPr/>
          </p:nvSpPr>
          <p:spPr bwMode="auto">
            <a:xfrm rot="5432887">
              <a:off x="412" y="1533"/>
              <a:ext cx="962" cy="908"/>
            </a:xfrm>
            <a:prstGeom prst="hexagon">
              <a:avLst>
                <a:gd name="adj" fmla="val 26487"/>
                <a:gd name="vf" fmla="val 115470"/>
              </a:avLst>
            </a:prstGeom>
            <a:gradFill rotWithShape="1">
              <a:gsLst>
                <a:gs pos="0">
                  <a:srgbClr val="004747"/>
                </a:gs>
                <a:gs pos="50000">
                  <a:schemeClr val="hlink"/>
                </a:gs>
                <a:gs pos="100000">
                  <a:srgbClr val="004747"/>
                </a:gs>
              </a:gsLst>
              <a:lin ang="2700000" scaled="1"/>
            </a:gradFill>
            <a:ln w="9525" cmpd="sng">
              <a:miter lim="800000"/>
              <a:headEnd/>
              <a:tailEnd/>
            </a:ln>
            <a:scene3d>
              <a:camera prst="legacyObliqueTopLeft">
                <a:rot lat="21299997" lon="20999997" rev="0"/>
              </a:camera>
              <a:lightRig rig="legacyFlat3" dir="t"/>
            </a:scene3d>
            <a:sp3d extrusionH="430200" prstMaterial="legacyMatte">
              <a:bevelT w="13500" h="13500" prst="angle"/>
              <a:bevelB w="13500" h="13500" prst="angle"/>
              <a:extrusionClr>
                <a:schemeClr val="hlink"/>
              </a:extrusionClr>
            </a:sp3d>
          </p:spPr>
          <p:txBody>
            <a:bodyPr rot="10800000" vert="eaVert" wrap="none" anchor="ctr">
              <a:flatTx/>
            </a:bodyPr>
            <a:lstStyle/>
            <a:p>
              <a:pPr algn="ctr">
                <a:buFont typeface="Arial" panose="020B0604020202020204" pitchFamily="34" charset="0"/>
                <a:buNone/>
                <a:defRPr/>
              </a:pPr>
              <a:r>
                <a:rPr lang="en-US" b="1">
                  <a:latin typeface="微软雅黑" panose="020B0503020204020204" pitchFamily="34" charset="-122"/>
                  <a:ea typeface="微软雅黑" panose="020B0503020204020204" pitchFamily="34" charset="-122"/>
                </a:rPr>
                <a:t>Reducer</a:t>
              </a:r>
            </a:p>
          </p:txBody>
        </p:sp>
        <p:sp>
          <p:nvSpPr>
            <p:cNvPr id="50186" name="AutoShape 11"/>
            <p:cNvSpPr>
              <a:spLocks noChangeArrowheads="1"/>
            </p:cNvSpPr>
            <p:nvPr/>
          </p:nvSpPr>
          <p:spPr bwMode="auto">
            <a:xfrm rot="5432887">
              <a:off x="-27" y="815"/>
              <a:ext cx="962" cy="908"/>
            </a:xfrm>
            <a:prstGeom prst="hexagon">
              <a:avLst>
                <a:gd name="adj" fmla="val 26487"/>
                <a:gd name="vf" fmla="val 115470"/>
              </a:avLst>
            </a:prstGeom>
            <a:gradFill rotWithShape="1">
              <a:gsLst>
                <a:gs pos="0">
                  <a:srgbClr val="181847"/>
                </a:gs>
                <a:gs pos="50000">
                  <a:schemeClr val="accent2"/>
                </a:gs>
                <a:gs pos="100000">
                  <a:srgbClr val="181847"/>
                </a:gs>
              </a:gsLst>
              <a:lin ang="2700000" scaled="1"/>
            </a:gradFill>
            <a:ln w="9525" cmpd="sng">
              <a:miter lim="800000"/>
              <a:headEnd/>
              <a:tailEnd/>
            </a:ln>
            <a:scene3d>
              <a:camera prst="legacyObliqueTopLeft">
                <a:rot lat="21299997" lon="20999997" rev="0"/>
              </a:camera>
              <a:lightRig rig="legacyFlat3" dir="t"/>
            </a:scene3d>
            <a:sp3d extrusionH="430200" prstMaterial="legacyMatte">
              <a:bevelT w="13500" h="13500" prst="angle"/>
              <a:bevelB w="13500" h="13500" prst="angle"/>
              <a:extrusionClr>
                <a:schemeClr val="accent2"/>
              </a:extrusionClr>
            </a:sp3d>
          </p:spPr>
          <p:txBody>
            <a:bodyPr rot="10800000" vert="eaVert" wrap="none" anchor="ctr">
              <a:flatTx/>
            </a:bodyPr>
            <a:lstStyle/>
            <a:p>
              <a:pPr algn="ctr">
                <a:buFont typeface="Arial" panose="020B0604020202020204" pitchFamily="34" charset="0"/>
                <a:buNone/>
                <a:defRPr/>
              </a:pPr>
              <a:endParaRPr lang="en-US" sz="1600" b="1">
                <a:latin typeface="微软雅黑" pitchFamily="34" charset="-122"/>
                <a:ea typeface="微软雅黑" pitchFamily="34" charset="-122"/>
              </a:endParaRPr>
            </a:p>
            <a:p>
              <a:pPr algn="ctr">
                <a:buFont typeface="Arial" panose="020B0604020202020204" pitchFamily="34" charset="0"/>
                <a:buNone/>
                <a:defRPr/>
              </a:pPr>
              <a:r>
                <a:rPr lang="en-US" sz="1600" b="1">
                  <a:latin typeface="微软雅黑" pitchFamily="34" charset="-122"/>
                  <a:ea typeface="微软雅黑" pitchFamily="34" charset="-122"/>
                </a:rPr>
                <a:t>RecordReader</a:t>
              </a:r>
            </a:p>
            <a:p>
              <a:pPr algn="ctr">
                <a:buFont typeface="Arial" panose="020B0604020202020204" pitchFamily="34" charset="0"/>
                <a:buNone/>
                <a:defRPr/>
              </a:pPr>
              <a:endParaRPr lang="en-US" sz="1600" b="1">
                <a:latin typeface="微软雅黑" pitchFamily="34" charset="-122"/>
                <a:ea typeface="微软雅黑" pitchFamily="34" charset="-122"/>
              </a:endParaRPr>
            </a:p>
          </p:txBody>
        </p:sp>
      </p:grpSp>
      <p:sp>
        <p:nvSpPr>
          <p:cNvPr id="32772" name="Text Box 12"/>
          <p:cNvSpPr txBox="1">
            <a:spLocks noChangeArrowheads="1"/>
          </p:cNvSpPr>
          <p:nvPr/>
        </p:nvSpPr>
        <p:spPr bwMode="auto">
          <a:xfrm>
            <a:off x="5362575" y="140970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en-US" sz="1800">
              <a:latin typeface="微软雅黑" panose="020B0503020204020204" pitchFamily="34" charset="-122"/>
              <a:ea typeface="微软雅黑" panose="020B0503020204020204" pitchFamily="34" charset="-122"/>
            </a:endParaRPr>
          </a:p>
        </p:txBody>
      </p:sp>
      <p:sp>
        <p:nvSpPr>
          <p:cNvPr id="32773" name="Rectangle 13"/>
          <p:cNvSpPr>
            <a:spLocks noChangeArrowheads="1"/>
          </p:cNvSpPr>
          <p:nvPr/>
        </p:nvSpPr>
        <p:spPr bwMode="auto">
          <a:xfrm>
            <a:off x="4687888" y="1477963"/>
            <a:ext cx="37719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800" b="1">
                <a:latin typeface="微软雅黑" panose="020B0503020204020204" pitchFamily="34" charset="-122"/>
                <a:ea typeface="微软雅黑" panose="020B0503020204020204" pitchFamily="34" charset="-122"/>
              </a:rPr>
              <a:t>MapReduce</a:t>
            </a:r>
            <a:r>
              <a:rPr lang="zh-CN" altLang="en-US" sz="2800" b="1">
                <a:latin typeface="微软雅黑" panose="020B0503020204020204" pitchFamily="34" charset="-122"/>
                <a:ea typeface="微软雅黑" panose="020B0503020204020204" pitchFamily="34" charset="-122"/>
              </a:rPr>
              <a:t>核心组件</a:t>
            </a:r>
            <a:endParaRPr lang="en-US" altLang="zh-CN" sz="2800" b="1">
              <a:solidFill>
                <a:schemeClr val="tx2"/>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6896" rIns="0" bIns="0" rtlCol="0">
            <a:spAutoFit/>
          </a:bodyPr>
          <a:lstStyle/>
          <a:p>
            <a:pPr>
              <a:lnSpc>
                <a:spcPct val="100000"/>
              </a:lnSpc>
            </a:pPr>
            <a:r>
              <a:rPr sz="3000" b="1" dirty="0">
                <a:solidFill>
                  <a:srgbClr val="0070C5"/>
                </a:solidFill>
                <a:latin typeface="Verdana"/>
                <a:cs typeface="Verdana"/>
              </a:rPr>
              <a:t>Input</a:t>
            </a:r>
            <a:r>
              <a:rPr sz="3000" b="1" spc="-5" dirty="0">
                <a:solidFill>
                  <a:srgbClr val="0070C5"/>
                </a:solidFill>
                <a:latin typeface="Verdana"/>
                <a:cs typeface="Verdana"/>
              </a:rPr>
              <a:t> </a:t>
            </a:r>
            <a:r>
              <a:rPr sz="3000" b="1" spc="0" dirty="0">
                <a:solidFill>
                  <a:srgbClr val="0070C5"/>
                </a:solidFill>
                <a:latin typeface="Verdana"/>
                <a:cs typeface="Verdana"/>
              </a:rPr>
              <a:t>F</a:t>
            </a:r>
            <a:r>
              <a:rPr sz="3000" b="1" spc="-15" dirty="0">
                <a:solidFill>
                  <a:srgbClr val="0070C5"/>
                </a:solidFill>
                <a:latin typeface="Verdana"/>
                <a:cs typeface="Verdana"/>
              </a:rPr>
              <a:t>i</a:t>
            </a:r>
            <a:r>
              <a:rPr sz="3000" b="1" spc="-30" dirty="0">
                <a:solidFill>
                  <a:srgbClr val="0070C5"/>
                </a:solidFill>
                <a:latin typeface="Verdana"/>
                <a:cs typeface="Verdana"/>
              </a:rPr>
              <a:t>l</a:t>
            </a:r>
            <a:r>
              <a:rPr sz="3000" b="1" spc="-5" dirty="0">
                <a:solidFill>
                  <a:srgbClr val="0070C5"/>
                </a:solidFill>
                <a:latin typeface="Verdana"/>
                <a:cs typeface="Verdana"/>
              </a:rPr>
              <a:t>es</a:t>
            </a:r>
            <a:endParaRPr sz="3000">
              <a:latin typeface="Verdana"/>
              <a:cs typeface="Verdana"/>
            </a:endParaRPr>
          </a:p>
        </p:txBody>
      </p:sp>
      <p:sp>
        <p:nvSpPr>
          <p:cNvPr id="3" name="object 3"/>
          <p:cNvSpPr txBox="1"/>
          <p:nvPr/>
        </p:nvSpPr>
        <p:spPr>
          <a:xfrm>
            <a:off x="444500" y="1001013"/>
            <a:ext cx="8255000" cy="2242820"/>
          </a:xfrm>
          <a:prstGeom prst="rect">
            <a:avLst/>
          </a:prstGeom>
        </p:spPr>
        <p:txBody>
          <a:bodyPr vert="horz" wrap="square" lIns="0" tIns="0" rIns="0" bIns="0" rtlCol="0">
            <a:spAutoFit/>
          </a:bodyPr>
          <a:lstStyle/>
          <a:p>
            <a:pPr marL="12700" marR="6350">
              <a:lnSpc>
                <a:spcPts val="5060"/>
              </a:lnSpc>
            </a:pPr>
            <a:r>
              <a:rPr sz="2400" dirty="0">
                <a:solidFill>
                  <a:srgbClr val="051821"/>
                </a:solidFill>
                <a:latin typeface="微软雅黑"/>
                <a:cs typeface="微软雅黑"/>
              </a:rPr>
              <a:t>输入文件一般</a:t>
            </a:r>
            <a:r>
              <a:rPr sz="2400" spc="140" dirty="0">
                <a:solidFill>
                  <a:srgbClr val="051821"/>
                </a:solidFill>
                <a:latin typeface="微软雅黑"/>
                <a:cs typeface="微软雅黑"/>
              </a:rPr>
              <a:t> </a:t>
            </a:r>
            <a:r>
              <a:rPr sz="2400" spc="0" dirty="0">
                <a:solidFill>
                  <a:srgbClr val="051821"/>
                </a:solidFill>
                <a:latin typeface="微软雅黑"/>
                <a:cs typeface="微软雅黑"/>
              </a:rPr>
              <a:t>保存在</a:t>
            </a:r>
            <a:r>
              <a:rPr sz="2400" spc="-25" dirty="0">
                <a:solidFill>
                  <a:srgbClr val="051821"/>
                </a:solidFill>
                <a:latin typeface="Verdana"/>
                <a:cs typeface="Verdana"/>
              </a:rPr>
              <a:t>HDF</a:t>
            </a:r>
            <a:r>
              <a:rPr sz="2400" spc="-20" dirty="0">
                <a:solidFill>
                  <a:srgbClr val="051821"/>
                </a:solidFill>
                <a:latin typeface="Verdana"/>
                <a:cs typeface="Verdana"/>
              </a:rPr>
              <a:t>S</a:t>
            </a:r>
            <a:r>
              <a:rPr sz="2400" spc="0" dirty="0">
                <a:solidFill>
                  <a:srgbClr val="051821"/>
                </a:solidFill>
                <a:latin typeface="微软雅黑"/>
                <a:cs typeface="微软雅黑"/>
              </a:rPr>
              <a:t>中 文件的类型不固定，可能是文本的，也有可能是其它形式的文</a:t>
            </a:r>
            <a:endParaRPr sz="2400">
              <a:latin typeface="微软雅黑"/>
              <a:cs typeface="微软雅黑"/>
            </a:endParaRPr>
          </a:p>
          <a:p>
            <a:pPr marL="12700">
              <a:lnSpc>
                <a:spcPts val="2365"/>
              </a:lnSpc>
            </a:pPr>
            <a:r>
              <a:rPr sz="2400" dirty="0">
                <a:solidFill>
                  <a:srgbClr val="051821"/>
                </a:solidFill>
                <a:latin typeface="微软雅黑"/>
                <a:cs typeface="微软雅黑"/>
              </a:rPr>
              <a:t>件</a:t>
            </a:r>
            <a:endParaRPr sz="2400">
              <a:latin typeface="微软雅黑"/>
              <a:cs typeface="微软雅黑"/>
            </a:endParaRPr>
          </a:p>
          <a:p>
            <a:pPr>
              <a:lnSpc>
                <a:spcPts val="2150"/>
              </a:lnSpc>
              <a:spcBef>
                <a:spcPts val="45"/>
              </a:spcBef>
            </a:pPr>
            <a:endParaRPr sz="2150"/>
          </a:p>
          <a:p>
            <a:pPr marL="12700">
              <a:lnSpc>
                <a:spcPct val="100000"/>
              </a:lnSpc>
            </a:pPr>
            <a:r>
              <a:rPr sz="2400" dirty="0">
                <a:solidFill>
                  <a:srgbClr val="051821"/>
                </a:solidFill>
                <a:latin typeface="微软雅黑"/>
                <a:cs typeface="微软雅黑"/>
              </a:rPr>
              <a:t>文件经常很大，甚至有几十</a:t>
            </a:r>
            <a:r>
              <a:rPr sz="2400" spc="5" dirty="0">
                <a:solidFill>
                  <a:srgbClr val="051821"/>
                </a:solidFill>
                <a:latin typeface="微软雅黑"/>
                <a:cs typeface="微软雅黑"/>
              </a:rPr>
              <a:t>个</a:t>
            </a:r>
            <a:r>
              <a:rPr sz="2400" spc="-25" dirty="0">
                <a:solidFill>
                  <a:srgbClr val="051821"/>
                </a:solidFill>
                <a:latin typeface="Verdana"/>
                <a:cs typeface="Verdana"/>
              </a:rPr>
              <a:t>GB</a:t>
            </a:r>
            <a:endParaRPr sz="2400">
              <a:latin typeface="Verdana"/>
              <a:cs typeface="Verdana"/>
            </a:endParaRPr>
          </a:p>
        </p:txBody>
      </p:sp>
    </p:spTree>
    <p:extLst>
      <p:ext uri="{BB962C8B-B14F-4D97-AF65-F5344CB8AC3E}">
        <p14:creationId xmlns:p14="http://schemas.microsoft.com/office/powerpoint/2010/main" val="2355154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4"/>
          <p:cNvSpPr txBox="1">
            <a:spLocks noChangeArrowheads="1"/>
          </p:cNvSpPr>
          <p:nvPr/>
        </p:nvSpPr>
        <p:spPr bwMode="auto">
          <a:xfrm>
            <a:off x="612775" y="1249363"/>
            <a:ext cx="81502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微软雅黑" panose="020B0503020204020204" pitchFamily="34" charset="-122"/>
              <a:ea typeface="微软雅黑" panose="020B0503020204020204" pitchFamily="34" charset="-122"/>
            </a:endParaRPr>
          </a:p>
        </p:txBody>
      </p:sp>
      <p:sp>
        <p:nvSpPr>
          <p:cNvPr id="14339" name="Text Box 5"/>
          <p:cNvSpPr txBox="1">
            <a:spLocks noChangeArrowheads="1"/>
          </p:cNvSpPr>
          <p:nvPr/>
        </p:nvSpPr>
        <p:spPr bwMode="auto">
          <a:xfrm>
            <a:off x="611188" y="2544763"/>
            <a:ext cx="5830887"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Blip>
                <a:blip r:embed="rId2"/>
              </a:buBlip>
            </a:pPr>
            <a:r>
              <a:rPr lang="zh-CN" altLang="en-US" sz="2600">
                <a:latin typeface="微软雅黑" panose="020B0503020204020204" pitchFamily="34" charset="-122"/>
                <a:ea typeface="微软雅黑" panose="020B0503020204020204" pitchFamily="34" charset="-122"/>
              </a:rPr>
              <a:t>硬盘存储成本不断降低</a:t>
            </a:r>
          </a:p>
          <a:p>
            <a:pPr eaLnBrk="1" hangingPunct="1">
              <a:lnSpc>
                <a:spcPct val="150000"/>
              </a:lnSpc>
              <a:spcBef>
                <a:spcPct val="0"/>
              </a:spcBef>
              <a:buFontTx/>
              <a:buBlip>
                <a:blip r:embed="rId2"/>
              </a:buBlip>
            </a:pPr>
            <a:r>
              <a:rPr lang="zh-CN" altLang="en-US" sz="2600">
                <a:latin typeface="微软雅黑" panose="020B0503020204020204" pitchFamily="34" charset="-122"/>
                <a:ea typeface="微软雅黑" panose="020B0503020204020204" pitchFamily="34" charset="-122"/>
              </a:rPr>
              <a:t>传输速率提升不大</a:t>
            </a:r>
          </a:p>
          <a:p>
            <a:pPr eaLnBrk="1" hangingPunct="1">
              <a:lnSpc>
                <a:spcPct val="150000"/>
              </a:lnSpc>
              <a:spcBef>
                <a:spcPct val="0"/>
              </a:spcBef>
              <a:buFontTx/>
              <a:buBlip>
                <a:blip r:embed="rId2"/>
              </a:buBlip>
            </a:pPr>
            <a:r>
              <a:rPr lang="zh-CN" altLang="en-US" sz="2600">
                <a:latin typeface="微软雅黑" panose="020B0503020204020204" pitchFamily="34" charset="-122"/>
                <a:ea typeface="微软雅黑" panose="020B0503020204020204" pitchFamily="34" charset="-122"/>
              </a:rPr>
              <a:t>磁头定位时间无提升</a:t>
            </a:r>
          </a:p>
        </p:txBody>
      </p:sp>
      <p:sp>
        <p:nvSpPr>
          <p:cNvPr id="14340" name="圆角矩形 6"/>
          <p:cNvSpPr>
            <a:spLocks noChangeArrowheads="1"/>
          </p:cNvSpPr>
          <p:nvPr/>
        </p:nvSpPr>
        <p:spPr bwMode="auto">
          <a:xfrm>
            <a:off x="250825" y="1679575"/>
            <a:ext cx="6121400" cy="792163"/>
          </a:xfrm>
          <a:prstGeom prst="roundRect">
            <a:avLst>
              <a:gd name="adj" fmla="val 16667"/>
            </a:avLst>
          </a:prstGeom>
          <a:solidFill>
            <a:srgbClr val="9ED3D7"/>
          </a:solidFill>
          <a:ln w="9525">
            <a:solidFill>
              <a:srgbClr val="2F2F98"/>
            </a:solidFill>
            <a:round/>
            <a:headEnd/>
            <a:tailEnd/>
          </a:ln>
          <a:effectLst>
            <a:outerShdw dist="23000" dir="5400000" algn="ctr" rotWithShape="0">
              <a:srgbClr val="808080">
                <a:alpha val="34000"/>
              </a:srgb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2000">
              <a:latin typeface="微软雅黑" panose="020B0503020204020204" pitchFamily="34" charset="-122"/>
              <a:ea typeface="微软雅黑" panose="020B0503020204020204" pitchFamily="34" charset="-122"/>
            </a:endParaRPr>
          </a:p>
        </p:txBody>
      </p:sp>
      <p:sp>
        <p:nvSpPr>
          <p:cNvPr id="14341" name="矩形 9"/>
          <p:cNvSpPr>
            <a:spLocks noChangeArrowheads="1"/>
          </p:cNvSpPr>
          <p:nvPr/>
        </p:nvSpPr>
        <p:spPr bwMode="auto">
          <a:xfrm>
            <a:off x="611188" y="1824038"/>
            <a:ext cx="37766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b="1">
                <a:latin typeface="微软雅黑" panose="020B0503020204020204" pitchFamily="34" charset="-122"/>
                <a:ea typeface="微软雅黑" panose="020B0503020204020204" pitchFamily="34" charset="-122"/>
              </a:rPr>
              <a:t>一、将计算移动到数据</a:t>
            </a:r>
          </a:p>
        </p:txBody>
      </p:sp>
      <p:sp>
        <p:nvSpPr>
          <p:cNvPr id="14342" name="Text Box 1"/>
          <p:cNvSpPr>
            <a:spLocks noChangeArrowheads="1"/>
          </p:cNvSpPr>
          <p:nvPr/>
        </p:nvSpPr>
        <p:spPr bwMode="auto">
          <a:xfrm>
            <a:off x="2144713" y="487363"/>
            <a:ext cx="530701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9734" rIns="81639" bIns="40820"/>
          <a:lstStyle>
            <a:lvl1pPr>
              <a:spcBef>
                <a:spcPct val="20000"/>
              </a:spcBef>
              <a:buChar char="•"/>
              <a:tabLst>
                <a:tab pos="657225" algn="l"/>
                <a:tab pos="1312863" algn="l"/>
                <a:tab pos="1970088" algn="l"/>
                <a:tab pos="2625725"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tabLst>
                <a:tab pos="657225" algn="l"/>
                <a:tab pos="1312863" algn="l"/>
                <a:tab pos="1970088" algn="l"/>
                <a:tab pos="2625725"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tabLst>
                <a:tab pos="657225" algn="l"/>
                <a:tab pos="1312863" algn="l"/>
                <a:tab pos="1970088" algn="l"/>
                <a:tab pos="2625725"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tabLst>
                <a:tab pos="657225" algn="l"/>
                <a:tab pos="1312863" algn="l"/>
                <a:tab pos="1970088" algn="l"/>
                <a:tab pos="2625725"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tabLst>
                <a:tab pos="657225" algn="l"/>
                <a:tab pos="1312863" algn="l"/>
                <a:tab pos="1970088" algn="l"/>
                <a:tab pos="2625725"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tabLst>
                <a:tab pos="657225" algn="l"/>
                <a:tab pos="1312863" algn="l"/>
                <a:tab pos="1970088" algn="l"/>
                <a:tab pos="2625725"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tabLst>
                <a:tab pos="657225" algn="l"/>
                <a:tab pos="1312863" algn="l"/>
                <a:tab pos="1970088" algn="l"/>
                <a:tab pos="2625725"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tabLst>
                <a:tab pos="657225" algn="l"/>
                <a:tab pos="1312863" algn="l"/>
                <a:tab pos="1970088" algn="l"/>
                <a:tab pos="2625725"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tabLst>
                <a:tab pos="657225" algn="l"/>
                <a:tab pos="1312863" algn="l"/>
                <a:tab pos="1970088" algn="l"/>
                <a:tab pos="2625725"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ct val="98000"/>
              </a:lnSpc>
              <a:spcBef>
                <a:spcPct val="0"/>
              </a:spcBef>
              <a:buFontTx/>
              <a:buNone/>
            </a:pPr>
            <a:r>
              <a:rPr lang="en-US" altLang="zh-CN" sz="3800" b="1">
                <a:solidFill>
                  <a:srgbClr val="000000"/>
                </a:solidFill>
                <a:latin typeface="微软雅黑" panose="020B0503020204020204" pitchFamily="34" charset="-122"/>
                <a:ea typeface="微软雅黑" panose="020B0503020204020204" pitchFamily="34" charset="-122"/>
                <a:sym typeface="DejaVu Sans" charset="0"/>
              </a:rPr>
              <a:t>Why  MapReduce?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idx="4294967295"/>
          </p:nvPr>
        </p:nvSpPr>
        <p:spPr>
          <a:xfrm>
            <a:off x="0" y="128588"/>
            <a:ext cx="8229600" cy="936625"/>
          </a:xfrm>
        </p:spPr>
        <p:txBody>
          <a:bodyPr/>
          <a:lstStyle/>
          <a:p>
            <a:pPr>
              <a:lnSpc>
                <a:spcPct val="110000"/>
              </a:lnSpc>
            </a:pPr>
            <a:r>
              <a:rPr lang="zh-CN" altLang="en-US" sz="3800" b="1">
                <a:latin typeface="微软雅黑" panose="020B0503020204020204" pitchFamily="34" charset="-122"/>
                <a:ea typeface="微软雅黑" panose="020B0503020204020204" pitchFamily="34" charset="-122"/>
              </a:rPr>
              <a:t>文件输入格式</a:t>
            </a:r>
            <a:r>
              <a:rPr lang="en-US" altLang="zh-CN" sz="3800" b="1">
                <a:latin typeface="微软雅黑" panose="020B0503020204020204" pitchFamily="34" charset="-122"/>
                <a:ea typeface="微软雅黑" panose="020B0503020204020204" pitchFamily="34" charset="-122"/>
              </a:rPr>
              <a:t>InputFormat</a:t>
            </a:r>
            <a:endParaRPr lang="zh-CN" altLang="en-US" sz="3800" b="1">
              <a:latin typeface="微软雅黑" panose="020B0503020204020204" pitchFamily="34" charset="-122"/>
              <a:ea typeface="微软雅黑" panose="020B0503020204020204" pitchFamily="34" charset="-122"/>
            </a:endParaRPr>
          </a:p>
        </p:txBody>
      </p:sp>
      <p:pic>
        <p:nvPicPr>
          <p:cNvPr id="3481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255713"/>
            <a:ext cx="3886200" cy="450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矩形 3"/>
          <p:cNvSpPr>
            <a:spLocks noChangeArrowheads="1"/>
          </p:cNvSpPr>
          <p:nvPr/>
        </p:nvSpPr>
        <p:spPr bwMode="auto">
          <a:xfrm>
            <a:off x="4267200" y="1065213"/>
            <a:ext cx="4697413" cy="52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73050" indent="-273050">
              <a:spcBef>
                <a:spcPct val="20000"/>
              </a:spcBef>
              <a:buChar char="•"/>
              <a:defRPr sz="3200">
                <a:solidFill>
                  <a:schemeClr val="tx1"/>
                </a:solidFill>
                <a:latin typeface="Arial" panose="020B0604020202020204" pitchFamily="34" charset="0"/>
                <a:ea typeface="宋体" panose="02010600030101010101" pitchFamily="2" charset="-122"/>
              </a:defRPr>
            </a:lvl1pPr>
            <a:lvl2pPr marL="547688" indent="-2286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575"/>
              </a:spcBef>
              <a:buSzPct val="85000"/>
              <a:buFont typeface="Wingdings 2" panose="05020102010507070707" pitchFamily="18" charset="2"/>
              <a:buChar char=""/>
            </a:pPr>
            <a:r>
              <a:rPr lang="zh-CN" altLang="en-US" sz="2400">
                <a:latin typeface="微软雅黑" panose="020B0503020204020204" pitchFamily="34" charset="-122"/>
                <a:ea typeface="微软雅黑" panose="020B0503020204020204" pitchFamily="34" charset="-122"/>
              </a:rPr>
              <a:t>定义了数据文件如何分割和读取</a:t>
            </a:r>
            <a:endParaRPr lang="en-US" altLang="zh-CN" sz="2400">
              <a:latin typeface="微软雅黑" panose="020B0503020204020204" pitchFamily="34" charset="-122"/>
              <a:ea typeface="微软雅黑" panose="020B0503020204020204" pitchFamily="34" charset="-122"/>
            </a:endParaRPr>
          </a:p>
          <a:p>
            <a:pPr eaLnBrk="1" hangingPunct="1">
              <a:lnSpc>
                <a:spcPct val="150000"/>
              </a:lnSpc>
              <a:spcBef>
                <a:spcPts val="575"/>
              </a:spcBef>
              <a:buSzPct val="85000"/>
              <a:buFont typeface="Wingdings 2" panose="05020102010507070707" pitchFamily="18" charset="2"/>
              <a:buChar char=""/>
            </a:pPr>
            <a:r>
              <a:rPr lang="en-US" altLang="zh-CN" sz="2400">
                <a:latin typeface="微软雅黑" panose="020B0503020204020204" pitchFamily="34" charset="-122"/>
                <a:ea typeface="微软雅黑" panose="020B0503020204020204" pitchFamily="34" charset="-122"/>
              </a:rPr>
              <a:t>InputFile</a:t>
            </a:r>
            <a:r>
              <a:rPr lang="zh-CN" altLang="en-US" sz="2400">
                <a:latin typeface="微软雅黑" panose="020B0503020204020204" pitchFamily="34" charset="-122"/>
                <a:ea typeface="微软雅黑" panose="020B0503020204020204" pitchFamily="34" charset="-122"/>
              </a:rPr>
              <a:t>提供了以下一些功能</a:t>
            </a:r>
            <a:endParaRPr lang="en-US" altLang="zh-CN" sz="2400">
              <a:latin typeface="微软雅黑" panose="020B0503020204020204" pitchFamily="34" charset="-122"/>
              <a:ea typeface="微软雅黑" panose="020B0503020204020204" pitchFamily="34" charset="-122"/>
            </a:endParaRPr>
          </a:p>
          <a:p>
            <a:pPr lvl="1" eaLnBrk="1" hangingPunct="1">
              <a:lnSpc>
                <a:spcPct val="150000"/>
              </a:lnSpc>
              <a:spcBef>
                <a:spcPts val="375"/>
              </a:spcBef>
              <a:buClr>
                <a:schemeClr val="accent2"/>
              </a:buClr>
              <a:buSzPct val="85000"/>
              <a:buFont typeface="Wingdings 2" panose="05020102010507070707" pitchFamily="18" charset="2"/>
              <a:buChar char=""/>
            </a:pPr>
            <a:r>
              <a:rPr lang="zh-CN" altLang="en-US" sz="2400">
                <a:latin typeface="微软雅黑" panose="020B0503020204020204" pitchFamily="34" charset="-122"/>
                <a:ea typeface="微软雅黑" panose="020B0503020204020204" pitchFamily="34" charset="-122"/>
              </a:rPr>
              <a:t>选择文件或者其它对象，用来作为输入</a:t>
            </a:r>
            <a:endParaRPr lang="en-US" altLang="zh-CN" sz="2400">
              <a:latin typeface="微软雅黑" panose="020B0503020204020204" pitchFamily="34" charset="-122"/>
              <a:ea typeface="微软雅黑" panose="020B0503020204020204" pitchFamily="34" charset="-122"/>
            </a:endParaRPr>
          </a:p>
          <a:p>
            <a:pPr lvl="1" eaLnBrk="1" hangingPunct="1">
              <a:lnSpc>
                <a:spcPct val="150000"/>
              </a:lnSpc>
              <a:spcBef>
                <a:spcPts val="375"/>
              </a:spcBef>
              <a:buClr>
                <a:schemeClr val="accent2"/>
              </a:buClr>
              <a:buSzPct val="85000"/>
              <a:buFont typeface="Wingdings 2" panose="05020102010507070707" pitchFamily="18" charset="2"/>
              <a:buChar char=""/>
            </a:pPr>
            <a:r>
              <a:rPr lang="zh-CN" altLang="en-US" sz="2400">
                <a:latin typeface="微软雅黑" panose="020B0503020204020204" pitchFamily="34" charset="-122"/>
                <a:ea typeface="微软雅黑" panose="020B0503020204020204" pitchFamily="34" charset="-122"/>
              </a:rPr>
              <a:t>定义</a:t>
            </a:r>
            <a:r>
              <a:rPr lang="en-US" altLang="zh-CN" sz="2400">
                <a:latin typeface="微软雅黑" panose="020B0503020204020204" pitchFamily="34" charset="-122"/>
                <a:ea typeface="微软雅黑" panose="020B0503020204020204" pitchFamily="34" charset="-122"/>
              </a:rPr>
              <a:t>InputSplits, </a:t>
            </a:r>
            <a:r>
              <a:rPr lang="zh-CN" altLang="en-US" sz="2400">
                <a:latin typeface="微软雅黑" panose="020B0503020204020204" pitchFamily="34" charset="-122"/>
                <a:ea typeface="微软雅黑" panose="020B0503020204020204" pitchFamily="34" charset="-122"/>
              </a:rPr>
              <a:t>将一个文件分为不同任务</a:t>
            </a:r>
            <a:endParaRPr lang="en-US" altLang="zh-CN" sz="2400">
              <a:latin typeface="微软雅黑" panose="020B0503020204020204" pitchFamily="34" charset="-122"/>
              <a:ea typeface="微软雅黑" panose="020B0503020204020204" pitchFamily="34" charset="-122"/>
            </a:endParaRPr>
          </a:p>
          <a:p>
            <a:pPr lvl="1" eaLnBrk="1" hangingPunct="1">
              <a:lnSpc>
                <a:spcPct val="150000"/>
              </a:lnSpc>
              <a:spcBef>
                <a:spcPts val="375"/>
              </a:spcBef>
              <a:buClr>
                <a:schemeClr val="accent2"/>
              </a:buClr>
              <a:buSzPct val="85000"/>
              <a:buFont typeface="Wingdings 2" panose="05020102010507070707" pitchFamily="18" charset="2"/>
              <a:buChar char=""/>
            </a:pPr>
            <a:r>
              <a:rPr lang="zh-CN" altLang="en-US" sz="2400">
                <a:latin typeface="微软雅黑" panose="020B0503020204020204" pitchFamily="34" charset="-122"/>
                <a:ea typeface="微软雅黑" panose="020B0503020204020204" pitchFamily="34" charset="-122"/>
              </a:rPr>
              <a:t>为</a:t>
            </a:r>
            <a:r>
              <a:rPr lang="en-US" altLang="zh-CN" sz="2400">
                <a:latin typeface="微软雅黑" panose="020B0503020204020204" pitchFamily="34" charset="-122"/>
                <a:ea typeface="微软雅黑" panose="020B0503020204020204" pitchFamily="34" charset="-122"/>
              </a:rPr>
              <a:t>RecordReader</a:t>
            </a:r>
            <a:r>
              <a:rPr lang="zh-CN" altLang="en-US" sz="2400">
                <a:latin typeface="微软雅黑" panose="020B0503020204020204" pitchFamily="34" charset="-122"/>
                <a:ea typeface="微软雅黑" panose="020B0503020204020204" pitchFamily="34" charset="-122"/>
              </a:rPr>
              <a:t>提供一个工厂，用来读取这个文件</a:t>
            </a:r>
            <a:endParaRPr lang="en-US" altLang="zh-CN" sz="2400">
              <a:latin typeface="微软雅黑" panose="020B0503020204020204" pitchFamily="34" charset="-122"/>
              <a:ea typeface="微软雅黑" panose="020B0503020204020204" pitchFamily="34" charset="-122"/>
            </a:endParaRPr>
          </a:p>
        </p:txBody>
      </p:sp>
      <p:pic>
        <p:nvPicPr>
          <p:cNvPr id="34821" name="椭圆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0050" y="1968500"/>
            <a:ext cx="27559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447800"/>
            <a:ext cx="3886200" cy="450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矩形 3"/>
          <p:cNvSpPr>
            <a:spLocks noChangeArrowheads="1"/>
          </p:cNvSpPr>
          <p:nvPr/>
        </p:nvSpPr>
        <p:spPr bwMode="auto">
          <a:xfrm>
            <a:off x="3995738" y="1316038"/>
            <a:ext cx="5040312" cy="460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73050" indent="-273050">
              <a:spcBef>
                <a:spcPct val="20000"/>
              </a:spcBef>
              <a:buChar char="•"/>
              <a:defRPr sz="3200">
                <a:solidFill>
                  <a:schemeClr val="tx1"/>
                </a:solidFill>
                <a:latin typeface="Arial" panose="020B0604020202020204" pitchFamily="34" charset="0"/>
                <a:ea typeface="宋体" panose="02010600030101010101" pitchFamily="2" charset="-122"/>
              </a:defRPr>
            </a:lvl1pPr>
            <a:lvl2pPr marL="547688" indent="-2286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575"/>
              </a:spcBef>
              <a:buClr>
                <a:schemeClr val="tx1"/>
              </a:buClr>
              <a:buSzPct val="85000"/>
            </a:pPr>
            <a:r>
              <a:rPr lang="zh-CN" altLang="en-US" sz="2400">
                <a:latin typeface="微软雅黑" panose="020B0503020204020204" pitchFamily="34" charset="-122"/>
                <a:ea typeface="微软雅黑" panose="020B0503020204020204" pitchFamily="34" charset="-122"/>
              </a:rPr>
              <a:t>有一个抽象的类</a:t>
            </a:r>
            <a:r>
              <a:rPr lang="en-US" altLang="zh-CN" sz="2400">
                <a:latin typeface="微软雅黑" panose="020B0503020204020204" pitchFamily="34" charset="-122"/>
                <a:ea typeface="微软雅黑" panose="020B0503020204020204" pitchFamily="34" charset="-122"/>
              </a:rPr>
              <a:t>FileInputFormat</a:t>
            </a:r>
            <a:r>
              <a:rPr lang="zh-CN" altLang="en-US" sz="2400">
                <a:latin typeface="微软雅黑" panose="020B0503020204020204" pitchFamily="34" charset="-122"/>
                <a:ea typeface="微软雅黑" panose="020B0503020204020204" pitchFamily="34" charset="-122"/>
              </a:rPr>
              <a:t>，</a:t>
            </a:r>
            <a:r>
              <a:rPr lang="en-US" altLang="zh-CN" sz="2400">
                <a:latin typeface="微软雅黑" panose="020B0503020204020204" pitchFamily="34" charset="-122"/>
                <a:ea typeface="微软雅黑" panose="020B0503020204020204" pitchFamily="34" charset="-122"/>
              </a:rPr>
              <a:t>FileInputFormat</a:t>
            </a:r>
            <a:r>
              <a:rPr lang="zh-CN" altLang="en-US" sz="2400">
                <a:latin typeface="微软雅黑" panose="020B0503020204020204" pitchFamily="34" charset="-122"/>
                <a:ea typeface="微软雅黑" panose="020B0503020204020204" pitchFamily="34" charset="-122"/>
              </a:rPr>
              <a:t>从这个目录中读取所有文件，然后</a:t>
            </a:r>
            <a:r>
              <a:rPr lang="en-US" altLang="zh-CN" sz="2400">
                <a:latin typeface="微软雅黑" panose="020B0503020204020204" pitchFamily="34" charset="-122"/>
                <a:ea typeface="微软雅黑" panose="020B0503020204020204" pitchFamily="34" charset="-122"/>
              </a:rPr>
              <a:t>FileInputFormat</a:t>
            </a:r>
            <a:r>
              <a:rPr lang="zh-CN" altLang="en-US" sz="2400">
                <a:latin typeface="微软雅黑" panose="020B0503020204020204" pitchFamily="34" charset="-122"/>
                <a:ea typeface="微软雅黑" panose="020B0503020204020204" pitchFamily="34" charset="-122"/>
              </a:rPr>
              <a:t>将这些文件分割为多个</a:t>
            </a:r>
            <a:r>
              <a:rPr lang="en-US" altLang="zh-CN" sz="2400">
                <a:latin typeface="微软雅黑" panose="020B0503020204020204" pitchFamily="34" charset="-122"/>
                <a:ea typeface="微软雅黑" panose="020B0503020204020204" pitchFamily="34" charset="-122"/>
              </a:rPr>
              <a:t>InputSplits</a:t>
            </a:r>
            <a:r>
              <a:rPr lang="zh-CN" altLang="en-US" sz="2400">
                <a:latin typeface="微软雅黑" panose="020B0503020204020204" pitchFamily="34" charset="-122"/>
                <a:ea typeface="微软雅黑" panose="020B0503020204020204" pitchFamily="34" charset="-122"/>
              </a:rPr>
              <a:t>。</a:t>
            </a:r>
            <a:endParaRPr lang="en-US" altLang="zh-CN" sz="2400">
              <a:latin typeface="微软雅黑" panose="020B0503020204020204" pitchFamily="34" charset="-122"/>
              <a:ea typeface="微软雅黑" panose="020B0503020204020204" pitchFamily="34" charset="-122"/>
            </a:endParaRPr>
          </a:p>
          <a:p>
            <a:pPr eaLnBrk="1" hangingPunct="1">
              <a:lnSpc>
                <a:spcPct val="150000"/>
              </a:lnSpc>
              <a:spcBef>
                <a:spcPts val="575"/>
              </a:spcBef>
              <a:buClr>
                <a:schemeClr val="tx1"/>
              </a:buClr>
              <a:buSzPct val="85000"/>
            </a:pPr>
            <a:r>
              <a:rPr lang="zh-CN" altLang="en-US" sz="2400">
                <a:latin typeface="微软雅黑" panose="020B0503020204020204" pitchFamily="34" charset="-122"/>
                <a:ea typeface="微软雅黑" panose="020B0503020204020204" pitchFamily="34" charset="-122"/>
              </a:rPr>
              <a:t>通过在</a:t>
            </a:r>
            <a:r>
              <a:rPr lang="en-US" altLang="zh-CN" sz="2400">
                <a:latin typeface="微软雅黑" panose="020B0503020204020204" pitchFamily="34" charset="-122"/>
                <a:ea typeface="微软雅黑" panose="020B0503020204020204" pitchFamily="34" charset="-122"/>
              </a:rPr>
              <a:t>JobConf</a:t>
            </a:r>
            <a:r>
              <a:rPr lang="zh-CN" altLang="en-US" sz="2400">
                <a:latin typeface="微软雅黑" panose="020B0503020204020204" pitchFamily="34" charset="-122"/>
                <a:ea typeface="微软雅黑" panose="020B0503020204020204" pitchFamily="34" charset="-122"/>
              </a:rPr>
              <a:t>对象上设置</a:t>
            </a:r>
            <a:r>
              <a:rPr lang="en-US" altLang="zh-CN" sz="2400">
                <a:latin typeface="微软雅黑" panose="020B0503020204020204" pitchFamily="34" charset="-122"/>
                <a:ea typeface="微软雅黑" panose="020B0503020204020204" pitchFamily="34" charset="-122"/>
              </a:rPr>
              <a:t>JobConf.setInputFormat</a:t>
            </a:r>
            <a:r>
              <a:rPr lang="zh-CN" altLang="en-US" sz="2400">
                <a:latin typeface="微软雅黑" panose="020B0503020204020204" pitchFamily="34" charset="-122"/>
                <a:ea typeface="微软雅黑" panose="020B0503020204020204" pitchFamily="34" charset="-122"/>
              </a:rPr>
              <a:t>设置文件输入的格式</a:t>
            </a:r>
            <a:endParaRPr lang="en-US" altLang="zh-CN" sz="2400">
              <a:latin typeface="微软雅黑" panose="020B0503020204020204" pitchFamily="34" charset="-122"/>
              <a:ea typeface="微软雅黑" panose="020B0503020204020204" pitchFamily="34" charset="-122"/>
            </a:endParaRPr>
          </a:p>
        </p:txBody>
      </p:sp>
      <p:pic>
        <p:nvPicPr>
          <p:cNvPr id="35844" name="椭圆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2028825"/>
            <a:ext cx="27559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p:cNvSpPr txBox="1">
            <a:spLocks/>
          </p:cNvSpPr>
          <p:nvPr/>
        </p:nvSpPr>
        <p:spPr bwMode="auto">
          <a:xfrm>
            <a:off x="158750" y="128588"/>
            <a:ext cx="8229600"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eaLnBrk="0" fontAlgn="base" hangingPunct="0">
              <a:spcBef>
                <a:spcPct val="0"/>
              </a:spcBef>
              <a:spcAft>
                <a:spcPct val="0"/>
              </a:spcAft>
              <a:defRPr sz="4400">
                <a:solidFill>
                  <a:schemeClr val="tx2"/>
                </a:solidFill>
                <a:latin typeface="Arial" pitchFamily="34" charset="0"/>
                <a:ea typeface="宋体" pitchFamily="2" charset="-122"/>
              </a:defRPr>
            </a:lvl6pPr>
            <a:lvl7pPr marL="914400" algn="ctr" rtl="0" eaLnBrk="0" fontAlgn="base" hangingPunct="0">
              <a:spcBef>
                <a:spcPct val="0"/>
              </a:spcBef>
              <a:spcAft>
                <a:spcPct val="0"/>
              </a:spcAft>
              <a:defRPr sz="4400">
                <a:solidFill>
                  <a:schemeClr val="tx2"/>
                </a:solidFill>
                <a:latin typeface="Arial" pitchFamily="34" charset="0"/>
                <a:ea typeface="宋体" pitchFamily="2" charset="-122"/>
              </a:defRPr>
            </a:lvl7pPr>
            <a:lvl8pPr marL="1371600" algn="ctr" rtl="0" eaLnBrk="0" fontAlgn="base" hangingPunct="0">
              <a:spcBef>
                <a:spcPct val="0"/>
              </a:spcBef>
              <a:spcAft>
                <a:spcPct val="0"/>
              </a:spcAft>
              <a:defRPr sz="4400">
                <a:solidFill>
                  <a:schemeClr val="tx2"/>
                </a:solidFill>
                <a:latin typeface="Arial" pitchFamily="34" charset="0"/>
                <a:ea typeface="宋体" pitchFamily="2" charset="-122"/>
              </a:defRPr>
            </a:lvl8pPr>
            <a:lvl9pPr marL="1828800" algn="ctr" rtl="0" eaLnBrk="0" fontAlgn="base" hangingPunct="0">
              <a:spcBef>
                <a:spcPct val="0"/>
              </a:spcBef>
              <a:spcAft>
                <a:spcPct val="0"/>
              </a:spcAft>
              <a:defRPr sz="4400">
                <a:solidFill>
                  <a:schemeClr val="tx2"/>
                </a:solidFill>
                <a:latin typeface="Arial" pitchFamily="34" charset="0"/>
                <a:ea typeface="宋体" pitchFamily="2" charset="-122"/>
              </a:defRPr>
            </a:lvl9pPr>
          </a:lstStyle>
          <a:p>
            <a:pPr>
              <a:lnSpc>
                <a:spcPct val="110000"/>
              </a:lnSpc>
              <a:defRPr/>
            </a:pPr>
            <a:r>
              <a:rPr lang="zh-CN" altLang="en-US" sz="3800" b="1" kern="0">
                <a:latin typeface="微软雅黑" pitchFamily="34" charset="-122"/>
                <a:ea typeface="微软雅黑" pitchFamily="34" charset="-122"/>
              </a:rPr>
              <a:t>文件输入格式</a:t>
            </a:r>
            <a:r>
              <a:rPr lang="en-US" altLang="zh-CN" sz="3800" b="1" kern="0">
                <a:latin typeface="微软雅黑" pitchFamily="34" charset="-122"/>
                <a:ea typeface="微软雅黑" pitchFamily="34" charset="-122"/>
              </a:rPr>
              <a:t>InputFormat</a:t>
            </a:r>
            <a:endParaRPr lang="zh-CN" altLang="en-US" sz="3800" b="1" kern="0" dirty="0">
              <a:latin typeface="微软雅黑" pitchFamily="34" charset="-122"/>
              <a:ea typeface="微软雅黑" pitchFamily="3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idx="4294967295"/>
          </p:nvPr>
        </p:nvSpPr>
        <p:spPr>
          <a:xfrm>
            <a:off x="0" y="260350"/>
            <a:ext cx="8229600" cy="936625"/>
          </a:xfrm>
        </p:spPr>
        <p:txBody>
          <a:bodyPr/>
          <a:lstStyle/>
          <a:p>
            <a:pPr>
              <a:lnSpc>
                <a:spcPct val="110000"/>
              </a:lnSpc>
            </a:pPr>
            <a:r>
              <a:rPr lang="zh-CN" altLang="en-US" sz="3800" b="1">
                <a:latin typeface="微软雅黑" panose="020B0503020204020204" pitchFamily="34" charset="-122"/>
                <a:ea typeface="微软雅黑" panose="020B0503020204020204" pitchFamily="34" charset="-122"/>
              </a:rPr>
              <a:t>输入数据分块</a:t>
            </a:r>
            <a:r>
              <a:rPr lang="en-US" altLang="zh-CN" sz="3800" b="1">
                <a:latin typeface="微软雅黑" panose="020B0503020204020204" pitchFamily="34" charset="-122"/>
                <a:ea typeface="微软雅黑" panose="020B0503020204020204" pitchFamily="34" charset="-122"/>
              </a:rPr>
              <a:t>InputSplits</a:t>
            </a:r>
            <a:endParaRPr lang="zh-CN" altLang="en-US" sz="3800" b="1">
              <a:latin typeface="微软雅黑" panose="020B0503020204020204" pitchFamily="34" charset="-122"/>
              <a:ea typeface="微软雅黑" panose="020B0503020204020204" pitchFamily="34" charset="-122"/>
            </a:endParaRPr>
          </a:p>
        </p:txBody>
      </p:sp>
      <p:pic>
        <p:nvPicPr>
          <p:cNvPr id="3686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412875"/>
            <a:ext cx="4032250" cy="453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Content Placeholder 2"/>
          <p:cNvSpPr txBox="1">
            <a:spLocks noChangeArrowheads="1"/>
          </p:cNvSpPr>
          <p:nvPr/>
        </p:nvSpPr>
        <p:spPr bwMode="auto">
          <a:xfrm>
            <a:off x="4572000" y="1628775"/>
            <a:ext cx="4321175" cy="460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575"/>
              </a:spcBef>
              <a:buSzPct val="85000"/>
            </a:pPr>
            <a:r>
              <a:rPr lang="en-US" altLang="zh-CN" sz="2400">
                <a:latin typeface="微软雅黑" panose="020B0503020204020204" pitchFamily="34" charset="-122"/>
                <a:ea typeface="微软雅黑" panose="020B0503020204020204" pitchFamily="34" charset="-122"/>
              </a:rPr>
              <a:t>InputSplit</a:t>
            </a:r>
            <a:r>
              <a:rPr lang="zh-CN" altLang="en-US" sz="2400">
                <a:latin typeface="微软雅黑" panose="020B0503020204020204" pitchFamily="34" charset="-122"/>
                <a:ea typeface="微软雅黑" panose="020B0503020204020204" pitchFamily="34" charset="-122"/>
              </a:rPr>
              <a:t>定义了输入到单个</a:t>
            </a:r>
            <a:r>
              <a:rPr lang="en-US" altLang="zh-CN" sz="2400">
                <a:latin typeface="微软雅黑" panose="020B0503020204020204" pitchFamily="34" charset="-122"/>
                <a:ea typeface="微软雅黑" panose="020B0503020204020204" pitchFamily="34" charset="-122"/>
              </a:rPr>
              <a:t>Map</a:t>
            </a:r>
            <a:r>
              <a:rPr lang="zh-CN" altLang="en-US" sz="2400">
                <a:latin typeface="微软雅黑" panose="020B0503020204020204" pitchFamily="34" charset="-122"/>
                <a:ea typeface="微软雅黑" panose="020B0503020204020204" pitchFamily="34" charset="-122"/>
              </a:rPr>
              <a:t>任务的输入数据</a:t>
            </a:r>
            <a:endParaRPr lang="en-US" altLang="zh-CN" sz="2400">
              <a:latin typeface="微软雅黑" panose="020B0503020204020204" pitchFamily="34" charset="-122"/>
              <a:ea typeface="微软雅黑" panose="020B0503020204020204" pitchFamily="34" charset="-122"/>
            </a:endParaRPr>
          </a:p>
          <a:p>
            <a:pPr eaLnBrk="1" hangingPunct="1">
              <a:lnSpc>
                <a:spcPct val="150000"/>
              </a:lnSpc>
              <a:spcBef>
                <a:spcPts val="575"/>
              </a:spcBef>
              <a:buSzPct val="85000"/>
            </a:pPr>
            <a:r>
              <a:rPr lang="zh-CN" altLang="en-US" sz="2400">
                <a:latin typeface="微软雅黑" panose="020B0503020204020204" pitchFamily="34" charset="-122"/>
                <a:ea typeface="微软雅黑" panose="020B0503020204020204" pitchFamily="34" charset="-122"/>
              </a:rPr>
              <a:t>一个</a:t>
            </a:r>
            <a:r>
              <a:rPr lang="en-US" altLang="zh-CN" sz="2400">
                <a:latin typeface="微软雅黑" panose="020B0503020204020204" pitchFamily="34" charset="-122"/>
                <a:ea typeface="微软雅黑" panose="020B0503020204020204" pitchFamily="34" charset="-122"/>
              </a:rPr>
              <a:t>MapReduce</a:t>
            </a:r>
            <a:r>
              <a:rPr lang="zh-CN" altLang="en-US" sz="2400">
                <a:latin typeface="微软雅黑" panose="020B0503020204020204" pitchFamily="34" charset="-122"/>
                <a:ea typeface="微软雅黑" panose="020B0503020204020204" pitchFamily="34" charset="-122"/>
              </a:rPr>
              <a:t>程序被统称为一个</a:t>
            </a:r>
            <a:r>
              <a:rPr lang="en-US" altLang="zh-CN" sz="2400">
                <a:latin typeface="微软雅黑" panose="020B0503020204020204" pitchFamily="34" charset="-122"/>
                <a:ea typeface="微软雅黑" panose="020B0503020204020204" pitchFamily="34" charset="-122"/>
              </a:rPr>
              <a:t>Job</a:t>
            </a:r>
            <a:r>
              <a:rPr lang="zh-CN" altLang="en-US" sz="2400">
                <a:latin typeface="微软雅黑" panose="020B0503020204020204" pitchFamily="34" charset="-122"/>
                <a:ea typeface="微软雅黑" panose="020B0503020204020204" pitchFamily="34" charset="-122"/>
              </a:rPr>
              <a:t>，可能有上百个任务构成</a:t>
            </a:r>
            <a:endParaRPr lang="en-US" altLang="zh-CN" sz="2400">
              <a:latin typeface="微软雅黑" panose="020B0503020204020204" pitchFamily="34" charset="-122"/>
              <a:ea typeface="微软雅黑" panose="020B0503020204020204" pitchFamily="34" charset="-122"/>
            </a:endParaRPr>
          </a:p>
          <a:p>
            <a:pPr eaLnBrk="1" hangingPunct="1">
              <a:lnSpc>
                <a:spcPct val="150000"/>
              </a:lnSpc>
              <a:spcBef>
                <a:spcPts val="575"/>
              </a:spcBef>
              <a:buSzPct val="85000"/>
            </a:pPr>
            <a:r>
              <a:rPr lang="en-US" altLang="zh-CN" sz="2400">
                <a:latin typeface="微软雅黑" panose="020B0503020204020204" pitchFamily="34" charset="-122"/>
                <a:ea typeface="微软雅黑" panose="020B0503020204020204" pitchFamily="34" charset="-122"/>
              </a:rPr>
              <a:t>InputSplit</a:t>
            </a:r>
            <a:r>
              <a:rPr lang="zh-CN" altLang="en-US" sz="2400">
                <a:latin typeface="微软雅黑" panose="020B0503020204020204" pitchFamily="34" charset="-122"/>
                <a:ea typeface="微软雅黑" panose="020B0503020204020204" pitchFamily="34" charset="-122"/>
              </a:rPr>
              <a:t>将文件分为</a:t>
            </a:r>
            <a:r>
              <a:rPr lang="en-US" altLang="zh-CN" sz="2400">
                <a:latin typeface="微软雅黑" panose="020B0503020204020204" pitchFamily="34" charset="-122"/>
                <a:ea typeface="微软雅黑" panose="020B0503020204020204" pitchFamily="34" charset="-122"/>
              </a:rPr>
              <a:t>64MB</a:t>
            </a:r>
            <a:r>
              <a:rPr lang="zh-CN" altLang="en-US" sz="2400">
                <a:latin typeface="微软雅黑" panose="020B0503020204020204" pitchFamily="34" charset="-122"/>
                <a:ea typeface="微软雅黑" panose="020B0503020204020204" pitchFamily="34" charset="-122"/>
              </a:rPr>
              <a:t>的大</a:t>
            </a:r>
            <a:endParaRPr lang="en-US" altLang="zh-CN" sz="2400">
              <a:latin typeface="微软雅黑" panose="020B0503020204020204" pitchFamily="34" charset="-122"/>
              <a:ea typeface="微软雅黑" panose="020B0503020204020204" pitchFamily="34" charset="-122"/>
            </a:endParaRPr>
          </a:p>
        </p:txBody>
      </p:sp>
      <p:pic>
        <p:nvPicPr>
          <p:cNvPr id="36869" name="椭圆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3286125"/>
            <a:ext cx="2328862"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idx="4294967295"/>
          </p:nvPr>
        </p:nvSpPr>
        <p:spPr>
          <a:xfrm>
            <a:off x="0" y="263525"/>
            <a:ext cx="8229600" cy="936625"/>
          </a:xfrm>
        </p:spPr>
        <p:txBody>
          <a:bodyPr/>
          <a:lstStyle/>
          <a:p>
            <a:pPr>
              <a:lnSpc>
                <a:spcPct val="110000"/>
              </a:lnSpc>
            </a:pPr>
            <a:r>
              <a:rPr lang="zh-CN" altLang="en-US" sz="3800" b="1">
                <a:latin typeface="微软雅黑" panose="020B0503020204020204" pitchFamily="34" charset="-122"/>
                <a:ea typeface="微软雅黑" panose="020B0503020204020204" pitchFamily="34" charset="-122"/>
              </a:rPr>
              <a:t>输入数据分块</a:t>
            </a:r>
            <a:r>
              <a:rPr lang="en-US" altLang="zh-CN" sz="3800" b="1">
                <a:latin typeface="微软雅黑" panose="020B0503020204020204" pitchFamily="34" charset="-122"/>
                <a:ea typeface="微软雅黑" panose="020B0503020204020204" pitchFamily="34" charset="-122"/>
              </a:rPr>
              <a:t>InputSplits</a:t>
            </a:r>
            <a:endParaRPr lang="zh-CN" altLang="en-US" sz="3800" b="1">
              <a:latin typeface="微软雅黑" panose="020B0503020204020204" pitchFamily="34" charset="-122"/>
              <a:ea typeface="微软雅黑" panose="020B0503020204020204" pitchFamily="34" charset="-122"/>
            </a:endParaRPr>
          </a:p>
        </p:txBody>
      </p:sp>
      <p:pic>
        <p:nvPicPr>
          <p:cNvPr id="3789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416050"/>
            <a:ext cx="4032250" cy="453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Content Placeholder 2"/>
          <p:cNvSpPr txBox="1">
            <a:spLocks noChangeArrowheads="1"/>
          </p:cNvSpPr>
          <p:nvPr/>
        </p:nvSpPr>
        <p:spPr bwMode="auto">
          <a:xfrm>
            <a:off x="4572000" y="1560513"/>
            <a:ext cx="4321175" cy="460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575"/>
              </a:spcBef>
              <a:buSzPct val="85000"/>
              <a:buFont typeface="Wingdings 2" panose="05020102010507070707" pitchFamily="18" charset="2"/>
              <a:buChar char=""/>
            </a:pPr>
            <a:r>
              <a:rPr lang="zh-CN" altLang="en-US" sz="2400">
                <a:latin typeface="微软雅黑" panose="020B0503020204020204" pitchFamily="34" charset="-122"/>
                <a:ea typeface="微软雅黑" panose="020B0503020204020204" pitchFamily="34" charset="-122"/>
              </a:rPr>
              <a:t>配置文件</a:t>
            </a:r>
            <a:r>
              <a:rPr lang="en-US" altLang="zh-CN" sz="2400">
                <a:latin typeface="微软雅黑" panose="020B0503020204020204" pitchFamily="34" charset="-122"/>
                <a:ea typeface="微软雅黑" panose="020B0503020204020204" pitchFamily="34" charset="-122"/>
              </a:rPr>
              <a:t>hadoop-site.xml</a:t>
            </a:r>
            <a:r>
              <a:rPr lang="zh-CN" altLang="en-US" sz="2400">
                <a:latin typeface="微软雅黑" panose="020B0503020204020204" pitchFamily="34" charset="-122"/>
                <a:ea typeface="微软雅黑" panose="020B0503020204020204" pitchFamily="34" charset="-122"/>
              </a:rPr>
              <a:t>中的</a:t>
            </a:r>
            <a:r>
              <a:rPr lang="en-US" altLang="zh-CN" sz="2400">
                <a:latin typeface="微软雅黑" panose="020B0503020204020204" pitchFamily="34" charset="-122"/>
                <a:ea typeface="微软雅黑" panose="020B0503020204020204" pitchFamily="34" charset="-122"/>
              </a:rPr>
              <a:t>mapred.min.split.size</a:t>
            </a:r>
            <a:r>
              <a:rPr lang="zh-CN" altLang="en-US" sz="2400">
                <a:latin typeface="微软雅黑" panose="020B0503020204020204" pitchFamily="34" charset="-122"/>
                <a:ea typeface="微软雅黑" panose="020B0503020204020204" pitchFamily="34" charset="-122"/>
              </a:rPr>
              <a:t>参数控制这个大小</a:t>
            </a:r>
            <a:endParaRPr lang="en-US" altLang="zh-CN" sz="2400">
              <a:latin typeface="微软雅黑" panose="020B0503020204020204" pitchFamily="34" charset="-122"/>
              <a:ea typeface="微软雅黑" panose="020B0503020204020204" pitchFamily="34" charset="-122"/>
            </a:endParaRPr>
          </a:p>
          <a:p>
            <a:pPr eaLnBrk="1" hangingPunct="1">
              <a:lnSpc>
                <a:spcPct val="150000"/>
              </a:lnSpc>
              <a:spcBef>
                <a:spcPts val="575"/>
              </a:spcBef>
              <a:buSzPct val="85000"/>
              <a:buFont typeface="Wingdings 2" panose="05020102010507070707" pitchFamily="18" charset="2"/>
              <a:buChar char=""/>
            </a:pPr>
            <a:r>
              <a:rPr lang="en-US" altLang="zh-CN" sz="2400">
                <a:latin typeface="微软雅黑" panose="020B0503020204020204" pitchFamily="34" charset="-122"/>
                <a:ea typeface="微软雅黑" panose="020B0503020204020204" pitchFamily="34" charset="-122"/>
              </a:rPr>
              <a:t>mapred.tasktracker.map.taks.maximum</a:t>
            </a:r>
            <a:r>
              <a:rPr lang="zh-CN" altLang="en-US" sz="2400">
                <a:latin typeface="微软雅黑" panose="020B0503020204020204" pitchFamily="34" charset="-122"/>
                <a:ea typeface="微软雅黑" panose="020B0503020204020204" pitchFamily="34" charset="-122"/>
              </a:rPr>
              <a:t>用来控制某一个节点上所有</a:t>
            </a:r>
            <a:r>
              <a:rPr lang="en-US" altLang="zh-CN" sz="2400">
                <a:latin typeface="微软雅黑" panose="020B0503020204020204" pitchFamily="34" charset="-122"/>
                <a:ea typeface="微软雅黑" panose="020B0503020204020204" pitchFamily="34" charset="-122"/>
              </a:rPr>
              <a:t>map</a:t>
            </a:r>
            <a:r>
              <a:rPr lang="zh-CN" altLang="en-US" sz="2400">
                <a:latin typeface="微软雅黑" panose="020B0503020204020204" pitchFamily="34" charset="-122"/>
                <a:ea typeface="微软雅黑" panose="020B0503020204020204" pitchFamily="34" charset="-122"/>
              </a:rPr>
              <a:t>任务的最大数目</a:t>
            </a:r>
          </a:p>
        </p:txBody>
      </p:sp>
      <p:pic>
        <p:nvPicPr>
          <p:cNvPr id="37893" name="椭圆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3289300"/>
            <a:ext cx="2328862"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idx="4294967295"/>
          </p:nvPr>
        </p:nvSpPr>
        <p:spPr>
          <a:xfrm>
            <a:off x="0" y="274638"/>
            <a:ext cx="8229600" cy="922337"/>
          </a:xfrm>
        </p:spPr>
        <p:txBody>
          <a:bodyPr/>
          <a:lstStyle/>
          <a:p>
            <a:pPr>
              <a:lnSpc>
                <a:spcPct val="120000"/>
              </a:lnSpc>
            </a:pPr>
            <a:r>
              <a:rPr lang="zh-CN" altLang="en-US" sz="3800" b="1">
                <a:solidFill>
                  <a:schemeClr val="tx1"/>
                </a:solidFill>
                <a:latin typeface="微软雅黑" panose="020B0503020204020204" pitchFamily="34" charset="-122"/>
                <a:ea typeface="微软雅黑" panose="020B0503020204020204" pitchFamily="34" charset="-122"/>
              </a:rPr>
              <a:t>数据记录读入</a:t>
            </a:r>
            <a:r>
              <a:rPr lang="en-US" altLang="zh-CN" sz="3800" b="1">
                <a:solidFill>
                  <a:schemeClr val="tx1"/>
                </a:solidFill>
                <a:latin typeface="微软雅黑" panose="020B0503020204020204" pitchFamily="34" charset="-122"/>
                <a:ea typeface="微软雅黑" panose="020B0503020204020204" pitchFamily="34" charset="-122"/>
              </a:rPr>
              <a:t>RecordReader</a:t>
            </a:r>
            <a:endParaRPr lang="zh-CN" altLang="en-US" sz="3800" b="1">
              <a:latin typeface="微软雅黑" panose="020B0503020204020204" pitchFamily="34" charset="-122"/>
              <a:ea typeface="微软雅黑" panose="020B0503020204020204" pitchFamily="34" charset="-122"/>
            </a:endParaRPr>
          </a:p>
        </p:txBody>
      </p:sp>
      <p:pic>
        <p:nvPicPr>
          <p:cNvPr id="389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268413"/>
            <a:ext cx="4211638" cy="453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6" name="Content Placeholder 2"/>
          <p:cNvSpPr txBox="1">
            <a:spLocks noChangeArrowheads="1"/>
          </p:cNvSpPr>
          <p:nvPr/>
        </p:nvSpPr>
        <p:spPr bwMode="auto">
          <a:xfrm>
            <a:off x="4211638" y="1196975"/>
            <a:ext cx="4752975"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575"/>
              </a:spcBef>
              <a:buSzPct val="85000"/>
              <a:buFont typeface="Wingdings 2" panose="05020102010507070707" pitchFamily="18" charset="2"/>
              <a:buChar char=""/>
            </a:pPr>
            <a:r>
              <a:rPr lang="en-US" altLang="zh-CN" sz="2400">
                <a:latin typeface="微软雅黑" panose="020B0503020204020204" pitchFamily="34" charset="-122"/>
                <a:ea typeface="微软雅黑" panose="020B0503020204020204" pitchFamily="34" charset="-122"/>
              </a:rPr>
              <a:t>InputSplit</a:t>
            </a:r>
            <a:r>
              <a:rPr lang="zh-CN" altLang="en-US" sz="2400">
                <a:latin typeface="微软雅黑" panose="020B0503020204020204" pitchFamily="34" charset="-122"/>
                <a:ea typeface="微软雅黑" panose="020B0503020204020204" pitchFamily="34" charset="-122"/>
              </a:rPr>
              <a:t>定义了一个数据分块，但是没有定义如何读取数据记录</a:t>
            </a:r>
            <a:endParaRPr lang="en-US" altLang="zh-CN" sz="2400">
              <a:latin typeface="微软雅黑" panose="020B0503020204020204" pitchFamily="34" charset="-122"/>
              <a:ea typeface="微软雅黑" panose="020B0503020204020204" pitchFamily="34" charset="-122"/>
            </a:endParaRPr>
          </a:p>
          <a:p>
            <a:pPr eaLnBrk="1" hangingPunct="1">
              <a:lnSpc>
                <a:spcPct val="150000"/>
              </a:lnSpc>
              <a:spcBef>
                <a:spcPts val="575"/>
              </a:spcBef>
              <a:buSzPct val="85000"/>
              <a:buFont typeface="Wingdings 2" panose="05020102010507070707" pitchFamily="18" charset="2"/>
              <a:buChar char=""/>
            </a:pPr>
            <a:r>
              <a:rPr lang="en-US" altLang="zh-CN" sz="2400">
                <a:latin typeface="微软雅黑" panose="020B0503020204020204" pitchFamily="34" charset="-122"/>
                <a:ea typeface="微软雅黑" panose="020B0503020204020204" pitchFamily="34" charset="-122"/>
              </a:rPr>
              <a:t>RecordReader</a:t>
            </a:r>
            <a:r>
              <a:rPr lang="zh-CN" altLang="en-US" sz="2400">
                <a:latin typeface="微软雅黑" panose="020B0503020204020204" pitchFamily="34" charset="-122"/>
                <a:ea typeface="微软雅黑" panose="020B0503020204020204" pitchFamily="34" charset="-122"/>
              </a:rPr>
              <a:t>实际上定义了如何将数据记录转化为一个</a:t>
            </a:r>
            <a:r>
              <a:rPr lang="en-US" altLang="zh-CN" sz="2400">
                <a:latin typeface="微软雅黑" panose="020B0503020204020204" pitchFamily="34" charset="-122"/>
                <a:ea typeface="微软雅黑" panose="020B0503020204020204" pitchFamily="34" charset="-122"/>
              </a:rPr>
              <a:t>(key,value)</a:t>
            </a:r>
            <a:r>
              <a:rPr lang="zh-CN" altLang="en-US" sz="2400">
                <a:latin typeface="微软雅黑" panose="020B0503020204020204" pitchFamily="34" charset="-122"/>
                <a:ea typeface="微软雅黑" panose="020B0503020204020204" pitchFamily="34" charset="-122"/>
              </a:rPr>
              <a:t>对的详细方法，并将数据记录传给</a:t>
            </a:r>
            <a:r>
              <a:rPr lang="en-US" altLang="zh-CN" sz="2400">
                <a:latin typeface="微软雅黑" panose="020B0503020204020204" pitchFamily="34" charset="-122"/>
                <a:ea typeface="微软雅黑" panose="020B0503020204020204" pitchFamily="34" charset="-122"/>
              </a:rPr>
              <a:t>Mapper</a:t>
            </a:r>
            <a:r>
              <a:rPr lang="zh-CN" altLang="en-US" sz="2400">
                <a:latin typeface="微软雅黑" panose="020B0503020204020204" pitchFamily="34" charset="-122"/>
                <a:ea typeface="微软雅黑" panose="020B0503020204020204" pitchFamily="34" charset="-122"/>
              </a:rPr>
              <a:t>类</a:t>
            </a:r>
            <a:endParaRPr lang="en-US" altLang="zh-CN" sz="2400">
              <a:latin typeface="微软雅黑" panose="020B0503020204020204" pitchFamily="34" charset="-122"/>
              <a:ea typeface="微软雅黑" panose="020B0503020204020204" pitchFamily="34" charset="-122"/>
            </a:endParaRPr>
          </a:p>
          <a:p>
            <a:pPr eaLnBrk="1" hangingPunct="1">
              <a:lnSpc>
                <a:spcPct val="150000"/>
              </a:lnSpc>
              <a:spcBef>
                <a:spcPts val="575"/>
              </a:spcBef>
              <a:buSzPct val="85000"/>
              <a:buFont typeface="Wingdings 2" panose="05020102010507070707" pitchFamily="18" charset="2"/>
              <a:buChar char=""/>
            </a:pPr>
            <a:r>
              <a:rPr lang="en-US" altLang="zh-CN" sz="2400">
                <a:latin typeface="微软雅黑" panose="020B0503020204020204" pitchFamily="34" charset="-122"/>
                <a:ea typeface="微软雅黑" panose="020B0503020204020204" pitchFamily="34" charset="-122"/>
              </a:rPr>
              <a:t>TextInputFormat</a:t>
            </a:r>
            <a:r>
              <a:rPr lang="zh-CN" altLang="en-US" sz="2400">
                <a:latin typeface="微软雅黑" panose="020B0503020204020204" pitchFamily="34" charset="-122"/>
                <a:ea typeface="微软雅黑" panose="020B0503020204020204" pitchFamily="34" charset="-122"/>
              </a:rPr>
              <a:t>提供了</a:t>
            </a:r>
            <a:r>
              <a:rPr lang="en-US" altLang="zh-CN" sz="2400">
                <a:latin typeface="微软雅黑" panose="020B0503020204020204" pitchFamily="34" charset="-122"/>
                <a:ea typeface="微软雅黑" panose="020B0503020204020204" pitchFamily="34" charset="-122"/>
              </a:rPr>
              <a:t>LineRecordReader</a:t>
            </a:r>
            <a:r>
              <a:rPr lang="zh-CN" altLang="en-US" sz="2400">
                <a:latin typeface="微软雅黑" panose="020B0503020204020204" pitchFamily="34" charset="-122"/>
                <a:ea typeface="微软雅黑" panose="020B0503020204020204" pitchFamily="34" charset="-122"/>
              </a:rPr>
              <a:t>，读入一个文本行数据记录</a:t>
            </a:r>
          </a:p>
        </p:txBody>
      </p:sp>
      <p:pic>
        <p:nvPicPr>
          <p:cNvPr id="38917" name="椭圆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0" y="4041775"/>
            <a:ext cx="2543175"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idx="4294967295"/>
          </p:nvPr>
        </p:nvSpPr>
        <p:spPr>
          <a:xfrm>
            <a:off x="0" y="-26988"/>
            <a:ext cx="8229600" cy="922338"/>
          </a:xfrm>
        </p:spPr>
        <p:txBody>
          <a:bodyPr/>
          <a:lstStyle/>
          <a:p>
            <a:pPr>
              <a:lnSpc>
                <a:spcPct val="120000"/>
              </a:lnSpc>
            </a:pPr>
            <a:r>
              <a:rPr lang="en-US" altLang="zh-CN" sz="3800" b="1">
                <a:latin typeface="微软雅黑" panose="020B0503020204020204" pitchFamily="34" charset="-122"/>
                <a:ea typeface="微软雅黑" panose="020B0503020204020204" pitchFamily="34" charset="-122"/>
              </a:rPr>
              <a:t>Mapper</a:t>
            </a:r>
          </a:p>
        </p:txBody>
      </p:sp>
      <p:pic>
        <p:nvPicPr>
          <p:cNvPr id="3993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3" y="908050"/>
            <a:ext cx="4073525"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0" name="Content Placeholder 2"/>
          <p:cNvSpPr txBox="1">
            <a:spLocks noChangeArrowheads="1"/>
          </p:cNvSpPr>
          <p:nvPr/>
        </p:nvSpPr>
        <p:spPr bwMode="auto">
          <a:xfrm>
            <a:off x="4287838" y="765175"/>
            <a:ext cx="4676775"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575"/>
              </a:spcBef>
              <a:buSzPct val="85000"/>
              <a:buFont typeface="Wingdings 2" panose="05020102010507070707" pitchFamily="18" charset="2"/>
              <a:buChar char=""/>
            </a:pPr>
            <a:r>
              <a:rPr lang="zh-CN" altLang="en-US" sz="2200">
                <a:latin typeface="微软雅黑" panose="020B0503020204020204" pitchFamily="34" charset="-122"/>
                <a:ea typeface="微软雅黑" panose="020B0503020204020204" pitchFamily="34" charset="-122"/>
              </a:rPr>
              <a:t>每一个</a:t>
            </a:r>
            <a:r>
              <a:rPr lang="en-US" altLang="zh-CN" sz="2200">
                <a:latin typeface="微软雅黑" panose="020B0503020204020204" pitchFamily="34" charset="-122"/>
                <a:ea typeface="微软雅黑" panose="020B0503020204020204" pitchFamily="34" charset="-122"/>
              </a:rPr>
              <a:t>Mapper</a:t>
            </a:r>
            <a:r>
              <a:rPr lang="zh-CN" altLang="en-US" sz="2200">
                <a:latin typeface="微软雅黑" panose="020B0503020204020204" pitchFamily="34" charset="-122"/>
                <a:ea typeface="微软雅黑" panose="020B0503020204020204" pitchFamily="34" charset="-122"/>
              </a:rPr>
              <a:t>类的实例生成了一个</a:t>
            </a:r>
            <a:r>
              <a:rPr lang="en-US" altLang="zh-CN" sz="2200">
                <a:latin typeface="微软雅黑" panose="020B0503020204020204" pitchFamily="34" charset="-122"/>
                <a:ea typeface="微软雅黑" panose="020B0503020204020204" pitchFamily="34" charset="-122"/>
              </a:rPr>
              <a:t>Java</a:t>
            </a:r>
            <a:r>
              <a:rPr lang="zh-CN" altLang="en-US" sz="2200">
                <a:latin typeface="微软雅黑" panose="020B0503020204020204" pitchFamily="34" charset="-122"/>
                <a:ea typeface="微软雅黑" panose="020B0503020204020204" pitchFamily="34" charset="-122"/>
              </a:rPr>
              <a:t>进程，负责处理某一个</a:t>
            </a:r>
            <a:r>
              <a:rPr lang="en-US" altLang="zh-CN" sz="2200">
                <a:latin typeface="微软雅黑" panose="020B0503020204020204" pitchFamily="34" charset="-122"/>
                <a:ea typeface="微软雅黑" panose="020B0503020204020204" pitchFamily="34" charset="-122"/>
              </a:rPr>
              <a:t>InputSplit</a:t>
            </a:r>
            <a:r>
              <a:rPr lang="zh-CN" altLang="en-US" sz="2200">
                <a:latin typeface="微软雅黑" panose="020B0503020204020204" pitchFamily="34" charset="-122"/>
                <a:ea typeface="微软雅黑" panose="020B0503020204020204" pitchFamily="34" charset="-122"/>
              </a:rPr>
              <a:t>上的数据</a:t>
            </a:r>
            <a:endParaRPr lang="en-US" altLang="zh-CN" sz="2200">
              <a:latin typeface="微软雅黑" panose="020B0503020204020204" pitchFamily="34" charset="-122"/>
              <a:ea typeface="微软雅黑" panose="020B0503020204020204" pitchFamily="34" charset="-122"/>
            </a:endParaRPr>
          </a:p>
          <a:p>
            <a:pPr eaLnBrk="1" hangingPunct="1">
              <a:lnSpc>
                <a:spcPct val="150000"/>
              </a:lnSpc>
              <a:spcBef>
                <a:spcPts val="575"/>
              </a:spcBef>
              <a:buSzPct val="85000"/>
              <a:buFont typeface="Wingdings 2" panose="05020102010507070707" pitchFamily="18" charset="2"/>
              <a:buChar char=""/>
            </a:pPr>
            <a:r>
              <a:rPr lang="zh-CN" altLang="en-US" sz="2200">
                <a:latin typeface="微软雅黑" panose="020B0503020204020204" pitchFamily="34" charset="-122"/>
                <a:ea typeface="微软雅黑" panose="020B0503020204020204" pitchFamily="34" charset="-122"/>
              </a:rPr>
              <a:t>有两个额外的参数</a:t>
            </a:r>
            <a:r>
              <a:rPr lang="en-US" altLang="zh-CN" sz="2200">
                <a:latin typeface="微软雅黑" panose="020B0503020204020204" pitchFamily="34" charset="-122"/>
                <a:ea typeface="微软雅黑" panose="020B0503020204020204" pitchFamily="34" charset="-122"/>
              </a:rPr>
              <a:t>OutputCollector</a:t>
            </a:r>
            <a:r>
              <a:rPr lang="zh-CN" altLang="en-US" sz="2200">
                <a:latin typeface="微软雅黑" panose="020B0503020204020204" pitchFamily="34" charset="-122"/>
                <a:ea typeface="微软雅黑" panose="020B0503020204020204" pitchFamily="34" charset="-122"/>
              </a:rPr>
              <a:t>以及</a:t>
            </a:r>
            <a:r>
              <a:rPr lang="en-US" altLang="zh-CN" sz="2200">
                <a:latin typeface="微软雅黑" panose="020B0503020204020204" pitchFamily="34" charset="-122"/>
                <a:ea typeface="微软雅黑" panose="020B0503020204020204" pitchFamily="34" charset="-122"/>
              </a:rPr>
              <a:t>Reporter</a:t>
            </a:r>
            <a:r>
              <a:rPr lang="zh-CN" altLang="en-US" sz="2200">
                <a:latin typeface="微软雅黑" panose="020B0503020204020204" pitchFamily="34" charset="-122"/>
                <a:ea typeface="微软雅黑" panose="020B0503020204020204" pitchFamily="34" charset="-122"/>
              </a:rPr>
              <a:t>，前者用来收集中间结果，后者用来获得环境参数以及设置当前执行的状态。</a:t>
            </a:r>
            <a:endParaRPr lang="en-US" altLang="zh-CN" sz="2200">
              <a:latin typeface="微软雅黑" panose="020B0503020204020204" pitchFamily="34" charset="-122"/>
              <a:ea typeface="微软雅黑" panose="020B0503020204020204" pitchFamily="34" charset="-122"/>
            </a:endParaRPr>
          </a:p>
          <a:p>
            <a:pPr eaLnBrk="1" hangingPunct="1">
              <a:lnSpc>
                <a:spcPct val="150000"/>
              </a:lnSpc>
              <a:spcBef>
                <a:spcPts val="575"/>
              </a:spcBef>
              <a:buSzPct val="85000"/>
              <a:buFont typeface="Wingdings 2" panose="05020102010507070707" pitchFamily="18" charset="2"/>
              <a:buChar char=""/>
            </a:pPr>
            <a:r>
              <a:rPr lang="zh-CN" altLang="en-US" sz="2200">
                <a:latin typeface="微软雅黑" panose="020B0503020204020204" pitchFamily="34" charset="-122"/>
                <a:ea typeface="微软雅黑" panose="020B0503020204020204" pitchFamily="34" charset="-122"/>
              </a:rPr>
              <a:t>现在的版本用</a:t>
            </a:r>
            <a:r>
              <a:rPr lang="en-US" altLang="zh-CN" sz="2200">
                <a:latin typeface="微软雅黑" panose="020B0503020204020204" pitchFamily="34" charset="-122"/>
                <a:ea typeface="微软雅黑" panose="020B0503020204020204" pitchFamily="34" charset="-122"/>
                <a:hlinkClick r:id="" action="ppaction://hlinkfile" tooltip="class in org.apache.hadoop.mapreduce"/>
              </a:rPr>
              <a:t>Mapper.Context</a:t>
            </a:r>
            <a:r>
              <a:rPr lang="zh-CN" altLang="en-US" sz="2200">
                <a:latin typeface="微软雅黑" panose="020B0503020204020204" pitchFamily="34" charset="-122"/>
                <a:ea typeface="微软雅黑" panose="020B0503020204020204" pitchFamily="34" charset="-122"/>
              </a:rPr>
              <a:t>提供给每一个</a:t>
            </a:r>
            <a:r>
              <a:rPr lang="en-US" altLang="zh-CN" sz="2200">
                <a:latin typeface="微软雅黑" panose="020B0503020204020204" pitchFamily="34" charset="-122"/>
                <a:ea typeface="微软雅黑" panose="020B0503020204020204" pitchFamily="34" charset="-122"/>
              </a:rPr>
              <a:t>Mapper</a:t>
            </a:r>
            <a:r>
              <a:rPr lang="zh-CN" altLang="en-US" sz="2200">
                <a:latin typeface="微软雅黑" panose="020B0503020204020204" pitchFamily="34" charset="-122"/>
                <a:ea typeface="微软雅黑" panose="020B0503020204020204" pitchFamily="34" charset="-122"/>
              </a:rPr>
              <a:t>函数，用来提供上面两个对象的功能</a:t>
            </a:r>
          </a:p>
        </p:txBody>
      </p:sp>
      <p:pic>
        <p:nvPicPr>
          <p:cNvPr id="39941" name="椭圆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5157788"/>
            <a:ext cx="2328862"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idx="4294967295"/>
          </p:nvPr>
        </p:nvSpPr>
        <p:spPr>
          <a:xfrm>
            <a:off x="0" y="71438"/>
            <a:ext cx="8229600" cy="752475"/>
          </a:xfrm>
        </p:spPr>
        <p:txBody>
          <a:bodyPr/>
          <a:lstStyle/>
          <a:p>
            <a:pPr>
              <a:lnSpc>
                <a:spcPct val="120000"/>
              </a:lnSpc>
            </a:pPr>
            <a:r>
              <a:rPr lang="en-US" altLang="zh-CN" sz="3800" b="1">
                <a:latin typeface="微软雅黑" panose="020B0503020204020204" pitchFamily="34" charset="-122"/>
                <a:ea typeface="微软雅黑" panose="020B0503020204020204" pitchFamily="34" charset="-122"/>
              </a:rPr>
              <a:t>Combiner</a:t>
            </a:r>
          </a:p>
        </p:txBody>
      </p:sp>
      <p:pic>
        <p:nvPicPr>
          <p:cNvPr id="40963" name="Content Placeholder 5" descr="combiner-fl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823913"/>
            <a:ext cx="6726237"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4" name="Content Placeholder 2"/>
          <p:cNvSpPr txBox="1">
            <a:spLocks noChangeArrowheads="1"/>
          </p:cNvSpPr>
          <p:nvPr/>
        </p:nvSpPr>
        <p:spPr bwMode="auto">
          <a:xfrm>
            <a:off x="468313" y="4364038"/>
            <a:ext cx="8280400"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575"/>
              </a:spcBef>
              <a:buSzPct val="85000"/>
              <a:buFont typeface="Wingdings 2" panose="05020102010507070707" pitchFamily="18" charset="2"/>
              <a:buChar char=""/>
            </a:pPr>
            <a:r>
              <a:rPr lang="zh-CN" altLang="en-US" sz="2400">
                <a:latin typeface="微软雅黑" panose="020B0503020204020204" pitchFamily="34" charset="-122"/>
                <a:ea typeface="微软雅黑" panose="020B0503020204020204" pitchFamily="34" charset="-122"/>
              </a:rPr>
              <a:t>合并相同</a:t>
            </a:r>
            <a:r>
              <a:rPr lang="en-US" altLang="zh-CN" sz="2400">
                <a:latin typeface="微软雅黑" panose="020B0503020204020204" pitchFamily="34" charset="-122"/>
                <a:ea typeface="微软雅黑" panose="020B0503020204020204" pitchFamily="34" charset="-122"/>
              </a:rPr>
              <a:t>key</a:t>
            </a:r>
            <a:r>
              <a:rPr lang="zh-CN" altLang="en-US" sz="2400">
                <a:latin typeface="微软雅黑" panose="020B0503020204020204" pitchFamily="34" charset="-122"/>
                <a:ea typeface="微软雅黑" panose="020B0503020204020204" pitchFamily="34" charset="-122"/>
              </a:rPr>
              <a:t>的键值对，减少</a:t>
            </a:r>
            <a:r>
              <a:rPr lang="en-US" altLang="zh-CN" sz="2400">
                <a:latin typeface="微软雅黑" panose="020B0503020204020204" pitchFamily="34" charset="-122"/>
                <a:ea typeface="微软雅黑" panose="020B0503020204020204" pitchFamily="34" charset="-122"/>
              </a:rPr>
              <a:t>partitioner</a:t>
            </a:r>
            <a:r>
              <a:rPr lang="zh-CN" altLang="en-US" sz="2400">
                <a:latin typeface="微软雅黑" panose="020B0503020204020204" pitchFamily="34" charset="-122"/>
                <a:ea typeface="微软雅黑" panose="020B0503020204020204" pitchFamily="34" charset="-122"/>
              </a:rPr>
              <a:t>数据通信开销</a:t>
            </a:r>
            <a:endParaRPr lang="en-US" altLang="zh-CN" sz="2400">
              <a:latin typeface="微软雅黑" panose="020B0503020204020204" pitchFamily="34" charset="-122"/>
              <a:ea typeface="微软雅黑" panose="020B0503020204020204" pitchFamily="34" charset="-122"/>
            </a:endParaRPr>
          </a:p>
          <a:p>
            <a:pPr eaLnBrk="1" hangingPunct="1">
              <a:lnSpc>
                <a:spcPct val="150000"/>
              </a:lnSpc>
              <a:spcBef>
                <a:spcPts val="575"/>
              </a:spcBef>
              <a:buSzPct val="85000"/>
              <a:buFont typeface="Wingdings 2" panose="05020102010507070707" pitchFamily="18" charset="2"/>
              <a:buChar char=""/>
            </a:pPr>
            <a:r>
              <a:rPr lang="en-US" altLang="zh-CN" sz="2400">
                <a:latin typeface="微软雅黑" panose="020B0503020204020204" pitchFamily="34" charset="-122"/>
                <a:ea typeface="微软雅黑" panose="020B0503020204020204" pitchFamily="34" charset="-122"/>
              </a:rPr>
              <a:t>conf.setCombinerClass(Reduce.class)</a:t>
            </a:r>
          </a:p>
          <a:p>
            <a:pPr eaLnBrk="1" hangingPunct="1">
              <a:lnSpc>
                <a:spcPct val="150000"/>
              </a:lnSpc>
              <a:spcBef>
                <a:spcPts val="575"/>
              </a:spcBef>
              <a:buSzPct val="85000"/>
              <a:buFont typeface="Wingdings 2" panose="05020102010507070707" pitchFamily="18" charset="2"/>
              <a:buChar char=""/>
            </a:pPr>
            <a:r>
              <a:rPr lang="zh-CN" altLang="en-US" sz="2400">
                <a:latin typeface="微软雅黑" panose="020B0503020204020204" pitchFamily="34" charset="-122"/>
                <a:ea typeface="微软雅黑" panose="020B0503020204020204" pitchFamily="34" charset="-122"/>
              </a:rPr>
              <a:t>本地执行的一个</a:t>
            </a:r>
            <a:r>
              <a:rPr lang="en-US" altLang="zh-CN" sz="2400">
                <a:latin typeface="微软雅黑" panose="020B0503020204020204" pitchFamily="34" charset="-122"/>
                <a:ea typeface="微软雅黑" panose="020B0503020204020204" pitchFamily="34" charset="-122"/>
              </a:rPr>
              <a:t>Reducer</a:t>
            </a:r>
            <a:r>
              <a:rPr lang="zh-CN" altLang="en-US" sz="2400">
                <a:latin typeface="微软雅黑" panose="020B0503020204020204" pitchFamily="34" charset="-122"/>
                <a:ea typeface="微软雅黑" panose="020B0503020204020204" pitchFamily="34" charset="-122"/>
              </a:rPr>
              <a:t>，满足一定的条件才能够执行</a:t>
            </a:r>
          </a:p>
        </p:txBody>
      </p:sp>
      <p:pic>
        <p:nvPicPr>
          <p:cNvPr id="40965" name="椭圆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2205038"/>
            <a:ext cx="4754562"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idx="4294967295"/>
          </p:nvPr>
        </p:nvSpPr>
        <p:spPr>
          <a:xfrm>
            <a:off x="0" y="117475"/>
            <a:ext cx="8229600" cy="1143000"/>
          </a:xfrm>
        </p:spPr>
        <p:txBody>
          <a:bodyPr/>
          <a:lstStyle/>
          <a:p>
            <a:pPr>
              <a:lnSpc>
                <a:spcPct val="120000"/>
              </a:lnSpc>
            </a:pPr>
            <a:r>
              <a:rPr lang="en-US" altLang="zh-CN" sz="3800" b="1">
                <a:latin typeface="微软雅黑" panose="020B0503020204020204" pitchFamily="34" charset="-122"/>
                <a:ea typeface="微软雅黑" panose="020B0503020204020204" pitchFamily="34" charset="-122"/>
              </a:rPr>
              <a:t>Partitioner &amp; Shuffle&amp;Sort</a:t>
            </a:r>
          </a:p>
        </p:txBody>
      </p:sp>
      <p:sp>
        <p:nvSpPr>
          <p:cNvPr id="41987" name="Content Placeholder 2"/>
          <p:cNvSpPr txBox="1">
            <a:spLocks noChangeArrowheads="1"/>
          </p:cNvSpPr>
          <p:nvPr/>
        </p:nvSpPr>
        <p:spPr bwMode="auto">
          <a:xfrm>
            <a:off x="682625" y="4149725"/>
            <a:ext cx="7993063"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ts val="575"/>
              </a:spcBef>
              <a:buClr>
                <a:schemeClr val="accent1"/>
              </a:buClr>
              <a:buSzPct val="85000"/>
              <a:buFontTx/>
              <a:buNone/>
            </a:pPr>
            <a:r>
              <a:rPr lang="en-US" altLang="zh-CN" sz="2400" b="1">
                <a:latin typeface="微软雅黑" panose="020B0503020204020204" pitchFamily="34" charset="-122"/>
                <a:ea typeface="微软雅黑" panose="020B0503020204020204" pitchFamily="34" charset="-122"/>
              </a:rPr>
              <a:t>Partitioner &amp; Shuffle</a:t>
            </a:r>
          </a:p>
          <a:p>
            <a:pPr eaLnBrk="1" hangingPunct="1">
              <a:lnSpc>
                <a:spcPct val="150000"/>
              </a:lnSpc>
              <a:spcBef>
                <a:spcPts val="575"/>
              </a:spcBef>
              <a:buSzPct val="85000"/>
              <a:buFont typeface="Wingdings 2" panose="05020102010507070707" pitchFamily="18" charset="2"/>
              <a:buChar char=""/>
            </a:pPr>
            <a:r>
              <a:rPr lang="zh-CN" altLang="en-US" sz="2000">
                <a:latin typeface="微软雅黑" panose="020B0503020204020204" pitchFamily="34" charset="-122"/>
                <a:ea typeface="微软雅黑" panose="020B0503020204020204" pitchFamily="34" charset="-122"/>
              </a:rPr>
              <a:t>在</a:t>
            </a:r>
            <a:r>
              <a:rPr lang="en-US" altLang="zh-CN" sz="2000">
                <a:latin typeface="微软雅黑" panose="020B0503020204020204" pitchFamily="34" charset="-122"/>
                <a:ea typeface="微软雅黑" panose="020B0503020204020204" pitchFamily="34" charset="-122"/>
              </a:rPr>
              <a:t>Map</a:t>
            </a:r>
            <a:r>
              <a:rPr lang="zh-CN" altLang="en-US" sz="2000">
                <a:latin typeface="微软雅黑" panose="020B0503020204020204" pitchFamily="34" charset="-122"/>
                <a:ea typeface="微软雅黑" panose="020B0503020204020204" pitchFamily="34" charset="-122"/>
              </a:rPr>
              <a:t>工作完成之后，每一个 </a:t>
            </a:r>
            <a:r>
              <a:rPr lang="en-US" altLang="zh-CN" sz="2000">
                <a:latin typeface="微软雅黑" panose="020B0503020204020204" pitchFamily="34" charset="-122"/>
                <a:ea typeface="微软雅黑" panose="020B0503020204020204" pitchFamily="34" charset="-122"/>
              </a:rPr>
              <a:t>Map</a:t>
            </a:r>
            <a:r>
              <a:rPr lang="zh-CN" altLang="en-US" sz="2000">
                <a:latin typeface="微软雅黑" panose="020B0503020204020204" pitchFamily="34" charset="-122"/>
                <a:ea typeface="微软雅黑" panose="020B0503020204020204" pitchFamily="34" charset="-122"/>
              </a:rPr>
              <a:t>函数会将结果传到对应的</a:t>
            </a:r>
            <a:r>
              <a:rPr lang="en-US" altLang="zh-CN" sz="2000">
                <a:latin typeface="微软雅黑" panose="020B0503020204020204" pitchFamily="34" charset="-122"/>
                <a:ea typeface="微软雅黑" panose="020B0503020204020204" pitchFamily="34" charset="-122"/>
              </a:rPr>
              <a:t>Reducer</a:t>
            </a:r>
            <a:r>
              <a:rPr lang="zh-CN" altLang="en-US" sz="2000">
                <a:latin typeface="微软雅黑" panose="020B0503020204020204" pitchFamily="34" charset="-122"/>
                <a:ea typeface="微软雅黑" panose="020B0503020204020204" pitchFamily="34" charset="-122"/>
              </a:rPr>
              <a:t>所在的节点，此时，用户可以提供一个</a:t>
            </a:r>
            <a:r>
              <a:rPr lang="en-US" altLang="zh-CN" sz="2000">
                <a:latin typeface="微软雅黑" panose="020B0503020204020204" pitchFamily="34" charset="-122"/>
                <a:ea typeface="微软雅黑" panose="020B0503020204020204" pitchFamily="34" charset="-122"/>
              </a:rPr>
              <a:t>Partitioner</a:t>
            </a:r>
            <a:r>
              <a:rPr lang="zh-CN" altLang="en-US" sz="2000">
                <a:latin typeface="微软雅黑" panose="020B0503020204020204" pitchFamily="34" charset="-122"/>
                <a:ea typeface="微软雅黑" panose="020B0503020204020204" pitchFamily="34" charset="-122"/>
              </a:rPr>
              <a:t>类，用来决定一个给定的</a:t>
            </a:r>
            <a:r>
              <a:rPr lang="en-US" altLang="zh-CN" sz="2000">
                <a:latin typeface="微软雅黑" panose="020B0503020204020204" pitchFamily="34" charset="-122"/>
                <a:ea typeface="微软雅黑" panose="020B0503020204020204" pitchFamily="34" charset="-122"/>
              </a:rPr>
              <a:t>(key,value)</a:t>
            </a:r>
            <a:r>
              <a:rPr lang="zh-CN" altLang="en-US" sz="2000">
                <a:latin typeface="微软雅黑" panose="020B0503020204020204" pitchFamily="34" charset="-122"/>
                <a:ea typeface="微软雅黑" panose="020B0503020204020204" pitchFamily="34" charset="-122"/>
              </a:rPr>
              <a:t>对传给哪个节点</a:t>
            </a:r>
            <a:endParaRPr lang="en-US" altLang="zh-CN" sz="2000">
              <a:latin typeface="微软雅黑" panose="020B0503020204020204" pitchFamily="34" charset="-122"/>
              <a:ea typeface="微软雅黑" panose="020B0503020204020204" pitchFamily="34" charset="-122"/>
            </a:endParaRPr>
          </a:p>
          <a:p>
            <a:pPr eaLnBrk="1" hangingPunct="1">
              <a:spcBef>
                <a:spcPts val="575"/>
              </a:spcBef>
              <a:buClr>
                <a:schemeClr val="accent1"/>
              </a:buClr>
              <a:buSzPct val="85000"/>
              <a:buFontTx/>
              <a:buNone/>
            </a:pPr>
            <a:endParaRPr lang="zh-CN" altLang="en-US" sz="1800">
              <a:latin typeface="微软雅黑" panose="020B0503020204020204" pitchFamily="34" charset="-122"/>
              <a:ea typeface="微软雅黑" panose="020B0503020204020204" pitchFamily="34" charset="-122"/>
            </a:endParaRPr>
          </a:p>
        </p:txBody>
      </p:sp>
      <p:pic>
        <p:nvPicPr>
          <p:cNvPr id="4198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270000"/>
            <a:ext cx="7632700"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椭圆 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0425" y="2605088"/>
            <a:ext cx="5754688" cy="132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idx="4294967295"/>
          </p:nvPr>
        </p:nvSpPr>
        <p:spPr>
          <a:xfrm>
            <a:off x="0" y="117475"/>
            <a:ext cx="8229600" cy="1143000"/>
          </a:xfrm>
        </p:spPr>
        <p:txBody>
          <a:bodyPr/>
          <a:lstStyle/>
          <a:p>
            <a:pPr>
              <a:lnSpc>
                <a:spcPct val="120000"/>
              </a:lnSpc>
            </a:pPr>
            <a:r>
              <a:rPr lang="en-US" altLang="zh-CN" sz="3800" b="1">
                <a:solidFill>
                  <a:schemeClr val="tx1"/>
                </a:solidFill>
                <a:latin typeface="微软雅黑" panose="020B0503020204020204" pitchFamily="34" charset="-122"/>
                <a:ea typeface="微软雅黑" panose="020B0503020204020204" pitchFamily="34" charset="-122"/>
              </a:rPr>
              <a:t>Partitioner &amp; </a:t>
            </a:r>
            <a:r>
              <a:rPr lang="en-US" altLang="zh-CN" sz="3800" b="1">
                <a:latin typeface="微软雅黑" panose="020B0503020204020204" pitchFamily="34" charset="-122"/>
                <a:ea typeface="微软雅黑" panose="020B0503020204020204" pitchFamily="34" charset="-122"/>
              </a:rPr>
              <a:t>Shuffle&amp;Sort</a:t>
            </a:r>
          </a:p>
        </p:txBody>
      </p:sp>
      <p:sp>
        <p:nvSpPr>
          <p:cNvPr id="43011" name="Rectangle 12"/>
          <p:cNvSpPr>
            <a:spLocks noChangeArrowheads="1"/>
          </p:cNvSpPr>
          <p:nvPr/>
        </p:nvSpPr>
        <p:spPr bwMode="auto">
          <a:xfrm>
            <a:off x="1116013" y="4365625"/>
            <a:ext cx="7559675"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73050" indent="-27305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575"/>
              </a:spcBef>
              <a:buClr>
                <a:schemeClr val="accent1"/>
              </a:buClr>
              <a:buSzPct val="85000"/>
              <a:buFontTx/>
              <a:buNone/>
            </a:pPr>
            <a:r>
              <a:rPr lang="en-US" altLang="zh-CN" sz="2000" b="1">
                <a:latin typeface="微软雅黑" panose="020B0503020204020204" pitchFamily="34" charset="-122"/>
                <a:ea typeface="微软雅黑" panose="020B0503020204020204" pitchFamily="34" charset="-122"/>
              </a:rPr>
              <a:t>Sort</a:t>
            </a:r>
          </a:p>
          <a:p>
            <a:pPr eaLnBrk="1" hangingPunct="1">
              <a:lnSpc>
                <a:spcPct val="150000"/>
              </a:lnSpc>
              <a:spcBef>
                <a:spcPts val="575"/>
              </a:spcBef>
              <a:buSzPct val="85000"/>
              <a:buFont typeface="Wingdings 2" panose="05020102010507070707" pitchFamily="18" charset="2"/>
              <a:buChar char=""/>
            </a:pPr>
            <a:r>
              <a:rPr lang="zh-CN" altLang="en-US" sz="2000">
                <a:latin typeface="微软雅黑" panose="020B0503020204020204" pitchFamily="34" charset="-122"/>
                <a:ea typeface="微软雅黑" panose="020B0503020204020204" pitchFamily="34" charset="-122"/>
              </a:rPr>
              <a:t>传输到每一个</a:t>
            </a:r>
            <a:r>
              <a:rPr lang="en-US" altLang="zh-CN" sz="2000">
                <a:latin typeface="微软雅黑" panose="020B0503020204020204" pitchFamily="34" charset="-122"/>
                <a:ea typeface="微软雅黑" panose="020B0503020204020204" pitchFamily="34" charset="-122"/>
              </a:rPr>
              <a:t>Reducer</a:t>
            </a:r>
            <a:r>
              <a:rPr lang="zh-CN" altLang="en-US" sz="2000">
                <a:latin typeface="微软雅黑" panose="020B0503020204020204" pitchFamily="34" charset="-122"/>
                <a:ea typeface="微软雅黑" panose="020B0503020204020204" pitchFamily="34" charset="-122"/>
              </a:rPr>
              <a:t>节点上的、将被所有的</a:t>
            </a:r>
            <a:r>
              <a:rPr lang="en-US" altLang="zh-CN" sz="2000">
                <a:latin typeface="微软雅黑" panose="020B0503020204020204" pitchFamily="34" charset="-122"/>
                <a:ea typeface="微软雅黑" panose="020B0503020204020204" pitchFamily="34" charset="-122"/>
              </a:rPr>
              <a:t>Reduce</a:t>
            </a:r>
            <a:r>
              <a:rPr lang="zh-CN" altLang="en-US" sz="2000">
                <a:latin typeface="微软雅黑" panose="020B0503020204020204" pitchFamily="34" charset="-122"/>
                <a:ea typeface="微软雅黑" panose="020B0503020204020204" pitchFamily="34" charset="-122"/>
              </a:rPr>
              <a:t>函数接收到的</a:t>
            </a:r>
            <a:r>
              <a:rPr lang="en-US" altLang="zh-CN" sz="2000">
                <a:latin typeface="微软雅黑" panose="020B0503020204020204" pitchFamily="34" charset="-122"/>
                <a:ea typeface="微软雅黑" panose="020B0503020204020204" pitchFamily="34" charset="-122"/>
              </a:rPr>
              <a:t>Key,value</a:t>
            </a:r>
            <a:r>
              <a:rPr lang="zh-CN" altLang="en-US" sz="2000">
                <a:latin typeface="微软雅黑" panose="020B0503020204020204" pitchFamily="34" charset="-122"/>
                <a:ea typeface="微软雅黑" panose="020B0503020204020204" pitchFamily="34" charset="-122"/>
              </a:rPr>
              <a:t>对会被</a:t>
            </a:r>
            <a:r>
              <a:rPr lang="en-US" altLang="zh-CN" sz="2000">
                <a:latin typeface="微软雅黑" panose="020B0503020204020204" pitchFamily="34" charset="-122"/>
                <a:ea typeface="微软雅黑" panose="020B0503020204020204" pitchFamily="34" charset="-122"/>
              </a:rPr>
              <a:t>Hadoop</a:t>
            </a:r>
            <a:r>
              <a:rPr lang="zh-CN" altLang="en-US" sz="2000">
                <a:latin typeface="微软雅黑" panose="020B0503020204020204" pitchFamily="34" charset="-122"/>
                <a:ea typeface="微软雅黑" panose="020B0503020204020204" pitchFamily="34" charset="-122"/>
              </a:rPr>
              <a:t>自动排序（即</a:t>
            </a:r>
            <a:r>
              <a:rPr lang="en-US" altLang="zh-CN" sz="2000">
                <a:latin typeface="微软雅黑" panose="020B0503020204020204" pitchFamily="34" charset="-122"/>
                <a:ea typeface="微软雅黑" panose="020B0503020204020204" pitchFamily="34" charset="-122"/>
              </a:rPr>
              <a:t>Map</a:t>
            </a:r>
            <a:r>
              <a:rPr lang="zh-CN" altLang="en-US" sz="2000">
                <a:latin typeface="微软雅黑" panose="020B0503020204020204" pitchFamily="34" charset="-122"/>
                <a:ea typeface="微软雅黑" panose="020B0503020204020204" pitchFamily="34" charset="-122"/>
              </a:rPr>
              <a:t>生成的结果传送到某一个节点的时候，会被自动排序）</a:t>
            </a:r>
            <a:endParaRPr lang="en-US" altLang="zh-CN" sz="2000">
              <a:latin typeface="微软雅黑" panose="020B0503020204020204" pitchFamily="34" charset="-122"/>
              <a:ea typeface="微软雅黑" panose="020B0503020204020204" pitchFamily="34" charset="-122"/>
            </a:endParaRPr>
          </a:p>
        </p:txBody>
      </p:sp>
      <p:pic>
        <p:nvPicPr>
          <p:cNvPr id="4301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270000"/>
            <a:ext cx="7632700"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椭圆 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0425" y="2605088"/>
            <a:ext cx="5754688" cy="132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idx="4294967295"/>
          </p:nvPr>
        </p:nvSpPr>
        <p:spPr>
          <a:xfrm>
            <a:off x="0" y="188913"/>
            <a:ext cx="8229600" cy="1143000"/>
          </a:xfrm>
        </p:spPr>
        <p:txBody>
          <a:bodyPr/>
          <a:lstStyle/>
          <a:p>
            <a:pPr>
              <a:lnSpc>
                <a:spcPct val="120000"/>
              </a:lnSpc>
            </a:pPr>
            <a:r>
              <a:rPr lang="en-US" altLang="zh-CN" sz="3800" b="1">
                <a:latin typeface="微软雅黑" panose="020B0503020204020204" pitchFamily="34" charset="-122"/>
                <a:ea typeface="微软雅黑" panose="020B0503020204020204" pitchFamily="34" charset="-122"/>
              </a:rPr>
              <a:t>Reducer</a:t>
            </a:r>
          </a:p>
        </p:txBody>
      </p:sp>
      <p:pic>
        <p:nvPicPr>
          <p:cNvPr id="4403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938" y="1412875"/>
            <a:ext cx="4614862" cy="460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6" name="矩形 6"/>
          <p:cNvSpPr>
            <a:spLocks noChangeArrowheads="1"/>
          </p:cNvSpPr>
          <p:nvPr/>
        </p:nvSpPr>
        <p:spPr bwMode="auto">
          <a:xfrm>
            <a:off x="5003800" y="1658938"/>
            <a:ext cx="4032250" cy="357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73050" indent="-27305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575"/>
              </a:spcBef>
              <a:buSzPct val="85000"/>
              <a:buFont typeface="Wingdings 2" panose="05020102010507070707" pitchFamily="18" charset="2"/>
              <a:buChar char=""/>
            </a:pPr>
            <a:r>
              <a:rPr lang="zh-CN" altLang="en-US" sz="2400">
                <a:latin typeface="微软雅黑" panose="020B0503020204020204" pitchFamily="34" charset="-122"/>
                <a:ea typeface="微软雅黑" panose="020B0503020204020204" pitchFamily="34" charset="-122"/>
              </a:rPr>
              <a:t>做用户定义的</a:t>
            </a:r>
            <a:r>
              <a:rPr lang="en-US" altLang="zh-CN" sz="2400">
                <a:latin typeface="微软雅黑" panose="020B0503020204020204" pitchFamily="34" charset="-122"/>
                <a:ea typeface="微软雅黑" panose="020B0503020204020204" pitchFamily="34" charset="-122"/>
              </a:rPr>
              <a:t>Reduce</a:t>
            </a:r>
            <a:r>
              <a:rPr lang="zh-CN" altLang="en-US" sz="2400">
                <a:latin typeface="微软雅黑" panose="020B0503020204020204" pitchFamily="34" charset="-122"/>
                <a:ea typeface="微软雅黑" panose="020B0503020204020204" pitchFamily="34" charset="-122"/>
              </a:rPr>
              <a:t>操作</a:t>
            </a:r>
            <a:endParaRPr lang="en-US" altLang="zh-CN" sz="2400">
              <a:latin typeface="微软雅黑" panose="020B0503020204020204" pitchFamily="34" charset="-122"/>
              <a:ea typeface="微软雅黑" panose="020B0503020204020204" pitchFamily="34" charset="-122"/>
            </a:endParaRPr>
          </a:p>
          <a:p>
            <a:pPr eaLnBrk="1" hangingPunct="1">
              <a:lnSpc>
                <a:spcPct val="150000"/>
              </a:lnSpc>
              <a:spcBef>
                <a:spcPts val="575"/>
              </a:spcBef>
              <a:buSzPct val="85000"/>
              <a:buFont typeface="Wingdings 2" panose="05020102010507070707" pitchFamily="18" charset="2"/>
              <a:buChar char=""/>
            </a:pPr>
            <a:r>
              <a:rPr lang="zh-CN" altLang="en-US" sz="2400">
                <a:latin typeface="微软雅黑" panose="020B0503020204020204" pitchFamily="34" charset="-122"/>
                <a:ea typeface="微软雅黑" panose="020B0503020204020204" pitchFamily="34" charset="-122"/>
              </a:rPr>
              <a:t>接收到一个</a:t>
            </a:r>
            <a:r>
              <a:rPr lang="en-US" altLang="zh-CN" sz="2400">
                <a:latin typeface="微软雅黑" panose="020B0503020204020204" pitchFamily="34" charset="-122"/>
                <a:ea typeface="微软雅黑" panose="020B0503020204020204" pitchFamily="34" charset="-122"/>
              </a:rPr>
              <a:t>OutputCollector</a:t>
            </a:r>
            <a:r>
              <a:rPr lang="zh-CN" altLang="en-US" sz="2400">
                <a:latin typeface="微软雅黑" panose="020B0503020204020204" pitchFamily="34" charset="-122"/>
                <a:ea typeface="微软雅黑" panose="020B0503020204020204" pitchFamily="34" charset="-122"/>
              </a:rPr>
              <a:t>的类作为输出</a:t>
            </a:r>
            <a:endParaRPr lang="en-US" altLang="zh-CN" sz="2400">
              <a:latin typeface="微软雅黑" panose="020B0503020204020204" pitchFamily="34" charset="-122"/>
              <a:ea typeface="微软雅黑" panose="020B0503020204020204" pitchFamily="34" charset="-122"/>
            </a:endParaRPr>
          </a:p>
          <a:p>
            <a:pPr eaLnBrk="1" hangingPunct="1">
              <a:lnSpc>
                <a:spcPct val="150000"/>
              </a:lnSpc>
              <a:spcBef>
                <a:spcPts val="575"/>
              </a:spcBef>
              <a:buSzPct val="85000"/>
              <a:buFont typeface="Wingdings 2" panose="05020102010507070707" pitchFamily="18" charset="2"/>
              <a:buChar char=""/>
            </a:pPr>
            <a:r>
              <a:rPr lang="zh-CN" altLang="en-US" sz="2400">
                <a:latin typeface="微软雅黑" panose="020B0503020204020204" pitchFamily="34" charset="-122"/>
                <a:ea typeface="微软雅黑" panose="020B0503020204020204" pitchFamily="34" charset="-122"/>
              </a:rPr>
              <a:t>新版本的编程接口是</a:t>
            </a:r>
            <a:r>
              <a:rPr lang="en-US" altLang="zh-CN" sz="2400">
                <a:latin typeface="微软雅黑" panose="020B0503020204020204" pitchFamily="34" charset="-122"/>
                <a:ea typeface="微软雅黑" panose="020B0503020204020204" pitchFamily="34" charset="-122"/>
                <a:hlinkClick r:id="" action="ppaction://hlinkfile" tooltip="class in org.apache.hadoop.mapreduce"/>
              </a:rPr>
              <a:t>Reducer.Context</a:t>
            </a:r>
            <a:endParaRPr lang="zh-CN" altLang="en-US" sz="2400">
              <a:latin typeface="微软雅黑" panose="020B0503020204020204" pitchFamily="34" charset="-122"/>
              <a:ea typeface="微软雅黑" panose="020B0503020204020204" pitchFamily="34" charset="-122"/>
            </a:endParaRPr>
          </a:p>
        </p:txBody>
      </p:sp>
      <p:pic>
        <p:nvPicPr>
          <p:cNvPr id="44037" name="椭圆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0475" y="4365625"/>
            <a:ext cx="23288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1"/>
          <p:cNvSpPr>
            <a:spLocks noChangeArrowheads="1"/>
          </p:cNvSpPr>
          <p:nvPr/>
        </p:nvSpPr>
        <p:spPr bwMode="auto">
          <a:xfrm>
            <a:off x="2144713" y="436563"/>
            <a:ext cx="530701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9734" rIns="81639" bIns="40820"/>
          <a:lstStyle>
            <a:lvl1pPr>
              <a:spcBef>
                <a:spcPct val="20000"/>
              </a:spcBef>
              <a:buChar char="•"/>
              <a:tabLst>
                <a:tab pos="657225" algn="l"/>
                <a:tab pos="1312863" algn="l"/>
                <a:tab pos="1970088" algn="l"/>
                <a:tab pos="2625725"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tabLst>
                <a:tab pos="657225" algn="l"/>
                <a:tab pos="1312863" algn="l"/>
                <a:tab pos="1970088" algn="l"/>
                <a:tab pos="2625725"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tabLst>
                <a:tab pos="657225" algn="l"/>
                <a:tab pos="1312863" algn="l"/>
                <a:tab pos="1970088" algn="l"/>
                <a:tab pos="2625725"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tabLst>
                <a:tab pos="657225" algn="l"/>
                <a:tab pos="1312863" algn="l"/>
                <a:tab pos="1970088" algn="l"/>
                <a:tab pos="2625725"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tabLst>
                <a:tab pos="657225" algn="l"/>
                <a:tab pos="1312863" algn="l"/>
                <a:tab pos="1970088" algn="l"/>
                <a:tab pos="2625725"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tabLst>
                <a:tab pos="657225" algn="l"/>
                <a:tab pos="1312863" algn="l"/>
                <a:tab pos="1970088" algn="l"/>
                <a:tab pos="2625725"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tabLst>
                <a:tab pos="657225" algn="l"/>
                <a:tab pos="1312863" algn="l"/>
                <a:tab pos="1970088" algn="l"/>
                <a:tab pos="2625725"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tabLst>
                <a:tab pos="657225" algn="l"/>
                <a:tab pos="1312863" algn="l"/>
                <a:tab pos="1970088" algn="l"/>
                <a:tab pos="2625725"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tabLst>
                <a:tab pos="657225" algn="l"/>
                <a:tab pos="1312863" algn="l"/>
                <a:tab pos="1970088" algn="l"/>
                <a:tab pos="2625725"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ct val="98000"/>
              </a:lnSpc>
              <a:spcBef>
                <a:spcPct val="0"/>
              </a:spcBef>
              <a:buFontTx/>
              <a:buNone/>
            </a:pPr>
            <a:r>
              <a:rPr lang="en-US" altLang="zh-CN" sz="3800" b="1">
                <a:solidFill>
                  <a:srgbClr val="000000"/>
                </a:solidFill>
                <a:latin typeface="微软雅黑" panose="020B0503020204020204" pitchFamily="34" charset="-122"/>
                <a:ea typeface="微软雅黑" panose="020B0503020204020204" pitchFamily="34" charset="-122"/>
                <a:sym typeface="DejaVu Sans" charset="0"/>
              </a:rPr>
              <a:t>Why  MapReduce?</a:t>
            </a:r>
          </a:p>
        </p:txBody>
      </p:sp>
      <p:sp>
        <p:nvSpPr>
          <p:cNvPr id="15363" name="内容占位符 2"/>
          <p:cNvSpPr>
            <a:spLocks noChangeArrowheads="1"/>
          </p:cNvSpPr>
          <p:nvPr/>
        </p:nvSpPr>
        <p:spPr bwMode="auto">
          <a:xfrm>
            <a:off x="428625" y="1358900"/>
            <a:ext cx="8229600" cy="278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tabLst>
                <a:tab pos="657225" algn="l"/>
                <a:tab pos="1312863" algn="l"/>
                <a:tab pos="1970088" algn="l"/>
                <a:tab pos="2625725" algn="l"/>
                <a:tab pos="3282950" algn="l"/>
                <a:tab pos="3940175" algn="l"/>
                <a:tab pos="4597400" algn="l"/>
                <a:tab pos="5253038" algn="l"/>
                <a:tab pos="5910263" algn="l"/>
                <a:tab pos="6565900" algn="l"/>
                <a:tab pos="7223125" algn="l"/>
                <a:tab pos="7880350" algn="l"/>
                <a:tab pos="8535988"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tabLst>
                <a:tab pos="657225" algn="l"/>
                <a:tab pos="1312863" algn="l"/>
                <a:tab pos="1970088" algn="l"/>
                <a:tab pos="2625725" algn="l"/>
                <a:tab pos="3282950" algn="l"/>
                <a:tab pos="3940175" algn="l"/>
                <a:tab pos="4597400" algn="l"/>
                <a:tab pos="5253038" algn="l"/>
                <a:tab pos="5910263" algn="l"/>
                <a:tab pos="6565900" algn="l"/>
                <a:tab pos="7223125" algn="l"/>
                <a:tab pos="7880350" algn="l"/>
                <a:tab pos="8535988"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tabLst>
                <a:tab pos="657225" algn="l"/>
                <a:tab pos="1312863" algn="l"/>
                <a:tab pos="1970088" algn="l"/>
                <a:tab pos="2625725" algn="l"/>
                <a:tab pos="3282950" algn="l"/>
                <a:tab pos="3940175" algn="l"/>
                <a:tab pos="4597400" algn="l"/>
                <a:tab pos="5253038" algn="l"/>
                <a:tab pos="5910263" algn="l"/>
                <a:tab pos="6565900" algn="l"/>
                <a:tab pos="7223125" algn="l"/>
                <a:tab pos="7880350" algn="l"/>
                <a:tab pos="8535988"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tabLst>
                <a:tab pos="657225" algn="l"/>
                <a:tab pos="1312863" algn="l"/>
                <a:tab pos="1970088" algn="l"/>
                <a:tab pos="2625725" algn="l"/>
                <a:tab pos="3282950" algn="l"/>
                <a:tab pos="3940175" algn="l"/>
                <a:tab pos="4597400" algn="l"/>
                <a:tab pos="5253038" algn="l"/>
                <a:tab pos="5910263" algn="l"/>
                <a:tab pos="6565900" algn="l"/>
                <a:tab pos="7223125" algn="l"/>
                <a:tab pos="7880350" algn="l"/>
                <a:tab pos="8535988"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tabLst>
                <a:tab pos="657225" algn="l"/>
                <a:tab pos="1312863" algn="l"/>
                <a:tab pos="1970088" algn="l"/>
                <a:tab pos="2625725" algn="l"/>
                <a:tab pos="3282950" algn="l"/>
                <a:tab pos="3940175" algn="l"/>
                <a:tab pos="4597400" algn="l"/>
                <a:tab pos="5253038" algn="l"/>
                <a:tab pos="5910263" algn="l"/>
                <a:tab pos="6565900" algn="l"/>
                <a:tab pos="7223125" algn="l"/>
                <a:tab pos="7880350" algn="l"/>
                <a:tab pos="8535988"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tabLst>
                <a:tab pos="657225" algn="l"/>
                <a:tab pos="1312863" algn="l"/>
                <a:tab pos="1970088" algn="l"/>
                <a:tab pos="2625725" algn="l"/>
                <a:tab pos="3282950" algn="l"/>
                <a:tab pos="3940175" algn="l"/>
                <a:tab pos="4597400" algn="l"/>
                <a:tab pos="5253038" algn="l"/>
                <a:tab pos="5910263" algn="l"/>
                <a:tab pos="6565900" algn="l"/>
                <a:tab pos="7223125" algn="l"/>
                <a:tab pos="7880350" algn="l"/>
                <a:tab pos="8535988"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tabLst>
                <a:tab pos="657225" algn="l"/>
                <a:tab pos="1312863" algn="l"/>
                <a:tab pos="1970088" algn="l"/>
                <a:tab pos="2625725" algn="l"/>
                <a:tab pos="3282950" algn="l"/>
                <a:tab pos="3940175" algn="l"/>
                <a:tab pos="4597400" algn="l"/>
                <a:tab pos="5253038" algn="l"/>
                <a:tab pos="5910263" algn="l"/>
                <a:tab pos="6565900" algn="l"/>
                <a:tab pos="7223125" algn="l"/>
                <a:tab pos="7880350" algn="l"/>
                <a:tab pos="8535988"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tabLst>
                <a:tab pos="657225" algn="l"/>
                <a:tab pos="1312863" algn="l"/>
                <a:tab pos="1970088" algn="l"/>
                <a:tab pos="2625725" algn="l"/>
                <a:tab pos="3282950" algn="l"/>
                <a:tab pos="3940175" algn="l"/>
                <a:tab pos="4597400" algn="l"/>
                <a:tab pos="5253038" algn="l"/>
                <a:tab pos="5910263" algn="l"/>
                <a:tab pos="6565900" algn="l"/>
                <a:tab pos="7223125" algn="l"/>
                <a:tab pos="7880350" algn="l"/>
                <a:tab pos="8535988"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tabLst>
                <a:tab pos="657225" algn="l"/>
                <a:tab pos="1312863" algn="l"/>
                <a:tab pos="1970088" algn="l"/>
                <a:tab pos="2625725" algn="l"/>
                <a:tab pos="3282950" algn="l"/>
                <a:tab pos="3940175" algn="l"/>
                <a:tab pos="4597400" algn="l"/>
                <a:tab pos="5253038" algn="l"/>
                <a:tab pos="5910263" algn="l"/>
                <a:tab pos="6565900" algn="l"/>
                <a:tab pos="7223125" algn="l"/>
                <a:tab pos="7880350" algn="l"/>
                <a:tab pos="8535988"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ct val="98000"/>
              </a:lnSpc>
              <a:spcBef>
                <a:spcPct val="0"/>
              </a:spcBef>
              <a:buFontTx/>
              <a:buNone/>
            </a:pPr>
            <a:endParaRPr lang="zh-CN" altLang="zh-CN" sz="2000">
              <a:solidFill>
                <a:srgbClr val="000000"/>
              </a:solidFill>
              <a:latin typeface="微软雅黑" panose="020B0503020204020204" pitchFamily="34" charset="-122"/>
              <a:ea typeface="微软雅黑" panose="020B0503020204020204" pitchFamily="34" charset="-122"/>
              <a:sym typeface="DejaVu Sans" charset="0"/>
            </a:endParaRPr>
          </a:p>
        </p:txBody>
      </p:sp>
      <p:sp>
        <p:nvSpPr>
          <p:cNvPr id="15364" name="内容占位符 2"/>
          <p:cNvSpPr>
            <a:spLocks noChangeArrowheads="1"/>
          </p:cNvSpPr>
          <p:nvPr/>
        </p:nvSpPr>
        <p:spPr bwMode="auto">
          <a:xfrm>
            <a:off x="500063" y="1287463"/>
            <a:ext cx="8229600" cy="466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600" dirty="0">
                <a:solidFill>
                  <a:srgbClr val="000000"/>
                </a:solidFill>
                <a:latin typeface="微软雅黑" panose="020B0503020204020204" pitchFamily="34" charset="-122"/>
                <a:ea typeface="微软雅黑" panose="020B0503020204020204" pitchFamily="34" charset="-122"/>
                <a:sym typeface="宋体" panose="02010600030101010101" pitchFamily="2" charset="-122"/>
              </a:rPr>
              <a:t>并行处理为什么我们不能使用数据库加上更多磁盘来做大规模的批量分析？为什么我们需要</a:t>
            </a:r>
            <a:r>
              <a:rPr lang="en-US" altLang="zh-CN" sz="2600" dirty="0">
                <a:solidFill>
                  <a:srgbClr val="000000"/>
                </a:solidFill>
                <a:latin typeface="微软雅黑" panose="020B0503020204020204" pitchFamily="34" charset="-122"/>
                <a:ea typeface="微软雅黑" panose="020B0503020204020204" pitchFamily="34" charset="-122"/>
                <a:sym typeface="Calibri" panose="020F0502020204030204" pitchFamily="34" charset="0"/>
              </a:rPr>
              <a:t>MapReduce</a:t>
            </a:r>
            <a:r>
              <a:rPr lang="zh-CN" altLang="en-US" sz="2600" dirty="0">
                <a:solidFill>
                  <a:srgbClr val="000000"/>
                </a:solidFill>
                <a:latin typeface="微软雅黑" panose="020B0503020204020204" pitchFamily="34" charset="-122"/>
                <a:ea typeface="微软雅黑" panose="020B0503020204020204" pitchFamily="34" charset="-122"/>
                <a:sym typeface="宋体" panose="02010600030101010101" pitchFamily="2" charset="-122"/>
              </a:rPr>
              <a:t>？</a:t>
            </a:r>
          </a:p>
          <a:p>
            <a:pPr eaLnBrk="1" hangingPunct="1">
              <a:lnSpc>
                <a:spcPct val="150000"/>
              </a:lnSpc>
            </a:pPr>
            <a:r>
              <a:rPr lang="zh-CN" altLang="en-US" sz="2600" dirty="0">
                <a:solidFill>
                  <a:srgbClr val="000000"/>
                </a:solidFill>
                <a:latin typeface="微软雅黑" panose="020B0503020204020204" pitchFamily="34" charset="-122"/>
                <a:ea typeface="微软雅黑" panose="020B0503020204020204" pitchFamily="34" charset="-122"/>
                <a:sym typeface="宋体" panose="02010600030101010101" pitchFamily="2" charset="-122"/>
              </a:rPr>
              <a:t>这个问题的答案来自于磁盘驱动器的另一个发展趋势：</a:t>
            </a:r>
          </a:p>
          <a:p>
            <a:pPr lvl="1" eaLnBrk="1" hangingPunct="1">
              <a:lnSpc>
                <a:spcPct val="150000"/>
              </a:lnSpc>
            </a:pPr>
            <a:r>
              <a:rPr lang="zh-CN" altLang="en-US" sz="2200" dirty="0">
                <a:solidFill>
                  <a:srgbClr val="000000"/>
                </a:solidFill>
                <a:latin typeface="微软雅黑" panose="020B0503020204020204" pitchFamily="34" charset="-122"/>
                <a:ea typeface="微软雅黑" panose="020B0503020204020204" pitchFamily="34" charset="-122"/>
                <a:sym typeface="宋体" panose="02010600030101010101" pitchFamily="2" charset="-122"/>
              </a:rPr>
              <a:t>寻址时间的提高速度远远慢于传输速率的提高速度。</a:t>
            </a:r>
          </a:p>
          <a:p>
            <a:pPr lvl="1" eaLnBrk="1" hangingPunct="1">
              <a:lnSpc>
                <a:spcPct val="150000"/>
              </a:lnSpc>
            </a:pPr>
            <a:r>
              <a:rPr lang="zh-CN" altLang="en-US" sz="2200" dirty="0">
                <a:solidFill>
                  <a:srgbClr val="000000"/>
                </a:solidFill>
                <a:latin typeface="微软雅黑" panose="020B0503020204020204" pitchFamily="34" charset="-122"/>
                <a:ea typeface="微软雅黑" panose="020B0503020204020204" pitchFamily="34" charset="-122"/>
                <a:sym typeface="宋体" panose="02010600030101010101" pitchFamily="2" charset="-122"/>
              </a:rPr>
              <a:t>寻址就是将磁头移动到特定位置进行读写操作的工序。</a:t>
            </a:r>
          </a:p>
          <a:p>
            <a:pPr lvl="1" eaLnBrk="1" hangingPunct="1">
              <a:lnSpc>
                <a:spcPct val="150000"/>
              </a:lnSpc>
            </a:pPr>
            <a:r>
              <a:rPr lang="zh-CN" altLang="en-US" sz="2200" dirty="0">
                <a:solidFill>
                  <a:srgbClr val="000000"/>
                </a:solidFill>
                <a:latin typeface="微软雅黑" panose="020B0503020204020204" pitchFamily="34" charset="-122"/>
                <a:ea typeface="微软雅黑" panose="020B0503020204020204" pitchFamily="34" charset="-122"/>
                <a:sym typeface="宋体" panose="02010600030101010101" pitchFamily="2" charset="-122"/>
              </a:rPr>
              <a:t>它的特点是磁盘操作有延迟，而传输速率对应于磁盘的带宽。</a:t>
            </a:r>
          </a:p>
          <a:p>
            <a:pPr eaLnBrk="1" hangingPunct="1"/>
            <a:endParaRPr lang="zh-CN" altLang="en-US" sz="2600" b="1" i="1" dirty="0">
              <a:latin typeface="微软雅黑" panose="020B0503020204020204" pitchFamily="34" charset="-122"/>
              <a:ea typeface="微软雅黑" panose="020B0503020204020204" pitchFamily="34" charset="-122"/>
              <a:sym typeface="宋体" panose="02010600030101010101" pitchFamily="2" charset="-122"/>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idx="4294967295"/>
          </p:nvPr>
        </p:nvSpPr>
        <p:spPr>
          <a:xfrm>
            <a:off x="0" y="188913"/>
            <a:ext cx="8229600" cy="1143000"/>
          </a:xfrm>
        </p:spPr>
        <p:txBody>
          <a:bodyPr/>
          <a:lstStyle/>
          <a:p>
            <a:r>
              <a:rPr lang="zh-CN" altLang="en-US" sz="3800" b="1">
                <a:latin typeface="微软雅黑" panose="020B0503020204020204" pitchFamily="34" charset="-122"/>
                <a:ea typeface="微软雅黑" panose="020B0503020204020204" pitchFamily="34" charset="-122"/>
              </a:rPr>
              <a:t>文件</a:t>
            </a:r>
            <a:r>
              <a:rPr lang="zh-CN" altLang="en-US" sz="3800" b="1">
                <a:solidFill>
                  <a:schemeClr val="tx1"/>
                </a:solidFill>
                <a:latin typeface="微软雅黑" panose="020B0503020204020204" pitchFamily="34" charset="-122"/>
                <a:ea typeface="微软雅黑" panose="020B0503020204020204" pitchFamily="34" charset="-122"/>
              </a:rPr>
              <a:t>输出格式</a:t>
            </a:r>
            <a:r>
              <a:rPr lang="en-US" altLang="zh-CN" sz="3800" b="1">
                <a:latin typeface="微软雅黑" panose="020B0503020204020204" pitchFamily="34" charset="-122"/>
                <a:ea typeface="微软雅黑" panose="020B0503020204020204" pitchFamily="34" charset="-122"/>
              </a:rPr>
              <a:t>OutputFormat</a:t>
            </a:r>
            <a:endParaRPr lang="zh-CN" altLang="en-US" sz="3800" b="1">
              <a:latin typeface="微软雅黑" panose="020B0503020204020204" pitchFamily="34" charset="-122"/>
              <a:ea typeface="微软雅黑" panose="020B0503020204020204" pitchFamily="34" charset="-122"/>
            </a:endParaRPr>
          </a:p>
        </p:txBody>
      </p:sp>
      <p:pic>
        <p:nvPicPr>
          <p:cNvPr id="4505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196975"/>
            <a:ext cx="3960812" cy="489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0" name="Content Placeholder 2"/>
          <p:cNvSpPr txBox="1">
            <a:spLocks noChangeArrowheads="1"/>
          </p:cNvSpPr>
          <p:nvPr/>
        </p:nvSpPr>
        <p:spPr bwMode="auto">
          <a:xfrm>
            <a:off x="4356100" y="1303338"/>
            <a:ext cx="4608513" cy="486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575"/>
              </a:spcBef>
              <a:buSzPct val="85000"/>
              <a:buFont typeface="Wingdings 2" panose="05020102010507070707" pitchFamily="18" charset="2"/>
              <a:buChar char=""/>
            </a:pPr>
            <a:r>
              <a:rPr lang="zh-CN" altLang="en-US" sz="2000">
                <a:latin typeface="微软雅黑" panose="020B0503020204020204" pitchFamily="34" charset="-122"/>
                <a:ea typeface="微软雅黑" panose="020B0503020204020204" pitchFamily="34" charset="-122"/>
              </a:rPr>
              <a:t>写入到</a:t>
            </a:r>
            <a:r>
              <a:rPr lang="en-US" altLang="zh-CN" sz="2000">
                <a:latin typeface="微软雅黑" panose="020B0503020204020204" pitchFamily="34" charset="-122"/>
                <a:ea typeface="微软雅黑" panose="020B0503020204020204" pitchFamily="34" charset="-122"/>
              </a:rPr>
              <a:t>HDFS</a:t>
            </a:r>
            <a:r>
              <a:rPr lang="zh-CN" altLang="en-US" sz="2000">
                <a:latin typeface="微软雅黑" panose="020B0503020204020204" pitchFamily="34" charset="-122"/>
                <a:ea typeface="微软雅黑" panose="020B0503020204020204" pitchFamily="34" charset="-122"/>
              </a:rPr>
              <a:t>的所有</a:t>
            </a:r>
            <a:r>
              <a:rPr lang="en-US" altLang="zh-CN" sz="2000">
                <a:latin typeface="微软雅黑" panose="020B0503020204020204" pitchFamily="34" charset="-122"/>
                <a:ea typeface="微软雅黑" panose="020B0503020204020204" pitchFamily="34" charset="-122"/>
              </a:rPr>
              <a:t>OutputFormat</a:t>
            </a:r>
            <a:r>
              <a:rPr lang="zh-CN" altLang="en-US" sz="2000">
                <a:latin typeface="微软雅黑" panose="020B0503020204020204" pitchFamily="34" charset="-122"/>
                <a:ea typeface="微软雅黑" panose="020B0503020204020204" pitchFamily="34" charset="-122"/>
              </a:rPr>
              <a:t>都继承自</a:t>
            </a:r>
            <a:r>
              <a:rPr lang="en-US" altLang="zh-CN" sz="2000">
                <a:latin typeface="微软雅黑" panose="020B0503020204020204" pitchFamily="34" charset="-122"/>
                <a:ea typeface="微软雅黑" panose="020B0503020204020204" pitchFamily="34" charset="-122"/>
              </a:rPr>
              <a:t>FileOutputFormat</a:t>
            </a:r>
          </a:p>
          <a:p>
            <a:pPr eaLnBrk="1" hangingPunct="1">
              <a:lnSpc>
                <a:spcPct val="150000"/>
              </a:lnSpc>
              <a:spcBef>
                <a:spcPts val="575"/>
              </a:spcBef>
              <a:buSzPct val="85000"/>
              <a:buFont typeface="Wingdings 2" panose="05020102010507070707" pitchFamily="18" charset="2"/>
              <a:buChar char=""/>
            </a:pPr>
            <a:r>
              <a:rPr lang="zh-CN" altLang="en-US" sz="2000">
                <a:latin typeface="微软雅黑" panose="020B0503020204020204" pitchFamily="34" charset="-122"/>
                <a:ea typeface="微软雅黑" panose="020B0503020204020204" pitchFamily="34" charset="-122"/>
              </a:rPr>
              <a:t>每一个</a:t>
            </a:r>
            <a:r>
              <a:rPr lang="en-US" altLang="zh-CN" sz="2000">
                <a:latin typeface="微软雅黑" panose="020B0503020204020204" pitchFamily="34" charset="-122"/>
                <a:ea typeface="微软雅黑" panose="020B0503020204020204" pitchFamily="34" charset="-122"/>
              </a:rPr>
              <a:t>Reducer</a:t>
            </a:r>
            <a:r>
              <a:rPr lang="zh-CN" altLang="en-US" sz="2000">
                <a:latin typeface="微软雅黑" panose="020B0503020204020204" pitchFamily="34" charset="-122"/>
                <a:ea typeface="微软雅黑" panose="020B0503020204020204" pitchFamily="34" charset="-122"/>
              </a:rPr>
              <a:t>都写一个文件到一个共同的输出目录，文件名是</a:t>
            </a:r>
            <a:r>
              <a:rPr lang="en-US" altLang="zh-CN" sz="2000">
                <a:latin typeface="微软雅黑" panose="020B0503020204020204" pitchFamily="34" charset="-122"/>
                <a:ea typeface="微软雅黑" panose="020B0503020204020204" pitchFamily="34" charset="-122"/>
              </a:rPr>
              <a:t>part-nnnnn</a:t>
            </a:r>
            <a:r>
              <a:rPr lang="zh-CN" altLang="en-US" sz="2000">
                <a:latin typeface="微软雅黑" panose="020B0503020204020204" pitchFamily="34" charset="-122"/>
                <a:ea typeface="微软雅黑" panose="020B0503020204020204" pitchFamily="34" charset="-122"/>
              </a:rPr>
              <a:t>，其中</a:t>
            </a:r>
            <a:r>
              <a:rPr lang="en-US" altLang="zh-CN" sz="2000">
                <a:latin typeface="微软雅黑" panose="020B0503020204020204" pitchFamily="34" charset="-122"/>
                <a:ea typeface="微软雅黑" panose="020B0503020204020204" pitchFamily="34" charset="-122"/>
              </a:rPr>
              <a:t>nnnnn</a:t>
            </a:r>
            <a:r>
              <a:rPr lang="zh-CN" altLang="en-US" sz="2000">
                <a:latin typeface="微软雅黑" panose="020B0503020204020204" pitchFamily="34" charset="-122"/>
                <a:ea typeface="微软雅黑" panose="020B0503020204020204" pitchFamily="34" charset="-122"/>
              </a:rPr>
              <a:t>是与每一个</a:t>
            </a:r>
            <a:r>
              <a:rPr lang="en-US" altLang="zh-CN" sz="2000">
                <a:latin typeface="微软雅黑" panose="020B0503020204020204" pitchFamily="34" charset="-122"/>
                <a:ea typeface="微软雅黑" panose="020B0503020204020204" pitchFamily="34" charset="-122"/>
              </a:rPr>
              <a:t>reducer</a:t>
            </a:r>
            <a:r>
              <a:rPr lang="zh-CN" altLang="en-US" sz="2000">
                <a:latin typeface="微软雅黑" panose="020B0503020204020204" pitchFamily="34" charset="-122"/>
                <a:ea typeface="微软雅黑" panose="020B0503020204020204" pitchFamily="34" charset="-122"/>
              </a:rPr>
              <a:t>相关的一个号（</a:t>
            </a:r>
            <a:r>
              <a:rPr lang="en-US" altLang="zh-CN" sz="2000">
                <a:latin typeface="微软雅黑" panose="020B0503020204020204" pitchFamily="34" charset="-122"/>
                <a:ea typeface="微软雅黑" panose="020B0503020204020204" pitchFamily="34" charset="-122"/>
              </a:rPr>
              <a:t>partition id</a:t>
            </a:r>
            <a:r>
              <a:rPr lang="zh-CN" altLang="en-US" sz="2000">
                <a:latin typeface="微软雅黑" panose="020B0503020204020204" pitchFamily="34" charset="-122"/>
                <a:ea typeface="微软雅黑" panose="020B0503020204020204" pitchFamily="34" charset="-122"/>
              </a:rPr>
              <a:t>）</a:t>
            </a:r>
            <a:endParaRPr lang="en-US" altLang="zh-CN" sz="2000">
              <a:latin typeface="微软雅黑" panose="020B0503020204020204" pitchFamily="34" charset="-122"/>
              <a:ea typeface="微软雅黑" panose="020B0503020204020204" pitchFamily="34" charset="-122"/>
            </a:endParaRPr>
          </a:p>
          <a:p>
            <a:pPr eaLnBrk="1" hangingPunct="1">
              <a:lnSpc>
                <a:spcPct val="150000"/>
              </a:lnSpc>
              <a:spcBef>
                <a:spcPts val="575"/>
              </a:spcBef>
              <a:buSzPct val="85000"/>
              <a:buFont typeface="Wingdings 2" panose="05020102010507070707" pitchFamily="18" charset="2"/>
              <a:buChar char=""/>
            </a:pPr>
            <a:r>
              <a:rPr lang="en-US" altLang="zh-CN" sz="2000">
                <a:latin typeface="微软雅黑" panose="020B0503020204020204" pitchFamily="34" charset="-122"/>
                <a:ea typeface="微软雅黑" panose="020B0503020204020204" pitchFamily="34" charset="-122"/>
              </a:rPr>
              <a:t>FileOutputFormat.setOutputPath()</a:t>
            </a:r>
          </a:p>
          <a:p>
            <a:pPr eaLnBrk="1" hangingPunct="1">
              <a:lnSpc>
                <a:spcPct val="150000"/>
              </a:lnSpc>
              <a:spcBef>
                <a:spcPts val="575"/>
              </a:spcBef>
              <a:buSzPct val="85000"/>
              <a:buFont typeface="Wingdings 2" panose="05020102010507070707" pitchFamily="18" charset="2"/>
              <a:buChar char=""/>
            </a:pPr>
            <a:r>
              <a:rPr lang="en-US" altLang="zh-CN" sz="2000">
                <a:latin typeface="微软雅黑" panose="020B0503020204020204" pitchFamily="34" charset="-122"/>
                <a:ea typeface="微软雅黑" panose="020B0503020204020204" pitchFamily="34" charset="-122"/>
              </a:rPr>
              <a:t>JobConf.setOutputFormat()</a:t>
            </a:r>
            <a:endParaRPr lang="zh-CN" altLang="en-US" sz="2000">
              <a:latin typeface="微软雅黑" panose="020B0503020204020204" pitchFamily="34" charset="-122"/>
              <a:ea typeface="微软雅黑" panose="020B0503020204020204" pitchFamily="34" charset="-122"/>
            </a:endParaRPr>
          </a:p>
        </p:txBody>
      </p:sp>
      <p:pic>
        <p:nvPicPr>
          <p:cNvPr id="45061" name="椭圆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175" y="5302250"/>
            <a:ext cx="225583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6896" rIns="0" bIns="0" rtlCol="0">
            <a:spAutoFit/>
          </a:bodyPr>
          <a:lstStyle/>
          <a:p>
            <a:pPr>
              <a:lnSpc>
                <a:spcPct val="100000"/>
              </a:lnSpc>
            </a:pPr>
            <a:r>
              <a:rPr sz="3000" b="1" spc="-25" dirty="0">
                <a:solidFill>
                  <a:srgbClr val="0070C5"/>
                </a:solidFill>
                <a:latin typeface="Verdana"/>
                <a:cs typeface="Verdana"/>
              </a:rPr>
              <a:t>Co</a:t>
            </a:r>
            <a:r>
              <a:rPr sz="3000" b="1" spc="-30" dirty="0">
                <a:solidFill>
                  <a:srgbClr val="0070C5"/>
                </a:solidFill>
                <a:latin typeface="Verdana"/>
                <a:cs typeface="Verdana"/>
              </a:rPr>
              <a:t>m</a:t>
            </a:r>
            <a:r>
              <a:rPr sz="3000" b="1" spc="-5" dirty="0">
                <a:solidFill>
                  <a:srgbClr val="0070C5"/>
                </a:solidFill>
                <a:latin typeface="Verdana"/>
                <a:cs typeface="Verdana"/>
              </a:rPr>
              <a:t>biner</a:t>
            </a:r>
            <a:endParaRPr sz="3000">
              <a:latin typeface="Verdana"/>
              <a:cs typeface="Verdana"/>
            </a:endParaRPr>
          </a:p>
        </p:txBody>
      </p:sp>
      <p:sp>
        <p:nvSpPr>
          <p:cNvPr id="3" name="object 3"/>
          <p:cNvSpPr/>
          <p:nvPr/>
        </p:nvSpPr>
        <p:spPr>
          <a:xfrm>
            <a:off x="489458" y="1249667"/>
            <a:ext cx="8166100" cy="4876800"/>
          </a:xfrm>
          <a:prstGeom prst="rect">
            <a:avLst/>
          </a:prstGeom>
          <a:blipFill>
            <a:blip r:embed="rId2" cstate="print"/>
            <a:stretch>
              <a:fillRect/>
            </a:stretch>
          </a:blipFill>
        </p:spPr>
        <p:txBody>
          <a:bodyPr wrap="square" lIns="0" tIns="0" rIns="0" bIns="0" rtlCol="0">
            <a:spAutoFit/>
          </a:bodyPr>
          <a:lstStyle/>
          <a:p>
            <a:endParaRPr/>
          </a:p>
        </p:txBody>
      </p:sp>
    </p:spTree>
    <p:extLst>
      <p:ext uri="{BB962C8B-B14F-4D97-AF65-F5344CB8AC3E}">
        <p14:creationId xmlns:p14="http://schemas.microsoft.com/office/powerpoint/2010/main" val="5037173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6896" rIns="0" bIns="0" rtlCol="0">
            <a:spAutoFit/>
          </a:bodyPr>
          <a:lstStyle/>
          <a:p>
            <a:pPr>
              <a:lnSpc>
                <a:spcPct val="100000"/>
              </a:lnSpc>
            </a:pPr>
            <a:r>
              <a:rPr sz="3000" b="1" spc="-25" dirty="0">
                <a:solidFill>
                  <a:srgbClr val="0070C5"/>
                </a:solidFill>
                <a:latin typeface="Verdana"/>
                <a:cs typeface="Verdana"/>
              </a:rPr>
              <a:t>Co</a:t>
            </a:r>
            <a:r>
              <a:rPr sz="3000" b="1" spc="-30" dirty="0">
                <a:solidFill>
                  <a:srgbClr val="0070C5"/>
                </a:solidFill>
                <a:latin typeface="Verdana"/>
                <a:cs typeface="Verdana"/>
              </a:rPr>
              <a:t>m</a:t>
            </a:r>
            <a:r>
              <a:rPr sz="3000" b="1" spc="-5" dirty="0">
                <a:solidFill>
                  <a:srgbClr val="0070C5"/>
                </a:solidFill>
                <a:latin typeface="Verdana"/>
                <a:cs typeface="Verdana"/>
              </a:rPr>
              <a:t>biner</a:t>
            </a:r>
            <a:endParaRPr sz="3000">
              <a:latin typeface="Verdana"/>
              <a:cs typeface="Verdana"/>
            </a:endParaRPr>
          </a:p>
        </p:txBody>
      </p:sp>
      <p:sp>
        <p:nvSpPr>
          <p:cNvPr id="3" name="object 3"/>
          <p:cNvSpPr txBox="1"/>
          <p:nvPr/>
        </p:nvSpPr>
        <p:spPr>
          <a:xfrm>
            <a:off x="444500" y="1217929"/>
            <a:ext cx="8277225" cy="1015365"/>
          </a:xfrm>
          <a:prstGeom prst="rect">
            <a:avLst/>
          </a:prstGeom>
        </p:spPr>
        <p:txBody>
          <a:bodyPr vert="horz" wrap="square" lIns="0" tIns="0" rIns="0" bIns="0" rtlCol="0">
            <a:spAutoFit/>
          </a:bodyPr>
          <a:lstStyle/>
          <a:p>
            <a:pPr marL="12700">
              <a:lnSpc>
                <a:spcPct val="100000"/>
              </a:lnSpc>
            </a:pPr>
            <a:r>
              <a:rPr sz="2400" spc="-15" dirty="0">
                <a:solidFill>
                  <a:srgbClr val="051821"/>
                </a:solidFill>
                <a:latin typeface="Verdana"/>
                <a:cs typeface="Verdana"/>
              </a:rPr>
              <a:t>c</a:t>
            </a:r>
            <a:r>
              <a:rPr sz="2400" spc="-25" dirty="0">
                <a:solidFill>
                  <a:srgbClr val="051821"/>
                </a:solidFill>
                <a:latin typeface="Verdana"/>
                <a:cs typeface="Verdana"/>
              </a:rPr>
              <a:t>o</a:t>
            </a:r>
            <a:r>
              <a:rPr sz="2400" spc="-20" dirty="0">
                <a:solidFill>
                  <a:srgbClr val="051821"/>
                </a:solidFill>
                <a:latin typeface="Verdana"/>
                <a:cs typeface="Verdana"/>
              </a:rPr>
              <a:t>n</a:t>
            </a:r>
            <a:r>
              <a:rPr sz="2400" spc="-155" dirty="0">
                <a:solidFill>
                  <a:srgbClr val="051821"/>
                </a:solidFill>
                <a:latin typeface="Verdana"/>
                <a:cs typeface="Verdana"/>
              </a:rPr>
              <a:t>f</a:t>
            </a:r>
            <a:r>
              <a:rPr sz="2400" spc="-15" dirty="0">
                <a:solidFill>
                  <a:srgbClr val="051821"/>
                </a:solidFill>
                <a:latin typeface="Verdana"/>
                <a:cs typeface="Verdana"/>
              </a:rPr>
              <a:t>.setComb</a:t>
            </a:r>
            <a:r>
              <a:rPr sz="2400" spc="-5" dirty="0">
                <a:solidFill>
                  <a:srgbClr val="051821"/>
                </a:solidFill>
                <a:latin typeface="Verdana"/>
                <a:cs typeface="Verdana"/>
              </a:rPr>
              <a:t>inerC</a:t>
            </a:r>
            <a:r>
              <a:rPr sz="2400" spc="5" dirty="0">
                <a:solidFill>
                  <a:srgbClr val="051821"/>
                </a:solidFill>
                <a:latin typeface="Verdana"/>
                <a:cs typeface="Verdana"/>
              </a:rPr>
              <a:t>l</a:t>
            </a:r>
            <a:r>
              <a:rPr sz="2400" spc="-15" dirty="0">
                <a:solidFill>
                  <a:srgbClr val="051821"/>
                </a:solidFill>
                <a:latin typeface="Verdana"/>
                <a:cs typeface="Verdana"/>
              </a:rPr>
              <a:t>ass</a:t>
            </a:r>
            <a:r>
              <a:rPr sz="2400" spc="0" dirty="0">
                <a:solidFill>
                  <a:srgbClr val="051821"/>
                </a:solidFill>
                <a:latin typeface="Verdana"/>
                <a:cs typeface="Verdana"/>
              </a:rPr>
              <a:t>(</a:t>
            </a:r>
            <a:r>
              <a:rPr sz="2400" spc="-65" dirty="0">
                <a:solidFill>
                  <a:srgbClr val="051821"/>
                </a:solidFill>
                <a:latin typeface="Verdana"/>
                <a:cs typeface="Verdana"/>
              </a:rPr>
              <a:t>R</a:t>
            </a:r>
            <a:r>
              <a:rPr sz="2400" spc="-15" dirty="0">
                <a:solidFill>
                  <a:srgbClr val="051821"/>
                </a:solidFill>
                <a:latin typeface="Verdana"/>
                <a:cs typeface="Verdana"/>
              </a:rPr>
              <a:t>educe.clas</a:t>
            </a:r>
            <a:r>
              <a:rPr sz="2400" spc="-25" dirty="0">
                <a:solidFill>
                  <a:srgbClr val="051821"/>
                </a:solidFill>
                <a:latin typeface="Verdana"/>
                <a:cs typeface="Verdana"/>
              </a:rPr>
              <a:t>s</a:t>
            </a:r>
            <a:r>
              <a:rPr sz="2400" spc="0" dirty="0">
                <a:solidFill>
                  <a:srgbClr val="051821"/>
                </a:solidFill>
                <a:latin typeface="Verdana"/>
                <a:cs typeface="Verdana"/>
              </a:rPr>
              <a:t>);</a:t>
            </a:r>
            <a:endParaRPr sz="2400">
              <a:latin typeface="Verdana"/>
              <a:cs typeface="Verdana"/>
            </a:endParaRPr>
          </a:p>
          <a:p>
            <a:pPr marL="12700">
              <a:lnSpc>
                <a:spcPct val="100000"/>
              </a:lnSpc>
              <a:spcBef>
                <a:spcPts val="2135"/>
              </a:spcBef>
            </a:pPr>
            <a:r>
              <a:rPr sz="2400" dirty="0">
                <a:solidFill>
                  <a:srgbClr val="051821"/>
                </a:solidFill>
                <a:latin typeface="微软雅黑"/>
                <a:cs typeface="微软雅黑"/>
              </a:rPr>
              <a:t>是在本地执行的一</a:t>
            </a:r>
            <a:r>
              <a:rPr sz="2400" spc="5" dirty="0">
                <a:solidFill>
                  <a:srgbClr val="051821"/>
                </a:solidFill>
                <a:latin typeface="微软雅黑"/>
                <a:cs typeface="微软雅黑"/>
              </a:rPr>
              <a:t>个</a:t>
            </a:r>
            <a:r>
              <a:rPr sz="2400" spc="-50" dirty="0">
                <a:solidFill>
                  <a:srgbClr val="051821"/>
                </a:solidFill>
                <a:latin typeface="Verdana"/>
                <a:cs typeface="Verdana"/>
              </a:rPr>
              <a:t>R</a:t>
            </a:r>
            <a:r>
              <a:rPr sz="2400" spc="-15" dirty="0">
                <a:solidFill>
                  <a:srgbClr val="051821"/>
                </a:solidFill>
                <a:latin typeface="Verdana"/>
                <a:cs typeface="Verdana"/>
              </a:rPr>
              <a:t>educe</a:t>
            </a:r>
            <a:r>
              <a:rPr sz="2400" spc="-20" dirty="0">
                <a:solidFill>
                  <a:srgbClr val="051821"/>
                </a:solidFill>
                <a:latin typeface="Verdana"/>
                <a:cs typeface="Verdana"/>
              </a:rPr>
              <a:t>r</a:t>
            </a:r>
            <a:r>
              <a:rPr sz="2400" spc="0" dirty="0">
                <a:solidFill>
                  <a:srgbClr val="051821"/>
                </a:solidFill>
                <a:latin typeface="微软雅黑"/>
                <a:cs typeface="微软雅黑"/>
              </a:rPr>
              <a:t>，满足一定的条件才能够执行。</a:t>
            </a:r>
            <a:endParaRPr sz="2400">
              <a:latin typeface="微软雅黑"/>
              <a:cs typeface="微软雅黑"/>
            </a:endParaRPr>
          </a:p>
        </p:txBody>
      </p:sp>
    </p:spTree>
    <p:extLst>
      <p:ext uri="{BB962C8B-B14F-4D97-AF65-F5344CB8AC3E}">
        <p14:creationId xmlns:p14="http://schemas.microsoft.com/office/powerpoint/2010/main" val="3317908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noChangeArrowheads="1"/>
          </p:cNvSpPr>
          <p:nvPr>
            <p:ph type="title" idx="4294967295"/>
          </p:nvPr>
        </p:nvSpPr>
        <p:spPr>
          <a:xfrm>
            <a:off x="457200" y="188913"/>
            <a:ext cx="8229600" cy="1143000"/>
          </a:xfrm>
          <a:noFill/>
        </p:spPr>
        <p:txBody>
          <a:bodyPr/>
          <a:lstStyle/>
          <a:p>
            <a:r>
              <a:rPr lang="en-US" altLang="zh-CN" sz="3800" b="1">
                <a:latin typeface="微软雅黑" panose="020B0503020204020204" pitchFamily="34" charset="-122"/>
                <a:ea typeface="微软雅黑" panose="020B0503020204020204" pitchFamily="34" charset="-122"/>
              </a:rPr>
              <a:t>MapReduce</a:t>
            </a:r>
          </a:p>
        </p:txBody>
      </p:sp>
      <p:pic>
        <p:nvPicPr>
          <p:cNvPr id="4608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306513"/>
            <a:ext cx="8424862" cy="485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p:cNvSpPr>
            <a:spLocks noGrp="1" noChangeArrowheads="1"/>
          </p:cNvSpPr>
          <p:nvPr>
            <p:ph type="title" idx="4294967295"/>
          </p:nvPr>
        </p:nvSpPr>
        <p:spPr>
          <a:xfrm>
            <a:off x="457200" y="115888"/>
            <a:ext cx="8229600" cy="1143000"/>
          </a:xfrm>
          <a:noFill/>
        </p:spPr>
        <p:txBody>
          <a:bodyPr/>
          <a:lstStyle/>
          <a:p>
            <a:r>
              <a:rPr lang="en-US" altLang="zh-CN" sz="3800" b="1">
                <a:latin typeface="微软雅黑" panose="020B0503020204020204" pitchFamily="34" charset="-122"/>
                <a:ea typeface="微软雅黑" panose="020B0503020204020204" pitchFamily="34" charset="-122"/>
              </a:rPr>
              <a:t>MapReduce</a:t>
            </a:r>
          </a:p>
        </p:txBody>
      </p:sp>
      <p:pic>
        <p:nvPicPr>
          <p:cNvPr id="4710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058863"/>
            <a:ext cx="8137525" cy="503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p:cNvSpPr>
            <a:spLocks noGrp="1" noChangeArrowheads="1"/>
          </p:cNvSpPr>
          <p:nvPr>
            <p:ph type="title" idx="4294967295"/>
          </p:nvPr>
        </p:nvSpPr>
        <p:spPr>
          <a:xfrm>
            <a:off x="457200" y="115888"/>
            <a:ext cx="8229600" cy="1081087"/>
          </a:xfrm>
          <a:noFill/>
        </p:spPr>
        <p:txBody>
          <a:bodyPr/>
          <a:lstStyle/>
          <a:p>
            <a:r>
              <a:rPr lang="en-US" altLang="zh-CN" sz="3800" b="1">
                <a:latin typeface="微软雅黑" panose="020B0503020204020204" pitchFamily="34" charset="-122"/>
                <a:ea typeface="微软雅黑" panose="020B0503020204020204" pitchFamily="34" charset="-122"/>
              </a:rPr>
              <a:t>MapReduce</a:t>
            </a:r>
          </a:p>
        </p:txBody>
      </p:sp>
      <p:pic>
        <p:nvPicPr>
          <p:cNvPr id="4813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2995613"/>
            <a:ext cx="7991475" cy="309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2" name="内容占位符 2"/>
          <p:cNvSpPr>
            <a:spLocks noGrp="1" noChangeArrowheads="1"/>
          </p:cNvSpPr>
          <p:nvPr>
            <p:ph idx="1"/>
          </p:nvPr>
        </p:nvSpPr>
        <p:spPr>
          <a:xfrm>
            <a:off x="642938" y="979488"/>
            <a:ext cx="8229600" cy="2016125"/>
          </a:xfrm>
        </p:spPr>
        <p:txBody>
          <a:bodyPr/>
          <a:lstStyle/>
          <a:p>
            <a:pPr marL="342900" indent="-342900" algn="l">
              <a:lnSpc>
                <a:spcPct val="150000"/>
              </a:lnSpc>
              <a:buFontTx/>
              <a:buChar char="•"/>
            </a:pPr>
            <a:r>
              <a:rPr lang="en-US" altLang="zh-CN" sz="2000">
                <a:latin typeface="微软雅黑" panose="020B0503020204020204" pitchFamily="34" charset="-122"/>
                <a:ea typeface="微软雅黑" panose="020B0503020204020204" pitchFamily="34" charset="-122"/>
              </a:rPr>
              <a:t>JobTracker</a:t>
            </a:r>
            <a:r>
              <a:rPr lang="zh-CN" altLang="en-US" sz="2000">
                <a:latin typeface="微软雅黑" panose="020B0503020204020204" pitchFamily="34" charset="-122"/>
                <a:ea typeface="微软雅黑" panose="020B0503020204020204" pitchFamily="34" charset="-122"/>
              </a:rPr>
              <a:t>一直在等待</a:t>
            </a:r>
            <a:r>
              <a:rPr lang="en-US" altLang="zh-CN" sz="2000">
                <a:latin typeface="微软雅黑" panose="020B0503020204020204" pitchFamily="34" charset="-122"/>
                <a:ea typeface="微软雅黑" panose="020B0503020204020204" pitchFamily="34" charset="-122"/>
              </a:rPr>
              <a:t>JobClient</a:t>
            </a:r>
            <a:r>
              <a:rPr lang="zh-CN" altLang="en-US" sz="2000">
                <a:latin typeface="微软雅黑" panose="020B0503020204020204" pitchFamily="34" charset="-122"/>
                <a:ea typeface="微软雅黑" panose="020B0503020204020204" pitchFamily="34" charset="-122"/>
              </a:rPr>
              <a:t>提交作业</a:t>
            </a:r>
            <a:endParaRPr lang="en-US" altLang="zh-CN" sz="2000">
              <a:latin typeface="微软雅黑" panose="020B0503020204020204" pitchFamily="34" charset="-122"/>
              <a:ea typeface="微软雅黑" panose="020B0503020204020204" pitchFamily="34" charset="-122"/>
            </a:endParaRPr>
          </a:p>
          <a:p>
            <a:pPr marL="342900" indent="-342900" algn="l">
              <a:lnSpc>
                <a:spcPct val="150000"/>
              </a:lnSpc>
              <a:buFontTx/>
              <a:buChar char="•"/>
            </a:pPr>
            <a:r>
              <a:rPr lang="en-US" altLang="zh-CN" sz="2000">
                <a:latin typeface="微软雅黑" panose="020B0503020204020204" pitchFamily="34" charset="-122"/>
                <a:ea typeface="微软雅黑" panose="020B0503020204020204" pitchFamily="34" charset="-122"/>
              </a:rPr>
              <a:t>TaskTracker</a:t>
            </a:r>
            <a:r>
              <a:rPr lang="zh-CN" altLang="en-US" sz="2000">
                <a:latin typeface="微软雅黑" panose="020B0503020204020204" pitchFamily="34" charset="-122"/>
                <a:ea typeface="微软雅黑" panose="020B0503020204020204" pitchFamily="34" charset="-122"/>
              </a:rPr>
              <a:t>每隔</a:t>
            </a:r>
            <a:r>
              <a:rPr lang="en-US" altLang="zh-CN" sz="2000">
                <a:latin typeface="微软雅黑" panose="020B0503020204020204" pitchFamily="34" charset="-122"/>
                <a:ea typeface="微软雅黑" panose="020B0503020204020204" pitchFamily="34" charset="-122"/>
              </a:rPr>
              <a:t>3</a:t>
            </a:r>
            <a:r>
              <a:rPr lang="zh-CN" altLang="en-US" sz="2000">
                <a:latin typeface="微软雅黑" panose="020B0503020204020204" pitchFamily="34" charset="-122"/>
                <a:ea typeface="微软雅黑" panose="020B0503020204020204" pitchFamily="34" charset="-122"/>
              </a:rPr>
              <a:t>秒向 </a:t>
            </a:r>
            <a:r>
              <a:rPr lang="en-US" altLang="zh-CN" sz="2000">
                <a:latin typeface="微软雅黑" panose="020B0503020204020204" pitchFamily="34" charset="-122"/>
                <a:ea typeface="微软雅黑" panose="020B0503020204020204" pitchFamily="34" charset="-122"/>
              </a:rPr>
              <a:t>JobTracker</a:t>
            </a:r>
            <a:r>
              <a:rPr lang="zh-CN" altLang="en-US" sz="2000">
                <a:latin typeface="微软雅黑" panose="020B0503020204020204" pitchFamily="34" charset="-122"/>
                <a:ea typeface="微软雅黑" panose="020B0503020204020204" pitchFamily="34" charset="-122"/>
              </a:rPr>
              <a:t>发送心跳</a:t>
            </a:r>
            <a:r>
              <a:rPr lang="en-US" altLang="zh-CN" sz="2000">
                <a:latin typeface="微软雅黑" panose="020B0503020204020204" pitchFamily="34" charset="-122"/>
                <a:ea typeface="微软雅黑" panose="020B0503020204020204" pitchFamily="34" charset="-122"/>
              </a:rPr>
              <a:t>heartbeat</a:t>
            </a:r>
            <a:r>
              <a:rPr lang="zh-CN" altLang="en-US" sz="2000">
                <a:latin typeface="微软雅黑" panose="020B0503020204020204" pitchFamily="34" charset="-122"/>
                <a:ea typeface="微软雅黑" panose="020B0503020204020204" pitchFamily="34" charset="-122"/>
              </a:rPr>
              <a:t>询问有没有任务可做，如果有，让其派发任务给它执行</a:t>
            </a:r>
            <a:endParaRPr lang="en-US" altLang="zh-CN" sz="2000">
              <a:latin typeface="微软雅黑" panose="020B0503020204020204" pitchFamily="34" charset="-122"/>
              <a:ea typeface="微软雅黑" panose="020B0503020204020204" pitchFamily="34" charset="-122"/>
            </a:endParaRPr>
          </a:p>
          <a:p>
            <a:pPr marL="342900" indent="-342900" algn="l">
              <a:lnSpc>
                <a:spcPct val="150000"/>
              </a:lnSpc>
              <a:buFontTx/>
              <a:buChar char="•"/>
            </a:pPr>
            <a:r>
              <a:rPr lang="zh-CN" altLang="en-US" sz="2000">
                <a:latin typeface="微软雅黑" panose="020B0503020204020204" pitchFamily="34" charset="-122"/>
                <a:ea typeface="微软雅黑" panose="020B0503020204020204" pitchFamily="34" charset="-122"/>
              </a:rPr>
              <a:t>这是一道</a:t>
            </a:r>
            <a:r>
              <a:rPr lang="en-US" altLang="zh-CN" sz="2000">
                <a:latin typeface="微软雅黑" panose="020B0503020204020204" pitchFamily="34" charset="-122"/>
                <a:ea typeface="微软雅黑" panose="020B0503020204020204" pitchFamily="34" charset="-122"/>
              </a:rPr>
              <a:t>pull</a:t>
            </a:r>
            <a:r>
              <a:rPr lang="zh-CN" altLang="en-US" sz="2000">
                <a:latin typeface="微软雅黑" panose="020B0503020204020204" pitchFamily="34" charset="-122"/>
                <a:ea typeface="微软雅黑" panose="020B0503020204020204" pitchFamily="34" charset="-122"/>
              </a:rPr>
              <a:t>过程</a:t>
            </a:r>
            <a:r>
              <a:rPr lang="en-US" altLang="zh-CN" sz="2000">
                <a:latin typeface="微软雅黑" panose="020B0503020204020204" pitchFamily="34" charset="-122"/>
                <a:ea typeface="微软雅黑" panose="020B0503020204020204" pitchFamily="34" charset="-122"/>
              </a:rPr>
              <a:t>: slave</a:t>
            </a:r>
            <a:r>
              <a:rPr lang="zh-CN" altLang="en-US" sz="2000">
                <a:latin typeface="微软雅黑" panose="020B0503020204020204" pitchFamily="34" charset="-122"/>
                <a:ea typeface="微软雅黑" panose="020B0503020204020204" pitchFamily="34" charset="-122"/>
              </a:rPr>
              <a:t>主动向</a:t>
            </a:r>
            <a:r>
              <a:rPr lang="en-US" altLang="zh-CN" sz="2000">
                <a:latin typeface="微软雅黑" panose="020B0503020204020204" pitchFamily="34" charset="-122"/>
                <a:ea typeface="微软雅黑" panose="020B0503020204020204" pitchFamily="34" charset="-122"/>
              </a:rPr>
              <a:t>master</a:t>
            </a:r>
            <a:r>
              <a:rPr lang="zh-CN" altLang="en-US" sz="2000">
                <a:latin typeface="微软雅黑" panose="020B0503020204020204" pitchFamily="34" charset="-122"/>
                <a:ea typeface="微软雅黑" panose="020B0503020204020204" pitchFamily="34" charset="-122"/>
              </a:rPr>
              <a:t>拉生意</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noChangeArrowheads="1"/>
          </p:cNvSpPr>
          <p:nvPr>
            <p:ph type="title" idx="4294967295"/>
          </p:nvPr>
        </p:nvSpPr>
        <p:spPr>
          <a:xfrm>
            <a:off x="457200" y="115888"/>
            <a:ext cx="8229600" cy="1143000"/>
          </a:xfrm>
          <a:noFill/>
        </p:spPr>
        <p:txBody>
          <a:bodyPr/>
          <a:lstStyle/>
          <a:p>
            <a:r>
              <a:rPr lang="en-US" altLang="zh-CN" sz="3800" b="1">
                <a:latin typeface="微软雅黑" panose="020B0503020204020204" pitchFamily="34" charset="-122"/>
                <a:ea typeface="微软雅黑" panose="020B0503020204020204" pitchFamily="34" charset="-122"/>
              </a:rPr>
              <a:t>MapReduce</a:t>
            </a:r>
          </a:p>
        </p:txBody>
      </p:sp>
      <p:sp>
        <p:nvSpPr>
          <p:cNvPr id="49155" name="内容占位符 2"/>
          <p:cNvSpPr>
            <a:spLocks noGrp="1" noChangeArrowheads="1"/>
          </p:cNvSpPr>
          <p:nvPr>
            <p:ph idx="1"/>
          </p:nvPr>
        </p:nvSpPr>
        <p:spPr>
          <a:xfrm>
            <a:off x="457200" y="1125538"/>
            <a:ext cx="8229600" cy="5040312"/>
          </a:xfrm>
        </p:spPr>
        <p:txBody>
          <a:bodyPr/>
          <a:lstStyle/>
          <a:p>
            <a:pPr marL="342900" indent="-342900" algn="l">
              <a:lnSpc>
                <a:spcPct val="150000"/>
              </a:lnSpc>
              <a:buFontTx/>
              <a:buChar char="•"/>
            </a:pPr>
            <a:r>
              <a:rPr lang="zh-CN" altLang="en-US" sz="2400">
                <a:latin typeface="微软雅黑" panose="020B0503020204020204" pitchFamily="34" charset="-122"/>
                <a:ea typeface="微软雅黑" panose="020B0503020204020204" pitchFamily="34" charset="-122"/>
              </a:rPr>
              <a:t>特点：</a:t>
            </a:r>
            <a:r>
              <a:rPr lang="en-US" altLang="zh-CN" sz="2400">
                <a:latin typeface="微软雅黑" panose="020B0503020204020204" pitchFamily="34" charset="-122"/>
                <a:ea typeface="微软雅黑" panose="020B0503020204020204" pitchFamily="34" charset="-122"/>
              </a:rPr>
              <a:t>Fault-tolerant </a:t>
            </a:r>
            <a:r>
              <a:rPr lang="zh-CN" altLang="en-US" sz="2400">
                <a:latin typeface="微软雅黑" panose="020B0503020204020204" pitchFamily="34" charset="-122"/>
                <a:ea typeface="微软雅黑" panose="020B0503020204020204" pitchFamily="34" charset="-122"/>
              </a:rPr>
              <a:t>容错，很重要！</a:t>
            </a:r>
            <a:endParaRPr lang="en-US" altLang="zh-CN" sz="2400">
              <a:latin typeface="微软雅黑" panose="020B0503020204020204" pitchFamily="34" charset="-122"/>
              <a:ea typeface="微软雅黑" panose="020B0503020204020204" pitchFamily="34" charset="-122"/>
            </a:endParaRPr>
          </a:p>
          <a:p>
            <a:pPr marL="342900" indent="-342900" algn="l">
              <a:lnSpc>
                <a:spcPct val="150000"/>
              </a:lnSpc>
              <a:buFontTx/>
              <a:buChar char="•"/>
            </a:pPr>
            <a:r>
              <a:rPr lang="en-US" altLang="zh-CN" sz="2400">
                <a:latin typeface="微软雅黑" panose="020B0503020204020204" pitchFamily="34" charset="-122"/>
                <a:ea typeface="微软雅黑" panose="020B0503020204020204" pitchFamily="34" charset="-122"/>
              </a:rPr>
              <a:t>M/R Failures</a:t>
            </a:r>
            <a:endParaRPr lang="zh-CN" altLang="en-US" sz="2400">
              <a:latin typeface="微软雅黑" panose="020B0503020204020204" pitchFamily="34" charset="-122"/>
              <a:ea typeface="微软雅黑" panose="020B0503020204020204" pitchFamily="34" charset="-122"/>
            </a:endParaRPr>
          </a:p>
          <a:p>
            <a:pPr marL="342900" indent="-342900" algn="l">
              <a:lnSpc>
                <a:spcPct val="150000"/>
              </a:lnSpc>
              <a:buFontTx/>
              <a:buChar char="•"/>
            </a:pPr>
            <a:r>
              <a:rPr lang="en-US" altLang="zh-CN" sz="2400">
                <a:latin typeface="微软雅黑" panose="020B0503020204020204" pitchFamily="34" charset="-122"/>
                <a:ea typeface="微软雅黑" panose="020B0503020204020204" pitchFamily="34" charset="-122"/>
              </a:rPr>
              <a:t>Task fails</a:t>
            </a:r>
            <a:endParaRPr lang="zh-CN" altLang="en-US" sz="2400">
              <a:latin typeface="微软雅黑" panose="020B0503020204020204" pitchFamily="34" charset="-122"/>
              <a:ea typeface="微软雅黑" panose="020B0503020204020204" pitchFamily="34" charset="-122"/>
            </a:endParaRPr>
          </a:p>
          <a:p>
            <a:pPr marL="342900" indent="-342900" algn="l">
              <a:lnSpc>
                <a:spcPct val="150000"/>
              </a:lnSpc>
              <a:buFontTx/>
              <a:buChar char="•"/>
            </a:pPr>
            <a:r>
              <a:rPr lang="en-US" altLang="zh-CN" sz="2400">
                <a:latin typeface="微软雅黑" panose="020B0503020204020204" pitchFamily="34" charset="-122"/>
                <a:ea typeface="微软雅黑" panose="020B0503020204020204" pitchFamily="34" charset="-122"/>
              </a:rPr>
              <a:t>Try again?</a:t>
            </a:r>
            <a:endParaRPr lang="zh-CN" altLang="en-US" sz="2400">
              <a:latin typeface="微软雅黑" panose="020B0503020204020204" pitchFamily="34" charset="-122"/>
              <a:ea typeface="微软雅黑" panose="020B0503020204020204" pitchFamily="34" charset="-122"/>
            </a:endParaRPr>
          </a:p>
          <a:p>
            <a:pPr marL="342900" indent="-342900" algn="l">
              <a:lnSpc>
                <a:spcPct val="150000"/>
              </a:lnSpc>
              <a:buFontTx/>
              <a:buChar char="•"/>
            </a:pPr>
            <a:r>
              <a:rPr lang="en-US" altLang="zh-CN" sz="2400">
                <a:latin typeface="微软雅黑" panose="020B0503020204020204" pitchFamily="34" charset="-122"/>
                <a:ea typeface="微软雅黑" panose="020B0503020204020204" pitchFamily="34" charset="-122"/>
              </a:rPr>
              <a:t>Try again somewhere else?</a:t>
            </a:r>
            <a:endParaRPr lang="zh-CN" altLang="en-US" sz="2400">
              <a:latin typeface="微软雅黑" panose="020B0503020204020204" pitchFamily="34" charset="-122"/>
              <a:ea typeface="微软雅黑" panose="020B0503020204020204" pitchFamily="34" charset="-122"/>
            </a:endParaRPr>
          </a:p>
          <a:p>
            <a:pPr marL="342900" indent="-342900" algn="l">
              <a:lnSpc>
                <a:spcPct val="150000"/>
              </a:lnSpc>
              <a:buFontTx/>
              <a:buChar char="•"/>
            </a:pPr>
            <a:r>
              <a:rPr lang="en-US" altLang="zh-CN" sz="2400">
                <a:latin typeface="微软雅黑" panose="020B0503020204020204" pitchFamily="34" charset="-122"/>
                <a:ea typeface="微软雅黑" panose="020B0503020204020204" pitchFamily="34" charset="-122"/>
              </a:rPr>
              <a:t>Report failure</a:t>
            </a:r>
            <a:endParaRPr lang="zh-CN" altLang="en-US" sz="2400">
              <a:latin typeface="微软雅黑" panose="020B0503020204020204" pitchFamily="34" charset="-122"/>
              <a:ea typeface="微软雅黑" panose="020B0503020204020204" pitchFamily="34" charset="-122"/>
            </a:endParaRPr>
          </a:p>
          <a:p>
            <a:pPr marL="342900" indent="-342900" algn="l">
              <a:lnSpc>
                <a:spcPct val="150000"/>
              </a:lnSpc>
              <a:buFontTx/>
              <a:buChar char="•"/>
            </a:pPr>
            <a:r>
              <a:rPr lang="zh-CN" altLang="en-US" sz="2400">
                <a:latin typeface="微软雅黑" panose="020B0503020204020204" pitchFamily="34" charset="-122"/>
                <a:ea typeface="微软雅黑" panose="020B0503020204020204" pitchFamily="34" charset="-122"/>
              </a:rPr>
              <a:t>只有当</a:t>
            </a:r>
            <a:r>
              <a:rPr lang="en-US" altLang="zh-CN" sz="2400">
                <a:latin typeface="微软雅黑" panose="020B0503020204020204" pitchFamily="34" charset="-122"/>
                <a:ea typeface="微软雅黑" panose="020B0503020204020204" pitchFamily="34" charset="-122"/>
              </a:rPr>
              <a:t>map</a:t>
            </a:r>
            <a:r>
              <a:rPr lang="zh-CN" altLang="en-US" sz="2400">
                <a:latin typeface="微软雅黑" panose="020B0503020204020204" pitchFamily="34" charset="-122"/>
                <a:ea typeface="微软雅黑" panose="020B0503020204020204" pitchFamily="34" charset="-122"/>
              </a:rPr>
              <a:t>处理全部结束后，</a:t>
            </a:r>
            <a:r>
              <a:rPr lang="en-US" altLang="zh-CN" sz="2400">
                <a:latin typeface="微软雅黑" panose="020B0503020204020204" pitchFamily="34" charset="-122"/>
                <a:ea typeface="微软雅黑" panose="020B0503020204020204" pitchFamily="34" charset="-122"/>
              </a:rPr>
              <a:t>reduce</a:t>
            </a:r>
            <a:r>
              <a:rPr lang="zh-CN" altLang="en-US" sz="2400">
                <a:latin typeface="微软雅黑" panose="020B0503020204020204" pitchFamily="34" charset="-122"/>
                <a:ea typeface="微软雅黑" panose="020B0503020204020204" pitchFamily="34" charset="-122"/>
              </a:rPr>
              <a:t>过程才能够开始</a:t>
            </a:r>
          </a:p>
          <a:p>
            <a:pPr marL="342900" indent="-342900" algn="l">
              <a:lnSpc>
                <a:spcPct val="150000"/>
              </a:lnSpc>
              <a:buFontTx/>
              <a:buChar char="•"/>
            </a:pPr>
            <a:r>
              <a:rPr lang="en-US" altLang="zh-CN" sz="2400">
                <a:latin typeface="微软雅黑" panose="020B0503020204020204" pitchFamily="34" charset="-122"/>
                <a:ea typeface="微软雅黑" panose="020B0503020204020204" pitchFamily="34" charset="-122"/>
              </a:rPr>
              <a:t>Map</a:t>
            </a:r>
            <a:r>
              <a:rPr lang="zh-CN" altLang="en-US" sz="2400">
                <a:latin typeface="微软雅黑" panose="020B0503020204020204" pitchFamily="34" charset="-122"/>
                <a:ea typeface="微软雅黑" panose="020B0503020204020204" pitchFamily="34" charset="-122"/>
              </a:rPr>
              <a:t>需要考虑数据局部性，</a:t>
            </a:r>
            <a:r>
              <a:rPr lang="en-US" altLang="zh-CN" sz="2400">
                <a:latin typeface="微软雅黑" panose="020B0503020204020204" pitchFamily="34" charset="-122"/>
                <a:ea typeface="微软雅黑" panose="020B0503020204020204" pitchFamily="34" charset="-122"/>
              </a:rPr>
              <a:t>Reduce</a:t>
            </a:r>
            <a:r>
              <a:rPr lang="zh-CN" altLang="en-US" sz="2400">
                <a:latin typeface="微软雅黑" panose="020B0503020204020204" pitchFamily="34" charset="-122"/>
                <a:ea typeface="微软雅黑" panose="020B0503020204020204" pitchFamily="34" charset="-122"/>
              </a:rPr>
              <a:t>无需考虑数据局部性</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noChangeArrowheads="1"/>
          </p:cNvSpPr>
          <p:nvPr>
            <p:ph type="title" idx="4294967295"/>
          </p:nvPr>
        </p:nvSpPr>
        <p:spPr>
          <a:xfrm>
            <a:off x="457200" y="115888"/>
            <a:ext cx="8229600" cy="1143000"/>
          </a:xfrm>
          <a:noFill/>
        </p:spPr>
        <p:txBody>
          <a:bodyPr/>
          <a:lstStyle/>
          <a:p>
            <a:r>
              <a:rPr lang="zh-CN" altLang="en-US" sz="3800" b="1">
                <a:latin typeface="微软雅黑" panose="020B0503020204020204" pitchFamily="34" charset="-122"/>
                <a:ea typeface="微软雅黑" panose="020B0503020204020204" pitchFamily="34" charset="-122"/>
              </a:rPr>
              <a:t>单一</a:t>
            </a:r>
            <a:r>
              <a:rPr lang="en-US" altLang="zh-CN" sz="3800" b="1">
                <a:latin typeface="微软雅黑" panose="020B0503020204020204" pitchFamily="34" charset="-122"/>
                <a:ea typeface="微软雅黑" panose="020B0503020204020204" pitchFamily="34" charset="-122"/>
              </a:rPr>
              <a:t>Reduce</a:t>
            </a:r>
            <a:r>
              <a:rPr lang="zh-CN" altLang="en-US" sz="3800" b="1">
                <a:latin typeface="微软雅黑" panose="020B0503020204020204" pitchFamily="34" charset="-122"/>
                <a:ea typeface="微软雅黑" panose="020B0503020204020204" pitchFamily="34" charset="-122"/>
              </a:rPr>
              <a:t>处理</a:t>
            </a:r>
          </a:p>
        </p:txBody>
      </p:sp>
      <p:pic>
        <p:nvPicPr>
          <p:cNvPr id="5017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3" y="1123950"/>
            <a:ext cx="8821737"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noChangeArrowheads="1"/>
          </p:cNvSpPr>
          <p:nvPr>
            <p:ph type="title" idx="4294967295"/>
          </p:nvPr>
        </p:nvSpPr>
        <p:spPr>
          <a:xfrm>
            <a:off x="457200" y="115888"/>
            <a:ext cx="8229600" cy="1143000"/>
          </a:xfrm>
          <a:noFill/>
        </p:spPr>
        <p:txBody>
          <a:bodyPr/>
          <a:lstStyle/>
          <a:p>
            <a:r>
              <a:rPr lang="zh-CN" altLang="en-US" sz="3800" b="1">
                <a:latin typeface="微软雅黑" panose="020B0503020204020204" pitchFamily="34" charset="-122"/>
                <a:ea typeface="微软雅黑" panose="020B0503020204020204" pitchFamily="34" charset="-122"/>
              </a:rPr>
              <a:t>多个</a:t>
            </a:r>
            <a:r>
              <a:rPr lang="en-US" altLang="zh-CN" sz="3800" b="1">
                <a:latin typeface="微软雅黑" panose="020B0503020204020204" pitchFamily="34" charset="-122"/>
                <a:ea typeface="微软雅黑" panose="020B0503020204020204" pitchFamily="34" charset="-122"/>
              </a:rPr>
              <a:t>Reduce</a:t>
            </a:r>
            <a:r>
              <a:rPr lang="zh-CN" altLang="en-US" sz="3800" b="1">
                <a:latin typeface="微软雅黑" panose="020B0503020204020204" pitchFamily="34" charset="-122"/>
                <a:ea typeface="微软雅黑" panose="020B0503020204020204" pitchFamily="34" charset="-122"/>
              </a:rPr>
              <a:t>处理</a:t>
            </a:r>
          </a:p>
        </p:txBody>
      </p:sp>
      <p:pic>
        <p:nvPicPr>
          <p:cNvPr id="5120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052513"/>
            <a:ext cx="8534400"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noChangeArrowheads="1"/>
          </p:cNvSpPr>
          <p:nvPr>
            <p:ph type="title" idx="4294967295"/>
          </p:nvPr>
        </p:nvSpPr>
        <p:spPr>
          <a:xfrm>
            <a:off x="457200" y="115888"/>
            <a:ext cx="8229600" cy="1143000"/>
          </a:xfrm>
          <a:noFill/>
        </p:spPr>
        <p:txBody>
          <a:bodyPr/>
          <a:lstStyle/>
          <a:p>
            <a:r>
              <a:rPr lang="zh-CN" altLang="en-US" sz="3800" b="1">
                <a:latin typeface="微软雅黑" panose="020B0503020204020204" pitchFamily="34" charset="-122"/>
                <a:ea typeface="微软雅黑" panose="020B0503020204020204" pitchFamily="34" charset="-122"/>
              </a:rPr>
              <a:t>无</a:t>
            </a:r>
            <a:r>
              <a:rPr lang="en-US" altLang="zh-CN" sz="3800" b="1">
                <a:latin typeface="微软雅黑" panose="020B0503020204020204" pitchFamily="34" charset="-122"/>
                <a:ea typeface="微软雅黑" panose="020B0503020204020204" pitchFamily="34" charset="-122"/>
              </a:rPr>
              <a:t>Reduce</a:t>
            </a:r>
            <a:r>
              <a:rPr lang="zh-CN" altLang="en-US" sz="3800" b="1">
                <a:latin typeface="微软雅黑" panose="020B0503020204020204" pitchFamily="34" charset="-122"/>
                <a:ea typeface="微软雅黑" panose="020B0503020204020204" pitchFamily="34" charset="-122"/>
              </a:rPr>
              <a:t>处理</a:t>
            </a:r>
          </a:p>
        </p:txBody>
      </p:sp>
      <p:pic>
        <p:nvPicPr>
          <p:cNvPr id="5222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3" y="1125538"/>
            <a:ext cx="8709025"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a:xfrm>
            <a:off x="457200" y="274638"/>
            <a:ext cx="8229600" cy="796925"/>
          </a:xfrm>
        </p:spPr>
        <p:txBody>
          <a:bodyPr/>
          <a:lstStyle/>
          <a:p>
            <a:pPr>
              <a:spcBef>
                <a:spcPct val="20000"/>
              </a:spcBef>
            </a:pPr>
            <a:br>
              <a:rPr lang="zh-CN" altLang="en-US" sz="4000">
                <a:solidFill>
                  <a:srgbClr val="000000"/>
                </a:solidFill>
                <a:sym typeface="宋体" panose="02010600030101010101" pitchFamily="2" charset="-122"/>
              </a:rPr>
            </a:br>
            <a:r>
              <a:rPr lang="zh-CN" altLang="en-US" b="1">
                <a:solidFill>
                  <a:srgbClr val="000000"/>
                </a:solidFill>
                <a:sym typeface="宋体" panose="02010600030101010101" pitchFamily="2" charset="-122"/>
              </a:rPr>
              <a:t>关系型数据库和</a:t>
            </a:r>
            <a:r>
              <a:rPr lang="en-US" altLang="zh-CN" b="1">
                <a:solidFill>
                  <a:srgbClr val="000000"/>
                </a:solidFill>
                <a:sym typeface="Calibri" panose="020F0502020204030204" pitchFamily="34" charset="0"/>
              </a:rPr>
              <a:t>MapReduce</a:t>
            </a:r>
            <a:r>
              <a:rPr lang="zh-CN" altLang="en-US" b="1">
                <a:solidFill>
                  <a:srgbClr val="000000"/>
                </a:solidFill>
                <a:sym typeface="宋体" panose="02010600030101010101" pitchFamily="2" charset="-122"/>
              </a:rPr>
              <a:t>的比较</a:t>
            </a:r>
            <a:r>
              <a:rPr lang="zh-CN" altLang="en-US" sz="4000">
                <a:solidFill>
                  <a:srgbClr val="000000"/>
                </a:solidFill>
                <a:sym typeface="宋体" panose="02010600030101010101" pitchFamily="2" charset="-122"/>
              </a:rPr>
              <a:t>：</a:t>
            </a:r>
            <a:endParaRPr lang="zh-CN" altLang="en-US"/>
          </a:p>
        </p:txBody>
      </p:sp>
      <p:sp>
        <p:nvSpPr>
          <p:cNvPr id="16387" name="内容占位符 2"/>
          <p:cNvSpPr>
            <a:spLocks noGrp="1"/>
          </p:cNvSpPr>
          <p:nvPr>
            <p:ph idx="1"/>
          </p:nvPr>
        </p:nvSpPr>
        <p:spPr>
          <a:xfrm>
            <a:off x="457200" y="1214438"/>
            <a:ext cx="8229600" cy="4662487"/>
          </a:xfrm>
        </p:spPr>
        <p:txBody>
          <a:bodyPr/>
          <a:lstStyle/>
          <a:p>
            <a:endParaRPr lang="zh-CN" altLang="en-US"/>
          </a:p>
        </p:txBody>
      </p:sp>
      <p:pic>
        <p:nvPicPr>
          <p:cNvPr id="1638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3" y="1052513"/>
            <a:ext cx="8320087"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idx="4294967295"/>
          </p:nvPr>
        </p:nvSpPr>
        <p:spPr>
          <a:xfrm>
            <a:off x="457200" y="115888"/>
            <a:ext cx="8229600" cy="1143000"/>
          </a:xfrm>
          <a:noFill/>
        </p:spPr>
        <p:txBody>
          <a:bodyPr/>
          <a:lstStyle/>
          <a:p>
            <a:pPr eaLnBrk="1" hangingPunct="1"/>
            <a:r>
              <a:rPr lang="en-US" altLang="zh-CN" sz="3800" b="1">
                <a:latin typeface="微软雅黑" panose="020B0503020204020204" pitchFamily="34" charset="-122"/>
                <a:ea typeface="微软雅黑" panose="020B0503020204020204" pitchFamily="34" charset="-122"/>
              </a:rPr>
              <a:t>Hadoop</a:t>
            </a:r>
            <a:r>
              <a:rPr lang="zh-CN" altLang="en-US" sz="3800" b="1">
                <a:latin typeface="微软雅黑" panose="020B0503020204020204" pitchFamily="34" charset="-122"/>
                <a:ea typeface="微软雅黑" panose="020B0503020204020204" pitchFamily="34" charset="-122"/>
              </a:rPr>
              <a:t>平台应用特点</a:t>
            </a:r>
            <a:endParaRPr lang="en-US" altLang="zh-CN" sz="3800" b="1">
              <a:latin typeface="微软雅黑" panose="020B0503020204020204" pitchFamily="34" charset="-122"/>
              <a:ea typeface="微软雅黑" panose="020B0503020204020204" pitchFamily="34" charset="-122"/>
            </a:endParaRPr>
          </a:p>
        </p:txBody>
      </p:sp>
      <p:sp>
        <p:nvSpPr>
          <p:cNvPr id="53251" name="Rectangle 3"/>
          <p:cNvSpPr>
            <a:spLocks noGrp="1" noChangeArrowheads="1"/>
          </p:cNvSpPr>
          <p:nvPr>
            <p:ph type="body" idx="1"/>
          </p:nvPr>
        </p:nvSpPr>
        <p:spPr>
          <a:xfrm>
            <a:off x="395288" y="1196975"/>
            <a:ext cx="8229600" cy="4824413"/>
          </a:xfrm>
          <a:noFill/>
        </p:spPr>
        <p:txBody>
          <a:bodyPr/>
          <a:lstStyle/>
          <a:p>
            <a:pPr marL="342900" indent="-342900" algn="l" eaLnBrk="1" hangingPunct="1">
              <a:lnSpc>
                <a:spcPct val="150000"/>
              </a:lnSpc>
              <a:buFontTx/>
              <a:buChar char="•"/>
            </a:pPr>
            <a:r>
              <a:rPr lang="zh-CN" altLang="en-US" sz="2000">
                <a:latin typeface="微软雅黑" panose="020B0503020204020204" pitchFamily="34" charset="-122"/>
                <a:ea typeface="微软雅黑" panose="020B0503020204020204" pitchFamily="34" charset="-122"/>
              </a:rPr>
              <a:t>多种应用共用一个</a:t>
            </a:r>
            <a:r>
              <a:rPr lang="en-US" altLang="zh-CN" sz="2000">
                <a:latin typeface="微软雅黑" panose="020B0503020204020204" pitchFamily="34" charset="-122"/>
                <a:ea typeface="微软雅黑" panose="020B0503020204020204" pitchFamily="34" charset="-122"/>
              </a:rPr>
              <a:t>Hadoop</a:t>
            </a:r>
            <a:r>
              <a:rPr lang="zh-CN" altLang="en-US" sz="2000">
                <a:latin typeface="微软雅黑" panose="020B0503020204020204" pitchFamily="34" charset="-122"/>
                <a:ea typeface="微软雅黑" panose="020B0503020204020204" pitchFamily="34" charset="-122"/>
              </a:rPr>
              <a:t>平台</a:t>
            </a:r>
            <a:endParaRPr lang="en-US" altLang="zh-CN" sz="2000">
              <a:latin typeface="微软雅黑" panose="020B0503020204020204" pitchFamily="34" charset="-122"/>
              <a:ea typeface="微软雅黑" panose="020B0503020204020204" pitchFamily="34" charset="-122"/>
            </a:endParaRPr>
          </a:p>
          <a:p>
            <a:pPr lvl="1" algn="l" eaLnBrk="1" hangingPunct="1">
              <a:lnSpc>
                <a:spcPct val="150000"/>
              </a:lnSpc>
              <a:buFont typeface="Wingdings" panose="05000000000000000000" pitchFamily="2" charset="2"/>
              <a:buChar char="Ø"/>
            </a:pPr>
            <a:r>
              <a:rPr lang="zh-CN" altLang="en-US" sz="2000">
                <a:latin typeface="微软雅黑" panose="020B0503020204020204" pitchFamily="34" charset="-122"/>
                <a:ea typeface="微软雅黑" panose="020B0503020204020204" pitchFamily="34" charset="-122"/>
              </a:rPr>
              <a:t>生产性应用：数据加载，统计值计算，垃圾数据分析等</a:t>
            </a:r>
            <a:endParaRPr lang="en-US" altLang="zh-CN" sz="2000">
              <a:latin typeface="微软雅黑" panose="020B0503020204020204" pitchFamily="34" charset="-122"/>
              <a:ea typeface="微软雅黑" panose="020B0503020204020204" pitchFamily="34" charset="-122"/>
            </a:endParaRPr>
          </a:p>
          <a:p>
            <a:pPr lvl="1" algn="l" eaLnBrk="1" hangingPunct="1">
              <a:lnSpc>
                <a:spcPct val="150000"/>
              </a:lnSpc>
              <a:buFont typeface="Wingdings" panose="05000000000000000000" pitchFamily="2" charset="2"/>
              <a:buChar char="Ø"/>
            </a:pPr>
            <a:r>
              <a:rPr lang="zh-CN" altLang="en-US" sz="2000">
                <a:latin typeface="微软雅黑" panose="020B0503020204020204" pitchFamily="34" charset="-122"/>
                <a:ea typeface="微软雅黑" panose="020B0503020204020204" pitchFamily="34" charset="-122"/>
              </a:rPr>
              <a:t>批作业：机器学习等</a:t>
            </a:r>
            <a:endParaRPr lang="en-US" altLang="zh-CN" sz="2000">
              <a:latin typeface="微软雅黑" panose="020B0503020204020204" pitchFamily="34" charset="-122"/>
              <a:ea typeface="微软雅黑" panose="020B0503020204020204" pitchFamily="34" charset="-122"/>
            </a:endParaRPr>
          </a:p>
          <a:p>
            <a:pPr lvl="1" algn="l" eaLnBrk="1" hangingPunct="1">
              <a:lnSpc>
                <a:spcPct val="150000"/>
              </a:lnSpc>
              <a:buFont typeface="Wingdings" panose="05000000000000000000" pitchFamily="2" charset="2"/>
              <a:buChar char="Ø"/>
            </a:pPr>
            <a:r>
              <a:rPr lang="zh-CN" altLang="en-US" sz="2000">
                <a:latin typeface="微软雅黑" panose="020B0503020204020204" pitchFamily="34" charset="-122"/>
                <a:ea typeface="微软雅黑" panose="020B0503020204020204" pitchFamily="34" charset="-122"/>
              </a:rPr>
              <a:t>交互式作业：</a:t>
            </a:r>
            <a:r>
              <a:rPr lang="en-US" altLang="zh-CN" sz="2000">
                <a:latin typeface="微软雅黑" panose="020B0503020204020204" pitchFamily="34" charset="-122"/>
                <a:ea typeface="微软雅黑" panose="020B0503020204020204" pitchFamily="34" charset="-122"/>
              </a:rPr>
              <a:t>SQL</a:t>
            </a:r>
            <a:r>
              <a:rPr lang="zh-CN" altLang="en-US" sz="2000">
                <a:latin typeface="微软雅黑" panose="020B0503020204020204" pitchFamily="34" charset="-122"/>
                <a:ea typeface="微软雅黑" panose="020B0503020204020204" pitchFamily="34" charset="-122"/>
              </a:rPr>
              <a:t>查询、样本采集等</a:t>
            </a:r>
            <a:endParaRPr lang="en-US" altLang="zh-CN" sz="2000">
              <a:latin typeface="微软雅黑" panose="020B0503020204020204" pitchFamily="34" charset="-122"/>
              <a:ea typeface="微软雅黑" panose="020B0503020204020204" pitchFamily="34" charset="-122"/>
            </a:endParaRPr>
          </a:p>
          <a:p>
            <a:pPr marL="342900" indent="-342900" algn="l" eaLnBrk="1" hangingPunct="1">
              <a:lnSpc>
                <a:spcPct val="150000"/>
              </a:lnSpc>
              <a:buFontTx/>
              <a:buChar char="•"/>
            </a:pPr>
            <a:r>
              <a:rPr lang="zh-CN" altLang="en-US" sz="2000">
                <a:latin typeface="微软雅黑" panose="020B0503020204020204" pitchFamily="34" charset="-122"/>
                <a:ea typeface="微软雅黑" panose="020B0503020204020204" pitchFamily="34" charset="-122"/>
              </a:rPr>
              <a:t>不同应用对硬件资源要求不同</a:t>
            </a:r>
            <a:endParaRPr lang="en-US" altLang="zh-CN" sz="2000">
              <a:latin typeface="微软雅黑" panose="020B0503020204020204" pitchFamily="34" charset="-122"/>
              <a:ea typeface="微软雅黑" panose="020B0503020204020204" pitchFamily="34" charset="-122"/>
            </a:endParaRPr>
          </a:p>
          <a:p>
            <a:pPr lvl="1" algn="l" eaLnBrk="1" hangingPunct="1">
              <a:lnSpc>
                <a:spcPct val="150000"/>
              </a:lnSpc>
              <a:buFont typeface="Wingdings" panose="05000000000000000000" pitchFamily="2" charset="2"/>
              <a:buChar char="Ø"/>
            </a:pPr>
            <a:r>
              <a:rPr lang="en-US" altLang="zh-CN" sz="2000">
                <a:latin typeface="微软雅黑" panose="020B0503020204020204" pitchFamily="34" charset="-122"/>
                <a:ea typeface="微软雅黑" panose="020B0503020204020204" pitchFamily="34" charset="-122"/>
              </a:rPr>
              <a:t>I/O</a:t>
            </a:r>
            <a:r>
              <a:rPr lang="zh-CN" altLang="en-US" sz="2000">
                <a:latin typeface="微软雅黑" panose="020B0503020204020204" pitchFamily="34" charset="-122"/>
                <a:ea typeface="微软雅黑" panose="020B0503020204020204" pitchFamily="34" charset="-122"/>
              </a:rPr>
              <a:t>密集型作业，如：机器学习算法</a:t>
            </a:r>
            <a:endParaRPr lang="en-US" altLang="zh-CN" sz="2000">
              <a:latin typeface="微软雅黑" panose="020B0503020204020204" pitchFamily="34" charset="-122"/>
              <a:ea typeface="微软雅黑" panose="020B0503020204020204" pitchFamily="34" charset="-122"/>
            </a:endParaRPr>
          </a:p>
          <a:p>
            <a:pPr lvl="1" algn="l" eaLnBrk="1" hangingPunct="1">
              <a:lnSpc>
                <a:spcPct val="150000"/>
              </a:lnSpc>
              <a:buFont typeface="Wingdings" panose="05000000000000000000" pitchFamily="2" charset="2"/>
              <a:buChar char="Ø"/>
            </a:pPr>
            <a:r>
              <a:rPr lang="en-US" altLang="zh-CN" sz="2000">
                <a:latin typeface="微软雅黑" panose="020B0503020204020204" pitchFamily="34" charset="-122"/>
                <a:ea typeface="微软雅黑" panose="020B0503020204020204" pitchFamily="34" charset="-122"/>
              </a:rPr>
              <a:t>CPU</a:t>
            </a:r>
            <a:r>
              <a:rPr lang="zh-CN" altLang="en-US" sz="2000">
                <a:latin typeface="微软雅黑" panose="020B0503020204020204" pitchFamily="34" charset="-122"/>
                <a:ea typeface="微软雅黑" panose="020B0503020204020204" pitchFamily="34" charset="-122"/>
              </a:rPr>
              <a:t>密集型作业：如：过滤，统计值计算，正则匹配等</a:t>
            </a:r>
            <a:endParaRPr lang="en-US" altLang="zh-CN" sz="2000">
              <a:latin typeface="微软雅黑" panose="020B0503020204020204" pitchFamily="34" charset="-122"/>
              <a:ea typeface="微软雅黑" panose="020B0503020204020204" pitchFamily="34" charset="-122"/>
            </a:endParaRPr>
          </a:p>
          <a:p>
            <a:pPr marL="342900" indent="-342900" algn="l" eaLnBrk="1" hangingPunct="1">
              <a:lnSpc>
                <a:spcPct val="150000"/>
              </a:lnSpc>
              <a:buFontTx/>
              <a:buChar char="•"/>
            </a:pPr>
            <a:r>
              <a:rPr lang="zh-CN" altLang="en-US" sz="2000">
                <a:latin typeface="微软雅黑" panose="020B0503020204020204" pitchFamily="34" charset="-122"/>
                <a:ea typeface="微软雅黑" panose="020B0503020204020204" pitchFamily="34" charset="-122"/>
              </a:rPr>
              <a:t>作业之间存在依赖关系</a:t>
            </a:r>
          </a:p>
          <a:p>
            <a:pPr marL="342900" indent="-342900" algn="l" eaLnBrk="1" hangingPunct="1">
              <a:lnSpc>
                <a:spcPct val="150000"/>
              </a:lnSpc>
              <a:buFontTx/>
              <a:buChar char="•"/>
            </a:pPr>
            <a:r>
              <a:rPr lang="zh-CN" altLang="en-US" sz="2000">
                <a:latin typeface="微软雅黑" panose="020B0503020204020204" pitchFamily="34" charset="-122"/>
                <a:ea typeface="微软雅黑" panose="020B0503020204020204" pitchFamily="34" charset="-122"/>
              </a:rPr>
              <a:t>如何提高</a:t>
            </a:r>
            <a:r>
              <a:rPr lang="en-US" altLang="zh-CN" sz="2000">
                <a:latin typeface="微软雅黑" panose="020B0503020204020204" pitchFamily="34" charset="-122"/>
                <a:ea typeface="微软雅黑" panose="020B0503020204020204" pitchFamily="34" charset="-122"/>
              </a:rPr>
              <a:t>Hadoop</a:t>
            </a:r>
            <a:r>
              <a:rPr lang="zh-CN" altLang="en-US" sz="2000">
                <a:latin typeface="微软雅黑" panose="020B0503020204020204" pitchFamily="34" charset="-122"/>
                <a:ea typeface="微软雅黑" panose="020B0503020204020204" pitchFamily="34" charset="-122"/>
              </a:rPr>
              <a:t>平台资源利用效率？ 作业合理调度、监控</a:t>
            </a:r>
            <a:endParaRPr lang="en-US" altLang="zh-CN" sz="2000">
              <a:latin typeface="微软雅黑" panose="020B0503020204020204" pitchFamily="34" charset="-122"/>
              <a:ea typeface="微软雅黑" panose="020B0503020204020204" pitchFamily="34"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idx="4294967295"/>
          </p:nvPr>
        </p:nvSpPr>
        <p:spPr>
          <a:xfrm>
            <a:off x="539750" y="404813"/>
            <a:ext cx="8229600" cy="665162"/>
          </a:xfrm>
          <a:noFill/>
        </p:spPr>
        <p:txBody>
          <a:bodyPr/>
          <a:lstStyle/>
          <a:p>
            <a:r>
              <a:rPr lang="en-US" altLang="zh-CN" sz="3800" b="1">
                <a:latin typeface="微软雅黑" panose="020B0503020204020204" pitchFamily="34" charset="-122"/>
                <a:ea typeface="微软雅黑" panose="020B0503020204020204" pitchFamily="34" charset="-122"/>
              </a:rPr>
              <a:t>MapReduce</a:t>
            </a:r>
          </a:p>
        </p:txBody>
      </p:sp>
      <p:sp>
        <p:nvSpPr>
          <p:cNvPr id="41987" name="Rectangle 3"/>
          <p:cNvSpPr>
            <a:spLocks noGrp="1" noChangeArrowheads="1"/>
          </p:cNvSpPr>
          <p:nvPr>
            <p:ph type="body" idx="1"/>
          </p:nvPr>
        </p:nvSpPr>
        <p:spPr>
          <a:xfrm>
            <a:off x="468313" y="1069975"/>
            <a:ext cx="8153400" cy="5329238"/>
          </a:xfrm>
        </p:spPr>
        <p:txBody>
          <a:bodyPr/>
          <a:lstStyle/>
          <a:p>
            <a:pPr marL="342900" indent="-342900" algn="l">
              <a:lnSpc>
                <a:spcPct val="150000"/>
              </a:lnSpc>
              <a:buFont typeface="Arial" panose="020B0604020202020204" pitchFamily="34" charset="0"/>
              <a:buChar char="•"/>
              <a:defRPr/>
            </a:pPr>
            <a:r>
              <a:rPr lang="en-US" altLang="zh-CN" sz="2800" dirty="0" err="1">
                <a:latin typeface="微软雅黑" pitchFamily="34" charset="-122"/>
                <a:ea typeface="微软雅黑" pitchFamily="34" charset="-122"/>
              </a:rPr>
              <a:t>MapReduce</a:t>
            </a:r>
            <a:r>
              <a:rPr lang="zh-CN" altLang="en-US" sz="2800" dirty="0">
                <a:latin typeface="微软雅黑" pitchFamily="34" charset="-122"/>
                <a:ea typeface="微软雅黑" pitchFamily="34" charset="-122"/>
              </a:rPr>
              <a:t>的应用：</a:t>
            </a:r>
            <a:endParaRPr lang="en-US" altLang="zh-CN" sz="2800" dirty="0">
              <a:latin typeface="微软雅黑" pitchFamily="34" charset="-122"/>
              <a:ea typeface="微软雅黑" pitchFamily="34" charset="-122"/>
              <a:sym typeface="宋体" pitchFamily="2" charset="-122"/>
            </a:endParaRPr>
          </a:p>
          <a:p>
            <a:pPr marL="285750" indent="-285750" algn="l">
              <a:lnSpc>
                <a:spcPct val="150000"/>
              </a:lnSpc>
              <a:buFont typeface="Wingdings" panose="05000000000000000000" pitchFamily="2" charset="2"/>
              <a:buChar char="ü"/>
              <a:defRPr/>
            </a:pPr>
            <a:r>
              <a:rPr lang="en-US" altLang="zh-CN" sz="2000" dirty="0">
                <a:latin typeface="微软雅黑" pitchFamily="34" charset="-122"/>
                <a:ea typeface="微软雅黑" pitchFamily="34" charset="-122"/>
                <a:sym typeface="宋体" pitchFamily="2" charset="-122"/>
              </a:rPr>
              <a:t>【1】</a:t>
            </a:r>
            <a:r>
              <a:rPr lang="zh-CN" altLang="en-US" sz="2000" dirty="0">
                <a:latin typeface="微软雅黑" pitchFamily="34" charset="-122"/>
                <a:ea typeface="微软雅黑" pitchFamily="34" charset="-122"/>
                <a:sym typeface="宋体" pitchFamily="2" charset="-122"/>
              </a:rPr>
              <a:t>日志分析</a:t>
            </a:r>
            <a:endParaRPr lang="en-US" altLang="zh-CN" sz="2000" dirty="0">
              <a:latin typeface="微软雅黑" pitchFamily="34" charset="-122"/>
              <a:ea typeface="微软雅黑" pitchFamily="34" charset="-122"/>
              <a:sym typeface="宋体" pitchFamily="2" charset="-122"/>
            </a:endParaRPr>
          </a:p>
          <a:p>
            <a:pPr marL="285750" indent="-285750" algn="l">
              <a:lnSpc>
                <a:spcPct val="150000"/>
              </a:lnSpc>
              <a:buFont typeface="Wingdings" panose="05000000000000000000" pitchFamily="2" charset="2"/>
              <a:buChar char="ü"/>
              <a:defRPr/>
            </a:pPr>
            <a:r>
              <a:rPr lang="en-US" altLang="zh-CN" sz="2000" dirty="0">
                <a:latin typeface="微软雅黑" pitchFamily="34" charset="-122"/>
                <a:ea typeface="微软雅黑" pitchFamily="34" charset="-122"/>
                <a:sym typeface="宋体" pitchFamily="2" charset="-122"/>
              </a:rPr>
              <a:t>【2】</a:t>
            </a:r>
            <a:r>
              <a:rPr lang="zh-CN" altLang="en-US" sz="2000" dirty="0">
                <a:latin typeface="微软雅黑" pitchFamily="34" charset="-122"/>
                <a:ea typeface="微软雅黑" pitchFamily="34" charset="-122"/>
                <a:sym typeface="宋体" pitchFamily="2" charset="-122"/>
              </a:rPr>
              <a:t>排序</a:t>
            </a:r>
            <a:endParaRPr lang="en-US" altLang="zh-CN" sz="2000" dirty="0">
              <a:latin typeface="微软雅黑" pitchFamily="34" charset="-122"/>
              <a:ea typeface="微软雅黑" pitchFamily="34" charset="-122"/>
              <a:sym typeface="宋体" pitchFamily="2" charset="-122"/>
            </a:endParaRPr>
          </a:p>
          <a:p>
            <a:pPr marL="285750" indent="-285750" algn="l">
              <a:lnSpc>
                <a:spcPct val="150000"/>
              </a:lnSpc>
              <a:buFont typeface="Wingdings" panose="05000000000000000000" pitchFamily="2" charset="2"/>
              <a:buChar char="ü"/>
              <a:defRPr/>
            </a:pPr>
            <a:r>
              <a:rPr lang="en-US" altLang="zh-CN" sz="2000" dirty="0">
                <a:latin typeface="微软雅黑" pitchFamily="34" charset="-122"/>
                <a:ea typeface="微软雅黑" pitchFamily="34" charset="-122"/>
                <a:sym typeface="宋体" pitchFamily="2" charset="-122"/>
              </a:rPr>
              <a:t>【3】</a:t>
            </a:r>
            <a:r>
              <a:rPr lang="zh-CN" altLang="en-US" sz="2000" dirty="0">
                <a:latin typeface="微软雅黑" pitchFamily="34" charset="-122"/>
                <a:ea typeface="微软雅黑" pitchFamily="34" charset="-122"/>
                <a:sym typeface="宋体" pitchFamily="2" charset="-122"/>
              </a:rPr>
              <a:t>搜索、搜索引擎，创建索引</a:t>
            </a:r>
            <a:endParaRPr lang="en-US" altLang="zh-CN" sz="2000" dirty="0">
              <a:latin typeface="微软雅黑" pitchFamily="34" charset="-122"/>
              <a:ea typeface="微软雅黑" pitchFamily="34" charset="-122"/>
              <a:sym typeface="宋体" pitchFamily="2" charset="-122"/>
            </a:endParaRPr>
          </a:p>
          <a:p>
            <a:pPr marL="285750" indent="-285750" algn="l">
              <a:lnSpc>
                <a:spcPct val="150000"/>
              </a:lnSpc>
              <a:buFont typeface="Wingdings" panose="05000000000000000000" pitchFamily="2" charset="2"/>
              <a:buChar char="ü"/>
              <a:defRPr/>
            </a:pPr>
            <a:r>
              <a:rPr lang="en-US" altLang="zh-CN" sz="2000" dirty="0">
                <a:latin typeface="微软雅黑" pitchFamily="34" charset="-122"/>
                <a:ea typeface="微软雅黑" pitchFamily="34" charset="-122"/>
                <a:sym typeface="宋体" pitchFamily="2" charset="-122"/>
              </a:rPr>
              <a:t>【4】</a:t>
            </a:r>
            <a:r>
              <a:rPr lang="zh-CN" altLang="en-US" sz="2000" dirty="0">
                <a:latin typeface="微软雅黑" pitchFamily="34" charset="-122"/>
                <a:ea typeface="微软雅黑" pitchFamily="34" charset="-122"/>
                <a:sym typeface="宋体" pitchFamily="2" charset="-122"/>
              </a:rPr>
              <a:t>广告计算，广告优化、分析，点击流分析，链接分析</a:t>
            </a:r>
            <a:endParaRPr lang="en-US" altLang="zh-CN" sz="2000" dirty="0">
              <a:latin typeface="微软雅黑" pitchFamily="34" charset="-122"/>
              <a:ea typeface="微软雅黑" pitchFamily="34" charset="-122"/>
              <a:sym typeface="宋体" pitchFamily="2" charset="-122"/>
            </a:endParaRPr>
          </a:p>
          <a:p>
            <a:pPr marL="285750" indent="-285750" algn="l">
              <a:lnSpc>
                <a:spcPct val="150000"/>
              </a:lnSpc>
              <a:buFont typeface="Wingdings" panose="05000000000000000000" pitchFamily="2" charset="2"/>
              <a:buChar char="ü"/>
              <a:defRPr/>
            </a:pPr>
            <a:r>
              <a:rPr lang="en-US" altLang="zh-CN" sz="2000" dirty="0">
                <a:latin typeface="微软雅黑" pitchFamily="34" charset="-122"/>
                <a:ea typeface="微软雅黑" pitchFamily="34" charset="-122"/>
                <a:sym typeface="宋体" pitchFamily="2" charset="-122"/>
              </a:rPr>
              <a:t>【5】</a:t>
            </a:r>
            <a:r>
              <a:rPr lang="zh-CN" altLang="en-US" sz="2000" dirty="0">
                <a:latin typeface="微软雅黑" pitchFamily="34" charset="-122"/>
                <a:ea typeface="微软雅黑" pitchFamily="34" charset="-122"/>
                <a:sym typeface="宋体" pitchFamily="2" charset="-122"/>
              </a:rPr>
              <a:t>搜索关键字进行内容分类</a:t>
            </a:r>
            <a:endParaRPr lang="en-US" altLang="zh-CN" sz="2000" dirty="0">
              <a:latin typeface="微软雅黑" pitchFamily="34" charset="-122"/>
              <a:ea typeface="微软雅黑" pitchFamily="34" charset="-122"/>
              <a:sym typeface="宋体" pitchFamily="2" charset="-122"/>
            </a:endParaRPr>
          </a:p>
          <a:p>
            <a:pPr marL="285750" indent="-285750" algn="l">
              <a:lnSpc>
                <a:spcPct val="150000"/>
              </a:lnSpc>
              <a:buFont typeface="Wingdings" panose="05000000000000000000" pitchFamily="2" charset="2"/>
              <a:buChar char="ü"/>
              <a:defRPr/>
            </a:pPr>
            <a:r>
              <a:rPr lang="en-US" altLang="zh-CN" sz="2000" dirty="0">
                <a:latin typeface="微软雅黑" pitchFamily="34" charset="-122"/>
                <a:ea typeface="微软雅黑" pitchFamily="34" charset="-122"/>
                <a:sym typeface="宋体" pitchFamily="2" charset="-122"/>
              </a:rPr>
              <a:t>【</a:t>
            </a:r>
            <a:r>
              <a:rPr lang="zh-CN" altLang="en-US" sz="2000" dirty="0">
                <a:latin typeface="微软雅黑" pitchFamily="34" charset="-122"/>
                <a:ea typeface="微软雅黑" pitchFamily="34" charset="-122"/>
                <a:sym typeface="宋体" pitchFamily="2" charset="-122"/>
              </a:rPr>
              <a:t>6</a:t>
            </a:r>
            <a:r>
              <a:rPr lang="en-US" altLang="zh-CN" sz="2000" dirty="0">
                <a:latin typeface="微软雅黑" pitchFamily="34" charset="-122"/>
                <a:ea typeface="微软雅黑" pitchFamily="34" charset="-122"/>
                <a:sym typeface="宋体" pitchFamily="2" charset="-122"/>
              </a:rPr>
              <a:t>】</a:t>
            </a:r>
            <a:r>
              <a:rPr lang="zh-CN" altLang="en-US" sz="2000" dirty="0">
                <a:latin typeface="微软雅黑" pitchFamily="34" charset="-122"/>
                <a:ea typeface="微软雅黑" pitchFamily="34" charset="-122"/>
                <a:sym typeface="宋体" pitchFamily="2" charset="-122"/>
              </a:rPr>
              <a:t>计数，统计值计算，统计数据，过滤，分析，查询</a:t>
            </a:r>
            <a:endParaRPr lang="en-US" altLang="zh-CN" sz="2000" dirty="0">
              <a:latin typeface="微软雅黑" pitchFamily="34" charset="-122"/>
              <a:ea typeface="微软雅黑" pitchFamily="34" charset="-122"/>
              <a:sym typeface="宋体" pitchFamily="2" charset="-122"/>
            </a:endParaRPr>
          </a:p>
          <a:p>
            <a:pPr algn="l">
              <a:buFont typeface="Wingdings" pitchFamily="2" charset="2"/>
              <a:buNone/>
              <a:defRPr/>
            </a:pPr>
            <a:endParaRPr lang="zh-CN" altLang="en-US" sz="2100" dirty="0">
              <a:latin typeface="微软雅黑" pitchFamily="34" charset="-122"/>
              <a:ea typeface="微软雅黑" pitchFamily="34" charset="-122"/>
            </a:endParaRPr>
          </a:p>
          <a:p>
            <a:pPr algn="l">
              <a:buFont typeface="Wingdings" pitchFamily="2" charset="2"/>
              <a:buNone/>
              <a:defRPr/>
            </a:pPr>
            <a:r>
              <a:rPr lang="zh-CN" altLang="en-US" sz="2100" dirty="0">
                <a:latin typeface="微软雅黑" pitchFamily="34" charset="-122"/>
                <a:ea typeface="微软雅黑" pitchFamily="34" charset="-122"/>
              </a:rPr>
              <a:t> </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idx="4294967295"/>
          </p:nvPr>
        </p:nvSpPr>
        <p:spPr>
          <a:xfrm>
            <a:off x="539750" y="387350"/>
            <a:ext cx="8229600" cy="665163"/>
          </a:xfrm>
          <a:noFill/>
        </p:spPr>
        <p:txBody>
          <a:bodyPr/>
          <a:lstStyle/>
          <a:p>
            <a:r>
              <a:rPr lang="en-US" altLang="zh-CN" sz="3800" b="1">
                <a:latin typeface="微软雅黑" panose="020B0503020204020204" pitchFamily="34" charset="-122"/>
                <a:ea typeface="微软雅黑" panose="020B0503020204020204" pitchFamily="34" charset="-122"/>
              </a:rPr>
              <a:t>MapReduce</a:t>
            </a:r>
          </a:p>
        </p:txBody>
      </p:sp>
      <p:sp>
        <p:nvSpPr>
          <p:cNvPr id="41987" name="Rectangle 3"/>
          <p:cNvSpPr>
            <a:spLocks noGrp="1" noChangeArrowheads="1"/>
          </p:cNvSpPr>
          <p:nvPr>
            <p:ph type="body" idx="1"/>
          </p:nvPr>
        </p:nvSpPr>
        <p:spPr>
          <a:xfrm>
            <a:off x="468313" y="1052513"/>
            <a:ext cx="8153400" cy="4608512"/>
          </a:xfrm>
        </p:spPr>
        <p:txBody>
          <a:bodyPr/>
          <a:lstStyle/>
          <a:p>
            <a:pPr marL="342900" indent="-342900" algn="l">
              <a:lnSpc>
                <a:spcPct val="150000"/>
              </a:lnSpc>
              <a:buFont typeface="Arial" panose="020B0604020202020204" pitchFamily="34" charset="0"/>
              <a:buChar char="•"/>
              <a:defRPr/>
            </a:pPr>
            <a:r>
              <a:rPr lang="en-US" altLang="zh-CN" sz="2800" dirty="0" err="1">
                <a:latin typeface="微软雅黑" pitchFamily="34" charset="-122"/>
                <a:ea typeface="微软雅黑" pitchFamily="34" charset="-122"/>
              </a:rPr>
              <a:t>MapReduce</a:t>
            </a:r>
            <a:r>
              <a:rPr lang="zh-CN" altLang="en-US" sz="2800" dirty="0">
                <a:latin typeface="微软雅黑" pitchFamily="34" charset="-122"/>
                <a:ea typeface="微软雅黑" pitchFamily="34" charset="-122"/>
              </a:rPr>
              <a:t>的应用：</a:t>
            </a:r>
            <a:endParaRPr lang="en-US" altLang="zh-CN" sz="2800" dirty="0">
              <a:latin typeface="微软雅黑" pitchFamily="34" charset="-122"/>
              <a:ea typeface="微软雅黑" pitchFamily="34" charset="-122"/>
              <a:sym typeface="宋体" pitchFamily="2" charset="-122"/>
            </a:endParaRPr>
          </a:p>
          <a:p>
            <a:pPr marL="285750" indent="-285750" algn="l">
              <a:lnSpc>
                <a:spcPct val="150000"/>
              </a:lnSpc>
              <a:buFont typeface="Wingdings" panose="05000000000000000000" pitchFamily="2" charset="2"/>
              <a:buChar char="ü"/>
              <a:defRPr/>
            </a:pPr>
            <a:r>
              <a:rPr lang="en-US" altLang="zh-CN" sz="2000" dirty="0">
                <a:latin typeface="微软雅黑" pitchFamily="34" charset="-122"/>
                <a:ea typeface="微软雅黑" pitchFamily="34" charset="-122"/>
                <a:sym typeface="宋体" pitchFamily="2" charset="-122"/>
              </a:rPr>
              <a:t>【</a:t>
            </a:r>
            <a:r>
              <a:rPr lang="zh-CN" altLang="en-US" sz="2000" dirty="0">
                <a:latin typeface="微软雅黑" pitchFamily="34" charset="-122"/>
                <a:ea typeface="微软雅黑" pitchFamily="34" charset="-122"/>
                <a:sym typeface="宋体" pitchFamily="2" charset="-122"/>
              </a:rPr>
              <a:t>7</a:t>
            </a:r>
            <a:r>
              <a:rPr lang="en-US" altLang="zh-CN" sz="2000" dirty="0">
                <a:latin typeface="微软雅黑" pitchFamily="34" charset="-122"/>
                <a:ea typeface="微软雅黑" pitchFamily="34" charset="-122"/>
                <a:sym typeface="宋体" pitchFamily="2" charset="-122"/>
              </a:rPr>
              <a:t>】</a:t>
            </a:r>
            <a:r>
              <a:rPr lang="zh-CN" altLang="en-US" sz="2000" dirty="0">
                <a:latin typeface="微软雅黑" pitchFamily="34" charset="-122"/>
                <a:ea typeface="微软雅黑" pitchFamily="34" charset="-122"/>
                <a:sym typeface="宋体" pitchFamily="2" charset="-122"/>
              </a:rPr>
              <a:t>垃圾数据分析</a:t>
            </a:r>
            <a:endParaRPr lang="en-US" altLang="zh-CN" sz="2000" dirty="0">
              <a:latin typeface="微软雅黑" pitchFamily="34" charset="-122"/>
              <a:ea typeface="微软雅黑" pitchFamily="34" charset="-122"/>
              <a:sym typeface="宋体" pitchFamily="2" charset="-122"/>
            </a:endParaRPr>
          </a:p>
          <a:p>
            <a:pPr marL="285750" indent="-285750" algn="l">
              <a:lnSpc>
                <a:spcPct val="150000"/>
              </a:lnSpc>
              <a:buFont typeface="Wingdings" panose="05000000000000000000" pitchFamily="2" charset="2"/>
              <a:buChar char="ü"/>
              <a:defRPr/>
            </a:pPr>
            <a:r>
              <a:rPr lang="en-US" altLang="zh-CN" sz="2000" dirty="0">
                <a:latin typeface="微软雅黑" pitchFamily="34" charset="-122"/>
                <a:ea typeface="微软雅黑" pitchFamily="34" charset="-122"/>
                <a:sym typeface="宋体" pitchFamily="2" charset="-122"/>
              </a:rPr>
              <a:t>【</a:t>
            </a:r>
            <a:r>
              <a:rPr lang="zh-CN" altLang="en-US" sz="2000" dirty="0">
                <a:latin typeface="微软雅黑" pitchFamily="34" charset="-122"/>
                <a:ea typeface="微软雅黑" pitchFamily="34" charset="-122"/>
                <a:sym typeface="宋体" pitchFamily="2" charset="-122"/>
              </a:rPr>
              <a:t>8</a:t>
            </a:r>
            <a:r>
              <a:rPr lang="en-US" altLang="zh-CN" sz="2000" dirty="0">
                <a:latin typeface="微软雅黑" pitchFamily="34" charset="-122"/>
                <a:ea typeface="微软雅黑" pitchFamily="34" charset="-122"/>
                <a:sym typeface="宋体" pitchFamily="2" charset="-122"/>
              </a:rPr>
              <a:t>】</a:t>
            </a:r>
            <a:r>
              <a:rPr lang="zh-CN" altLang="en-US" sz="2000" dirty="0">
                <a:latin typeface="微软雅黑" pitchFamily="34" charset="-122"/>
                <a:ea typeface="微软雅黑" pitchFamily="34" charset="-122"/>
                <a:sym typeface="宋体" pitchFamily="2" charset="-122"/>
              </a:rPr>
              <a:t>数据分析</a:t>
            </a:r>
            <a:endParaRPr lang="en-US" altLang="zh-CN" sz="2000" dirty="0">
              <a:latin typeface="微软雅黑" pitchFamily="34" charset="-122"/>
              <a:ea typeface="微软雅黑" pitchFamily="34" charset="-122"/>
              <a:sym typeface="宋体" pitchFamily="2" charset="-122"/>
            </a:endParaRPr>
          </a:p>
          <a:p>
            <a:pPr marL="285750" indent="-285750" algn="l">
              <a:lnSpc>
                <a:spcPct val="150000"/>
              </a:lnSpc>
              <a:buFont typeface="Wingdings" panose="05000000000000000000" pitchFamily="2" charset="2"/>
              <a:buChar char="ü"/>
              <a:defRPr/>
            </a:pPr>
            <a:r>
              <a:rPr lang="en-US" altLang="zh-CN" sz="2000" dirty="0">
                <a:latin typeface="微软雅黑" pitchFamily="34" charset="-122"/>
                <a:ea typeface="微软雅黑" pitchFamily="34" charset="-122"/>
                <a:sym typeface="宋体" pitchFamily="2" charset="-122"/>
              </a:rPr>
              <a:t>【</a:t>
            </a:r>
            <a:r>
              <a:rPr lang="zh-CN" altLang="en-US" sz="2000" dirty="0">
                <a:latin typeface="微软雅黑" pitchFamily="34" charset="-122"/>
                <a:ea typeface="微软雅黑" pitchFamily="34" charset="-122"/>
                <a:sym typeface="宋体" pitchFamily="2" charset="-122"/>
              </a:rPr>
              <a:t>9</a:t>
            </a:r>
            <a:r>
              <a:rPr lang="en-US" altLang="zh-CN" sz="2000" dirty="0">
                <a:latin typeface="微软雅黑" pitchFamily="34" charset="-122"/>
                <a:ea typeface="微软雅黑" pitchFamily="34" charset="-122"/>
                <a:sym typeface="宋体" pitchFamily="2" charset="-122"/>
              </a:rPr>
              <a:t>】</a:t>
            </a:r>
            <a:r>
              <a:rPr lang="zh-CN" altLang="en-US" sz="2000" dirty="0">
                <a:latin typeface="微软雅黑" pitchFamily="34" charset="-122"/>
                <a:ea typeface="微软雅黑" pitchFamily="34" charset="-122"/>
                <a:sym typeface="宋体" pitchFamily="2" charset="-122"/>
              </a:rPr>
              <a:t>机器学习</a:t>
            </a:r>
            <a:endParaRPr lang="en-US" altLang="zh-CN" sz="2000" dirty="0">
              <a:latin typeface="微软雅黑" pitchFamily="34" charset="-122"/>
              <a:ea typeface="微软雅黑" pitchFamily="34" charset="-122"/>
              <a:sym typeface="宋体" pitchFamily="2" charset="-122"/>
            </a:endParaRPr>
          </a:p>
          <a:p>
            <a:pPr marL="285750" indent="-285750" algn="l">
              <a:lnSpc>
                <a:spcPct val="150000"/>
              </a:lnSpc>
              <a:buFont typeface="Wingdings" panose="05000000000000000000" pitchFamily="2" charset="2"/>
              <a:buChar char="ü"/>
              <a:defRPr/>
            </a:pPr>
            <a:r>
              <a:rPr lang="en-US" altLang="zh-CN" sz="2000" dirty="0">
                <a:latin typeface="微软雅黑" pitchFamily="34" charset="-122"/>
                <a:ea typeface="微软雅黑" pitchFamily="34" charset="-122"/>
                <a:sym typeface="宋体" pitchFamily="2" charset="-122"/>
              </a:rPr>
              <a:t>【1</a:t>
            </a:r>
            <a:r>
              <a:rPr lang="zh-CN" altLang="en-US" sz="2000" dirty="0">
                <a:latin typeface="微软雅黑" pitchFamily="34" charset="-122"/>
                <a:ea typeface="微软雅黑" pitchFamily="34" charset="-122"/>
                <a:sym typeface="宋体" pitchFamily="2" charset="-122"/>
              </a:rPr>
              <a:t>0</a:t>
            </a:r>
            <a:r>
              <a:rPr lang="en-US" altLang="zh-CN" sz="2000" dirty="0">
                <a:latin typeface="微软雅黑" pitchFamily="34" charset="-122"/>
                <a:ea typeface="微软雅黑" pitchFamily="34" charset="-122"/>
                <a:sym typeface="宋体" pitchFamily="2" charset="-122"/>
              </a:rPr>
              <a:t>】</a:t>
            </a:r>
            <a:r>
              <a:rPr lang="zh-CN" altLang="en-US" sz="2000" dirty="0">
                <a:latin typeface="微软雅黑" pitchFamily="34" charset="-122"/>
                <a:ea typeface="微软雅黑" pitchFamily="34" charset="-122"/>
                <a:sym typeface="宋体" pitchFamily="2" charset="-122"/>
              </a:rPr>
              <a:t>数据挖掘</a:t>
            </a:r>
            <a:endParaRPr lang="en-US" altLang="zh-CN" sz="2000" dirty="0">
              <a:latin typeface="微软雅黑" pitchFamily="34" charset="-122"/>
              <a:ea typeface="微软雅黑" pitchFamily="34" charset="-122"/>
              <a:sym typeface="宋体" pitchFamily="2" charset="-122"/>
            </a:endParaRPr>
          </a:p>
          <a:p>
            <a:pPr marL="285750" indent="-285750" algn="l">
              <a:lnSpc>
                <a:spcPct val="150000"/>
              </a:lnSpc>
              <a:buFont typeface="Wingdings" panose="05000000000000000000" pitchFamily="2" charset="2"/>
              <a:buChar char="ü"/>
              <a:defRPr/>
            </a:pPr>
            <a:r>
              <a:rPr lang="en-US" altLang="zh-CN" sz="2000" dirty="0">
                <a:latin typeface="微软雅黑" pitchFamily="34" charset="-122"/>
                <a:ea typeface="微软雅黑" pitchFamily="34" charset="-122"/>
                <a:sym typeface="宋体" pitchFamily="2" charset="-122"/>
              </a:rPr>
              <a:t>【1</a:t>
            </a:r>
            <a:r>
              <a:rPr lang="zh-CN" altLang="en-US" sz="2000" dirty="0">
                <a:latin typeface="微软雅黑" pitchFamily="34" charset="-122"/>
                <a:ea typeface="微软雅黑" pitchFamily="34" charset="-122"/>
                <a:sym typeface="宋体" pitchFamily="2" charset="-122"/>
              </a:rPr>
              <a:t>1</a:t>
            </a:r>
            <a:r>
              <a:rPr lang="en-US" altLang="zh-CN" sz="2000" dirty="0">
                <a:latin typeface="微软雅黑" pitchFamily="34" charset="-122"/>
                <a:ea typeface="微软雅黑" pitchFamily="34" charset="-122"/>
                <a:sym typeface="宋体" pitchFamily="2" charset="-122"/>
              </a:rPr>
              <a:t>】</a:t>
            </a:r>
            <a:r>
              <a:rPr lang="zh-CN" altLang="en-US" sz="2000" dirty="0">
                <a:latin typeface="微软雅黑" pitchFamily="34" charset="-122"/>
                <a:ea typeface="微软雅黑" pitchFamily="34" charset="-122"/>
                <a:sym typeface="宋体" pitchFamily="2" charset="-122"/>
              </a:rPr>
              <a:t>大规模图像转换（纽约时报使用</a:t>
            </a:r>
            <a:r>
              <a:rPr lang="en-US" altLang="zh-CN" sz="2000" dirty="0">
                <a:latin typeface="微软雅黑" pitchFamily="34" charset="-122"/>
                <a:ea typeface="微软雅黑" pitchFamily="34" charset="-122"/>
                <a:sym typeface="宋体" pitchFamily="2" charset="-122"/>
              </a:rPr>
              <a:t>Hadoop </a:t>
            </a:r>
            <a:r>
              <a:rPr lang="zh-CN" altLang="en-US" sz="2000" dirty="0">
                <a:latin typeface="微软雅黑" pitchFamily="34" charset="-122"/>
                <a:ea typeface="微软雅黑" pitchFamily="34" charset="-122"/>
                <a:sym typeface="宋体" pitchFamily="2" charset="-122"/>
              </a:rPr>
              <a:t>和</a:t>
            </a:r>
            <a:r>
              <a:rPr lang="en-US" altLang="zh-CN" sz="2000" dirty="0">
                <a:latin typeface="微软雅黑" pitchFamily="34" charset="-122"/>
                <a:ea typeface="微软雅黑" pitchFamily="34" charset="-122"/>
                <a:sym typeface="宋体" pitchFamily="2" charset="-122"/>
              </a:rPr>
              <a:t>EC2</a:t>
            </a:r>
            <a:r>
              <a:rPr lang="zh-CN" altLang="en-US" sz="2000" dirty="0">
                <a:latin typeface="微软雅黑" pitchFamily="34" charset="-122"/>
                <a:ea typeface="微软雅黑" pitchFamily="34" charset="-122"/>
                <a:sym typeface="宋体" pitchFamily="2" charset="-122"/>
              </a:rPr>
              <a:t>在</a:t>
            </a:r>
            <a:r>
              <a:rPr lang="en-US" altLang="zh-CN" sz="2000" dirty="0">
                <a:latin typeface="微软雅黑" pitchFamily="34" charset="-122"/>
                <a:ea typeface="微软雅黑" pitchFamily="34" charset="-122"/>
                <a:sym typeface="宋体" pitchFamily="2" charset="-122"/>
              </a:rPr>
              <a:t>36</a:t>
            </a:r>
            <a:r>
              <a:rPr lang="zh-CN" altLang="en-US" sz="2000" dirty="0">
                <a:latin typeface="微软雅黑" pitchFamily="34" charset="-122"/>
                <a:ea typeface="微软雅黑" pitchFamily="34" charset="-122"/>
                <a:sym typeface="宋体" pitchFamily="2" charset="-122"/>
              </a:rPr>
              <a:t>个小时内将</a:t>
            </a:r>
            <a:r>
              <a:rPr lang="en-US" altLang="zh-CN" sz="2000" dirty="0">
                <a:latin typeface="微软雅黑" pitchFamily="34" charset="-122"/>
                <a:ea typeface="微软雅黑" pitchFamily="34" charset="-122"/>
                <a:sym typeface="宋体" pitchFamily="2" charset="-122"/>
              </a:rPr>
              <a:t>4TB</a:t>
            </a:r>
            <a:r>
              <a:rPr lang="zh-CN" altLang="en-US" sz="2000" dirty="0">
                <a:latin typeface="微软雅黑" pitchFamily="34" charset="-122"/>
                <a:ea typeface="微软雅黑" pitchFamily="34" charset="-122"/>
                <a:sym typeface="宋体" pitchFamily="2" charset="-122"/>
              </a:rPr>
              <a:t>的</a:t>
            </a:r>
            <a:r>
              <a:rPr lang="en-US" altLang="zh-CN" sz="2000" dirty="0">
                <a:latin typeface="微软雅黑" pitchFamily="34" charset="-122"/>
                <a:ea typeface="微软雅黑" pitchFamily="34" charset="-122"/>
                <a:sym typeface="宋体" pitchFamily="2" charset="-122"/>
              </a:rPr>
              <a:t>TIFF</a:t>
            </a:r>
            <a:r>
              <a:rPr lang="zh-CN" altLang="en-US" sz="2000" dirty="0">
                <a:latin typeface="微软雅黑" pitchFamily="34" charset="-122"/>
                <a:ea typeface="微软雅黑" pitchFamily="34" charset="-122"/>
                <a:sym typeface="宋体" pitchFamily="2" charset="-122"/>
              </a:rPr>
              <a:t>图像</a:t>
            </a:r>
            <a:r>
              <a:rPr lang="en-US" altLang="zh-CN" sz="2000" dirty="0">
                <a:latin typeface="微软雅黑" pitchFamily="34" charset="-122"/>
                <a:ea typeface="微软雅黑" pitchFamily="34" charset="-122"/>
                <a:sym typeface="宋体" pitchFamily="2" charset="-122"/>
              </a:rPr>
              <a:t>—</a:t>
            </a:r>
            <a:r>
              <a:rPr lang="zh-CN" altLang="en-US" sz="2000" dirty="0">
                <a:latin typeface="微软雅黑" pitchFamily="34" charset="-122"/>
                <a:ea typeface="微软雅黑" pitchFamily="34" charset="-122"/>
                <a:sym typeface="宋体" pitchFamily="2" charset="-122"/>
              </a:rPr>
              <a:t>包括</a:t>
            </a:r>
            <a:r>
              <a:rPr lang="en-US" altLang="zh-CN" sz="2000" dirty="0">
                <a:latin typeface="微软雅黑" pitchFamily="34" charset="-122"/>
                <a:ea typeface="微软雅黑" pitchFamily="34" charset="-122"/>
                <a:sym typeface="宋体" pitchFamily="2" charset="-122"/>
              </a:rPr>
              <a:t>405K</a:t>
            </a:r>
            <a:r>
              <a:rPr lang="zh-CN" altLang="en-US" sz="2000" dirty="0">
                <a:latin typeface="微软雅黑" pitchFamily="34" charset="-122"/>
                <a:ea typeface="微软雅黑" pitchFamily="34" charset="-122"/>
                <a:sym typeface="宋体" pitchFamily="2" charset="-122"/>
              </a:rPr>
              <a:t>大</a:t>
            </a:r>
            <a:r>
              <a:rPr lang="en-US" altLang="zh-CN" sz="2000" dirty="0">
                <a:latin typeface="微软雅黑" pitchFamily="34" charset="-122"/>
                <a:ea typeface="微软雅黑" pitchFamily="34" charset="-122"/>
                <a:sym typeface="宋体" pitchFamily="2" charset="-122"/>
              </a:rPr>
              <a:t>TIFF</a:t>
            </a:r>
            <a:r>
              <a:rPr lang="zh-CN" altLang="en-US" sz="2000" dirty="0">
                <a:latin typeface="微软雅黑" pitchFamily="34" charset="-122"/>
                <a:ea typeface="微软雅黑" pitchFamily="34" charset="-122"/>
                <a:sym typeface="宋体" pitchFamily="2" charset="-122"/>
              </a:rPr>
              <a:t>图像，</a:t>
            </a:r>
            <a:r>
              <a:rPr lang="en-US" altLang="zh-CN" sz="2000" dirty="0">
                <a:latin typeface="微软雅黑" pitchFamily="34" charset="-122"/>
                <a:ea typeface="微软雅黑" pitchFamily="34" charset="-122"/>
                <a:sym typeface="宋体" pitchFamily="2" charset="-122"/>
              </a:rPr>
              <a:t>3.3M SGML</a:t>
            </a:r>
            <a:r>
              <a:rPr lang="zh-CN" altLang="en-US" sz="2000" dirty="0">
                <a:latin typeface="微软雅黑" pitchFamily="34" charset="-122"/>
                <a:ea typeface="微软雅黑" pitchFamily="34" charset="-122"/>
                <a:sym typeface="宋体" pitchFamily="2" charset="-122"/>
              </a:rPr>
              <a:t>文章和</a:t>
            </a:r>
            <a:r>
              <a:rPr lang="en-US" altLang="zh-CN" sz="2000" dirty="0">
                <a:latin typeface="微软雅黑" pitchFamily="34" charset="-122"/>
                <a:ea typeface="微软雅黑" pitchFamily="34" charset="-122"/>
                <a:sym typeface="宋体" pitchFamily="2" charset="-122"/>
              </a:rPr>
              <a:t>405K XML</a:t>
            </a:r>
            <a:r>
              <a:rPr lang="zh-CN" altLang="en-US" sz="2000" dirty="0">
                <a:latin typeface="微软雅黑" pitchFamily="34" charset="-122"/>
                <a:ea typeface="微软雅黑" pitchFamily="34" charset="-122"/>
                <a:sym typeface="宋体" pitchFamily="2" charset="-122"/>
              </a:rPr>
              <a:t>文件 </a:t>
            </a:r>
            <a:r>
              <a:rPr lang="en-US" altLang="zh-CN" sz="2000" dirty="0">
                <a:latin typeface="微软雅黑" pitchFamily="34" charset="-122"/>
                <a:ea typeface="微软雅黑" pitchFamily="34" charset="-122"/>
                <a:sym typeface="宋体" pitchFamily="2" charset="-122"/>
              </a:rPr>
              <a:t>— </a:t>
            </a:r>
            <a:r>
              <a:rPr lang="zh-CN" altLang="en-US" sz="2000" dirty="0">
                <a:latin typeface="微软雅黑" pitchFamily="34" charset="-122"/>
                <a:ea typeface="微软雅黑" pitchFamily="34" charset="-122"/>
                <a:sym typeface="宋体" pitchFamily="2" charset="-122"/>
              </a:rPr>
              <a:t>转换为</a:t>
            </a:r>
            <a:r>
              <a:rPr lang="en-US" altLang="zh-CN" sz="2000" dirty="0">
                <a:latin typeface="微软雅黑" pitchFamily="34" charset="-122"/>
                <a:ea typeface="微软雅黑" pitchFamily="34" charset="-122"/>
                <a:sym typeface="宋体" pitchFamily="2" charset="-122"/>
              </a:rPr>
              <a:t>800K</a:t>
            </a:r>
            <a:r>
              <a:rPr lang="zh-CN" altLang="en-US" sz="2000" dirty="0">
                <a:latin typeface="微软雅黑" pitchFamily="34" charset="-122"/>
                <a:ea typeface="微软雅黑" pitchFamily="34" charset="-122"/>
                <a:sym typeface="宋体" pitchFamily="2" charset="-122"/>
              </a:rPr>
              <a:t>适合在</a:t>
            </a:r>
            <a:r>
              <a:rPr lang="en-US" altLang="zh-CN" sz="2000" dirty="0">
                <a:latin typeface="微软雅黑" pitchFamily="34" charset="-122"/>
                <a:ea typeface="微软雅黑" pitchFamily="34" charset="-122"/>
                <a:sym typeface="宋体" pitchFamily="2" charset="-122"/>
              </a:rPr>
              <a:t>Web</a:t>
            </a:r>
            <a:r>
              <a:rPr lang="zh-CN" altLang="en-US" sz="2000" dirty="0">
                <a:latin typeface="微软雅黑" pitchFamily="34" charset="-122"/>
                <a:ea typeface="微软雅黑" pitchFamily="34" charset="-122"/>
                <a:sym typeface="宋体" pitchFamily="2" charset="-122"/>
              </a:rPr>
              <a:t>上使用的</a:t>
            </a:r>
            <a:r>
              <a:rPr lang="en-US" altLang="zh-CN" sz="2000" dirty="0">
                <a:latin typeface="微软雅黑" pitchFamily="34" charset="-122"/>
                <a:ea typeface="微软雅黑" pitchFamily="34" charset="-122"/>
                <a:sym typeface="宋体" pitchFamily="2" charset="-122"/>
              </a:rPr>
              <a:t>PNG</a:t>
            </a:r>
            <a:r>
              <a:rPr lang="zh-CN" altLang="en-US" sz="2000" dirty="0">
                <a:latin typeface="微软雅黑" pitchFamily="34" charset="-122"/>
                <a:ea typeface="微软雅黑" pitchFamily="34" charset="-122"/>
                <a:sym typeface="宋体" pitchFamily="2" charset="-122"/>
              </a:rPr>
              <a:t>图像）</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187624" y="2924944"/>
            <a:ext cx="6935812" cy="584775"/>
          </a:xfrm>
          <a:prstGeom prst="rect">
            <a:avLst/>
          </a:prstGeom>
        </p:spPr>
        <p:txBody>
          <a:bodyPr vert="horz" wrap="square" lIns="0" tIns="0" rIns="0" bIns="0" rtlCol="0">
            <a:spAutoFit/>
          </a:bodyPr>
          <a:lstStyle/>
          <a:p>
            <a:pPr marL="12700">
              <a:lnSpc>
                <a:spcPct val="100000"/>
              </a:lnSpc>
            </a:pPr>
            <a:r>
              <a:rPr sz="3800" b="1" dirty="0" err="1">
                <a:latin typeface="Verdana"/>
                <a:cs typeface="Verdana"/>
              </a:rPr>
              <a:t>Map</a:t>
            </a:r>
            <a:r>
              <a:rPr sz="3800" b="1" spc="-110" dirty="0" err="1">
                <a:latin typeface="Verdana"/>
                <a:cs typeface="Verdana"/>
              </a:rPr>
              <a:t>R</a:t>
            </a:r>
            <a:r>
              <a:rPr sz="3800" b="1" spc="0" dirty="0" err="1">
                <a:latin typeface="Verdana"/>
                <a:cs typeface="Verdana"/>
              </a:rPr>
              <a:t>educe</a:t>
            </a:r>
            <a:r>
              <a:rPr sz="3800" b="1" spc="0" dirty="0" err="1">
                <a:latin typeface="微软雅黑"/>
                <a:cs typeface="微软雅黑"/>
              </a:rPr>
              <a:t>程序：</a:t>
            </a:r>
            <a:r>
              <a:rPr sz="3800" b="1" dirty="0" err="1">
                <a:latin typeface="Verdana"/>
                <a:cs typeface="Verdana"/>
              </a:rPr>
              <a:t>Sum</a:t>
            </a:r>
            <a:endParaRPr sz="3800" b="1" dirty="0">
              <a:latin typeface="Verdana"/>
              <a:cs typeface="Verdana"/>
            </a:endParaRPr>
          </a:p>
        </p:txBody>
      </p:sp>
    </p:spTree>
    <p:extLst>
      <p:ext uri="{BB962C8B-B14F-4D97-AF65-F5344CB8AC3E}">
        <p14:creationId xmlns:p14="http://schemas.microsoft.com/office/powerpoint/2010/main" val="406013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3848" rIns="0" bIns="0" rtlCol="0">
            <a:spAutoFit/>
          </a:bodyPr>
          <a:lstStyle/>
          <a:p>
            <a:pPr>
              <a:lnSpc>
                <a:spcPct val="100000"/>
              </a:lnSpc>
            </a:pPr>
            <a:r>
              <a:rPr sz="3000" b="1" dirty="0">
                <a:solidFill>
                  <a:srgbClr val="0070C5"/>
                </a:solidFill>
                <a:latin typeface="Verdana"/>
                <a:cs typeface="Verdana"/>
              </a:rPr>
              <a:t>MapRed</a:t>
            </a:r>
            <a:r>
              <a:rPr sz="3000" b="1" spc="-5" dirty="0">
                <a:solidFill>
                  <a:srgbClr val="0070C5"/>
                </a:solidFill>
                <a:latin typeface="Verdana"/>
                <a:cs typeface="Verdana"/>
              </a:rPr>
              <a:t>uc</a:t>
            </a:r>
            <a:r>
              <a:rPr sz="3000" b="1" spc="5" dirty="0">
                <a:solidFill>
                  <a:srgbClr val="0070C5"/>
                </a:solidFill>
                <a:latin typeface="Verdana"/>
                <a:cs typeface="Verdana"/>
              </a:rPr>
              <a:t>e</a:t>
            </a:r>
            <a:r>
              <a:rPr sz="3000" b="1" spc="0" dirty="0">
                <a:solidFill>
                  <a:srgbClr val="0070C5"/>
                </a:solidFill>
                <a:latin typeface="微软雅黑"/>
                <a:cs typeface="微软雅黑"/>
              </a:rPr>
              <a:t>程序：</a:t>
            </a:r>
            <a:r>
              <a:rPr sz="3000" b="1" spc="-5" dirty="0">
                <a:solidFill>
                  <a:srgbClr val="0070C5"/>
                </a:solidFill>
                <a:latin typeface="Verdana"/>
                <a:cs typeface="Verdana"/>
              </a:rPr>
              <a:t>sum</a:t>
            </a:r>
            <a:endParaRPr sz="3000">
              <a:latin typeface="Verdana"/>
              <a:cs typeface="Verdana"/>
            </a:endParaRPr>
          </a:p>
        </p:txBody>
      </p:sp>
      <p:sp>
        <p:nvSpPr>
          <p:cNvPr id="3" name="object 3"/>
          <p:cNvSpPr txBox="1"/>
          <p:nvPr/>
        </p:nvSpPr>
        <p:spPr>
          <a:xfrm>
            <a:off x="444500" y="1210309"/>
            <a:ext cx="8238490" cy="2512060"/>
          </a:xfrm>
          <a:prstGeom prst="rect">
            <a:avLst/>
          </a:prstGeom>
        </p:spPr>
        <p:txBody>
          <a:bodyPr vert="horz" wrap="square" lIns="0" tIns="0" rIns="0" bIns="0" rtlCol="0">
            <a:spAutoFit/>
          </a:bodyPr>
          <a:lstStyle/>
          <a:p>
            <a:pPr marL="12700">
              <a:lnSpc>
                <a:spcPct val="100000"/>
              </a:lnSpc>
            </a:pPr>
            <a:r>
              <a:rPr sz="2400" dirty="0">
                <a:solidFill>
                  <a:srgbClr val="051821"/>
                </a:solidFill>
                <a:latin typeface="微软雅黑"/>
                <a:cs typeface="微软雅黑"/>
              </a:rPr>
              <a:t>具体分析一个</a:t>
            </a:r>
            <a:r>
              <a:rPr sz="2400" spc="-15" dirty="0">
                <a:solidFill>
                  <a:srgbClr val="051821"/>
                </a:solidFill>
                <a:latin typeface="Verdana"/>
                <a:cs typeface="Verdana"/>
              </a:rPr>
              <a:t>sum</a:t>
            </a:r>
            <a:r>
              <a:rPr sz="2400" spc="0" dirty="0">
                <a:solidFill>
                  <a:srgbClr val="051821"/>
                </a:solidFill>
                <a:latin typeface="微软雅黑"/>
                <a:cs typeface="微软雅黑"/>
              </a:rPr>
              <a:t>程序</a:t>
            </a:r>
            <a:endParaRPr sz="2400">
              <a:latin typeface="微软雅黑"/>
              <a:cs typeface="微软雅黑"/>
            </a:endParaRPr>
          </a:p>
          <a:p>
            <a:pPr marL="241300" indent="-228600">
              <a:lnSpc>
                <a:spcPct val="100000"/>
              </a:lnSpc>
              <a:spcBef>
                <a:spcPts val="955"/>
              </a:spcBef>
              <a:buClr>
                <a:srgbClr val="051821"/>
              </a:buClr>
              <a:buFont typeface="Arial"/>
              <a:buChar char="•"/>
              <a:tabLst>
                <a:tab pos="241300" algn="l"/>
              </a:tabLst>
            </a:pPr>
            <a:r>
              <a:rPr sz="2200" spc="-15" dirty="0">
                <a:solidFill>
                  <a:srgbClr val="051821"/>
                </a:solidFill>
                <a:latin typeface="Verdana"/>
                <a:cs typeface="Verdana"/>
              </a:rPr>
              <a:t>sum.j</a:t>
            </a:r>
            <a:r>
              <a:rPr sz="2200" spc="-25" dirty="0">
                <a:solidFill>
                  <a:srgbClr val="051821"/>
                </a:solidFill>
                <a:latin typeface="Verdana"/>
                <a:cs typeface="Verdana"/>
              </a:rPr>
              <a:t>a</a:t>
            </a:r>
            <a:r>
              <a:rPr sz="2200" spc="-70" dirty="0">
                <a:solidFill>
                  <a:srgbClr val="051821"/>
                </a:solidFill>
                <a:latin typeface="Verdana"/>
                <a:cs typeface="Verdana"/>
              </a:rPr>
              <a:t>v</a:t>
            </a:r>
            <a:r>
              <a:rPr sz="2200" spc="-15" dirty="0">
                <a:solidFill>
                  <a:srgbClr val="051821"/>
                </a:solidFill>
                <a:latin typeface="Verdana"/>
                <a:cs typeface="Verdana"/>
              </a:rPr>
              <a:t>a</a:t>
            </a:r>
            <a:endParaRPr sz="2200">
              <a:latin typeface="Verdana"/>
              <a:cs typeface="Verdana"/>
            </a:endParaRPr>
          </a:p>
          <a:p>
            <a:pPr>
              <a:lnSpc>
                <a:spcPts val="2150"/>
              </a:lnSpc>
              <a:spcBef>
                <a:spcPts val="33"/>
              </a:spcBef>
            </a:pPr>
            <a:endParaRPr sz="2150"/>
          </a:p>
          <a:p>
            <a:pPr>
              <a:lnSpc>
                <a:spcPts val="2200"/>
              </a:lnSpc>
            </a:pPr>
            <a:endParaRPr sz="2200"/>
          </a:p>
          <a:p>
            <a:pPr marL="12700" marR="6350">
              <a:lnSpc>
                <a:spcPct val="100000"/>
              </a:lnSpc>
            </a:pPr>
            <a:r>
              <a:rPr sz="2200" spc="-25" dirty="0">
                <a:solidFill>
                  <a:srgbClr val="051821"/>
                </a:solidFill>
                <a:latin typeface="微软雅黑"/>
                <a:cs typeface="微软雅黑"/>
              </a:rPr>
              <a:t>首先将原始数据导入</a:t>
            </a:r>
            <a:r>
              <a:rPr sz="2200" spc="-20" dirty="0">
                <a:solidFill>
                  <a:srgbClr val="051821"/>
                </a:solidFill>
                <a:latin typeface="微软雅黑"/>
                <a:cs typeface="微软雅黑"/>
              </a:rPr>
              <a:t>到</a:t>
            </a:r>
            <a:r>
              <a:rPr sz="2200" spc="-20" dirty="0">
                <a:solidFill>
                  <a:srgbClr val="051821"/>
                </a:solidFill>
                <a:latin typeface="Verdana"/>
                <a:cs typeface="Verdana"/>
              </a:rPr>
              <a:t>HDFS</a:t>
            </a:r>
            <a:r>
              <a:rPr sz="2200" spc="-25" dirty="0">
                <a:solidFill>
                  <a:srgbClr val="051821"/>
                </a:solidFill>
                <a:latin typeface="微软雅黑"/>
                <a:cs typeface="微软雅黑"/>
              </a:rPr>
              <a:t>文件系统</a:t>
            </a:r>
            <a:r>
              <a:rPr sz="2200" spc="-20" dirty="0">
                <a:solidFill>
                  <a:srgbClr val="051821"/>
                </a:solidFill>
                <a:latin typeface="微软雅黑"/>
                <a:cs typeface="微软雅黑"/>
              </a:rPr>
              <a:t>中</a:t>
            </a:r>
            <a:r>
              <a:rPr sz="2200" spc="-25" dirty="0">
                <a:solidFill>
                  <a:srgbClr val="051821"/>
                </a:solidFill>
                <a:latin typeface="微软雅黑"/>
                <a:cs typeface="微软雅黑"/>
              </a:rPr>
              <a:t>，放</a:t>
            </a:r>
            <a:r>
              <a:rPr sz="2200" spc="-20" dirty="0">
                <a:solidFill>
                  <a:srgbClr val="051821"/>
                </a:solidFill>
                <a:latin typeface="微软雅黑"/>
                <a:cs typeface="微软雅黑"/>
              </a:rPr>
              <a:t>置</a:t>
            </a:r>
            <a:r>
              <a:rPr sz="2200" spc="-15" dirty="0">
                <a:solidFill>
                  <a:srgbClr val="051821"/>
                </a:solidFill>
                <a:latin typeface="微软雅黑"/>
                <a:cs typeface="微软雅黑"/>
              </a:rPr>
              <a:t>在</a:t>
            </a:r>
            <a:r>
              <a:rPr sz="2200" spc="-15" dirty="0">
                <a:solidFill>
                  <a:srgbClr val="051821"/>
                </a:solidFill>
                <a:latin typeface="Verdana"/>
                <a:cs typeface="Verdana"/>
              </a:rPr>
              <a:t>/</a:t>
            </a:r>
            <a:r>
              <a:rPr sz="2200" spc="-5" dirty="0">
                <a:solidFill>
                  <a:srgbClr val="051821"/>
                </a:solidFill>
                <a:latin typeface="Verdana"/>
                <a:cs typeface="Verdana"/>
              </a:rPr>
              <a:t>u</a:t>
            </a:r>
            <a:r>
              <a:rPr sz="2200" spc="-15" dirty="0">
                <a:solidFill>
                  <a:srgbClr val="051821"/>
                </a:solidFill>
                <a:latin typeface="Verdana"/>
                <a:cs typeface="Verdana"/>
              </a:rPr>
              <a:t>se</a:t>
            </a:r>
            <a:r>
              <a:rPr sz="2200" spc="-20" dirty="0">
                <a:solidFill>
                  <a:srgbClr val="051821"/>
                </a:solidFill>
                <a:latin typeface="Verdana"/>
                <a:cs typeface="Verdana"/>
              </a:rPr>
              <a:t>r</a:t>
            </a:r>
            <a:r>
              <a:rPr sz="2200" spc="-15" dirty="0">
                <a:solidFill>
                  <a:srgbClr val="051821"/>
                </a:solidFill>
                <a:latin typeface="Verdana"/>
                <a:cs typeface="Verdana"/>
              </a:rPr>
              <a:t>/i</a:t>
            </a:r>
            <a:r>
              <a:rPr sz="2200" spc="-10" dirty="0">
                <a:solidFill>
                  <a:srgbClr val="051821"/>
                </a:solidFill>
                <a:latin typeface="Verdana"/>
                <a:cs typeface="Verdana"/>
              </a:rPr>
              <a:t>n</a:t>
            </a:r>
            <a:r>
              <a:rPr sz="2200" spc="-20" dirty="0">
                <a:solidFill>
                  <a:srgbClr val="051821"/>
                </a:solidFill>
                <a:latin typeface="Verdana"/>
                <a:cs typeface="Verdana"/>
              </a:rPr>
              <a:t>pu</a:t>
            </a:r>
            <a:r>
              <a:rPr sz="2200" spc="-5" dirty="0">
                <a:solidFill>
                  <a:srgbClr val="051821"/>
                </a:solidFill>
                <a:latin typeface="Verdana"/>
                <a:cs typeface="Verdana"/>
              </a:rPr>
              <a:t>t</a:t>
            </a:r>
            <a:r>
              <a:rPr sz="2200" spc="-20" dirty="0">
                <a:solidFill>
                  <a:srgbClr val="051821"/>
                </a:solidFill>
                <a:latin typeface="微软雅黑"/>
                <a:cs typeface="微软雅黑"/>
              </a:rPr>
              <a:t>目录 下</a:t>
            </a:r>
            <a:endParaRPr sz="2200">
              <a:latin typeface="微软雅黑"/>
              <a:cs typeface="微软雅黑"/>
            </a:endParaRPr>
          </a:p>
          <a:p>
            <a:pPr marL="12700">
              <a:lnSpc>
                <a:spcPct val="100000"/>
              </a:lnSpc>
              <a:spcBef>
                <a:spcPts val="960"/>
              </a:spcBef>
            </a:pPr>
            <a:r>
              <a:rPr sz="2200" spc="-15" dirty="0">
                <a:solidFill>
                  <a:srgbClr val="051821"/>
                </a:solidFill>
                <a:latin typeface="Verdana"/>
                <a:cs typeface="Verdana"/>
              </a:rPr>
              <a:t>hadoop</a:t>
            </a:r>
            <a:r>
              <a:rPr sz="2200" spc="30" dirty="0">
                <a:solidFill>
                  <a:srgbClr val="051821"/>
                </a:solidFill>
                <a:latin typeface="Verdana"/>
                <a:cs typeface="Verdana"/>
              </a:rPr>
              <a:t> </a:t>
            </a:r>
            <a:r>
              <a:rPr sz="2200" spc="-15" dirty="0">
                <a:solidFill>
                  <a:srgbClr val="051821"/>
                </a:solidFill>
                <a:latin typeface="Verdana"/>
                <a:cs typeface="Verdana"/>
              </a:rPr>
              <a:t>fs</a:t>
            </a:r>
            <a:r>
              <a:rPr sz="2200" spc="10" dirty="0">
                <a:solidFill>
                  <a:srgbClr val="051821"/>
                </a:solidFill>
                <a:latin typeface="Verdana"/>
                <a:cs typeface="Verdana"/>
              </a:rPr>
              <a:t> </a:t>
            </a:r>
            <a:r>
              <a:rPr sz="2200" spc="-20" dirty="0">
                <a:solidFill>
                  <a:srgbClr val="051821"/>
                </a:solidFill>
                <a:latin typeface="Verdana"/>
                <a:cs typeface="Verdana"/>
              </a:rPr>
              <a:t>–</a:t>
            </a:r>
            <a:r>
              <a:rPr sz="2200" spc="-15" dirty="0">
                <a:solidFill>
                  <a:srgbClr val="051821"/>
                </a:solidFill>
                <a:latin typeface="Verdana"/>
                <a:cs typeface="Verdana"/>
              </a:rPr>
              <a:t>cop</a:t>
            </a:r>
            <a:r>
              <a:rPr sz="2200" spc="-25" dirty="0">
                <a:solidFill>
                  <a:srgbClr val="051821"/>
                </a:solidFill>
                <a:latin typeface="Verdana"/>
                <a:cs typeface="Verdana"/>
              </a:rPr>
              <a:t>y</a:t>
            </a:r>
            <a:r>
              <a:rPr sz="2200" spc="-15" dirty="0">
                <a:solidFill>
                  <a:srgbClr val="051821"/>
                </a:solidFill>
                <a:latin typeface="Verdana"/>
                <a:cs typeface="Verdana"/>
              </a:rPr>
              <a:t>FromLo</a:t>
            </a:r>
            <a:r>
              <a:rPr sz="2200" spc="-30" dirty="0">
                <a:solidFill>
                  <a:srgbClr val="051821"/>
                </a:solidFill>
                <a:latin typeface="Verdana"/>
                <a:cs typeface="Verdana"/>
              </a:rPr>
              <a:t>c</a:t>
            </a:r>
            <a:r>
              <a:rPr sz="2200" spc="-10" dirty="0">
                <a:solidFill>
                  <a:srgbClr val="051821"/>
                </a:solidFill>
                <a:latin typeface="Verdana"/>
                <a:cs typeface="Verdana"/>
              </a:rPr>
              <a:t>al</a:t>
            </a:r>
            <a:r>
              <a:rPr sz="2200" spc="50" dirty="0">
                <a:solidFill>
                  <a:srgbClr val="051821"/>
                </a:solidFill>
                <a:latin typeface="Verdana"/>
                <a:cs typeface="Verdana"/>
              </a:rPr>
              <a:t> </a:t>
            </a:r>
            <a:r>
              <a:rPr sz="2200" spc="-20" dirty="0">
                <a:solidFill>
                  <a:srgbClr val="051821"/>
                </a:solidFill>
                <a:latin typeface="Verdana"/>
                <a:cs typeface="Verdana"/>
              </a:rPr>
              <a:t>inputpath</a:t>
            </a:r>
            <a:endParaRPr sz="2200">
              <a:latin typeface="Verdana"/>
              <a:cs typeface="Verdana"/>
            </a:endParaRPr>
          </a:p>
        </p:txBody>
      </p:sp>
    </p:spTree>
    <p:extLst>
      <p:ext uri="{BB962C8B-B14F-4D97-AF65-F5344CB8AC3E}">
        <p14:creationId xmlns:p14="http://schemas.microsoft.com/office/powerpoint/2010/main" val="2536749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3848" rIns="0" bIns="0" rtlCol="0">
            <a:spAutoFit/>
          </a:bodyPr>
          <a:lstStyle/>
          <a:p>
            <a:pPr>
              <a:lnSpc>
                <a:spcPct val="100000"/>
              </a:lnSpc>
            </a:pPr>
            <a:r>
              <a:rPr sz="3000" b="1" dirty="0">
                <a:solidFill>
                  <a:srgbClr val="0070C5"/>
                </a:solidFill>
                <a:latin typeface="微软雅黑"/>
                <a:cs typeface="微软雅黑"/>
              </a:rPr>
              <a:t>编写代码，生</a:t>
            </a:r>
            <a:r>
              <a:rPr sz="3000" b="1" spc="5" dirty="0">
                <a:solidFill>
                  <a:srgbClr val="0070C5"/>
                </a:solidFill>
                <a:latin typeface="微软雅黑"/>
                <a:cs typeface="微软雅黑"/>
              </a:rPr>
              <a:t>成</a:t>
            </a:r>
            <a:r>
              <a:rPr sz="3000" b="1" spc="-20" dirty="0">
                <a:solidFill>
                  <a:srgbClr val="0070C5"/>
                </a:solidFill>
                <a:latin typeface="Verdana"/>
                <a:cs typeface="Verdana"/>
              </a:rPr>
              <a:t>jar</a:t>
            </a:r>
            <a:r>
              <a:rPr sz="3000" b="1" spc="0" dirty="0">
                <a:solidFill>
                  <a:srgbClr val="0070C5"/>
                </a:solidFill>
                <a:latin typeface="微软雅黑"/>
                <a:cs typeface="微软雅黑"/>
              </a:rPr>
              <a:t>文件并执行</a:t>
            </a:r>
            <a:endParaRPr sz="3000">
              <a:latin typeface="微软雅黑"/>
              <a:cs typeface="微软雅黑"/>
            </a:endParaRPr>
          </a:p>
        </p:txBody>
      </p:sp>
      <p:sp>
        <p:nvSpPr>
          <p:cNvPr id="3" name="object 3"/>
          <p:cNvSpPr txBox="1">
            <a:spLocks noGrp="1"/>
          </p:cNvSpPr>
          <p:nvPr>
            <p:ph type="body" idx="1"/>
          </p:nvPr>
        </p:nvSpPr>
        <p:spPr>
          <a:prstGeom prst="rect">
            <a:avLst/>
          </a:prstGeom>
        </p:spPr>
        <p:txBody>
          <a:bodyPr vert="horz" wrap="square" lIns="0" tIns="0" rIns="0" bIns="0" rtlCol="0">
            <a:spAutoFit/>
          </a:bodyPr>
          <a:lstStyle/>
          <a:p>
            <a:pPr marL="12700" marR="6350" algn="just">
              <a:lnSpc>
                <a:spcPct val="100000"/>
              </a:lnSpc>
            </a:pPr>
            <a:r>
              <a:rPr sz="2400" spc="-20" dirty="0">
                <a:solidFill>
                  <a:srgbClr val="FF0000"/>
                </a:solidFill>
                <a:latin typeface="Verdana"/>
                <a:cs typeface="Verdana"/>
              </a:rPr>
              <a:t>mapred</a:t>
            </a:r>
            <a:r>
              <a:rPr sz="2400" spc="-15" dirty="0">
                <a:solidFill>
                  <a:srgbClr val="FF0000"/>
                </a:solidFill>
                <a:latin typeface="Verdana"/>
                <a:cs typeface="Verdana"/>
              </a:rPr>
              <a:t>uce</a:t>
            </a:r>
            <a:r>
              <a:rPr sz="2400" spc="5" dirty="0">
                <a:solidFill>
                  <a:srgbClr val="FF0000"/>
                </a:solidFill>
                <a:latin typeface="Verdana"/>
                <a:cs typeface="Verdana"/>
              </a:rPr>
              <a:t> </a:t>
            </a:r>
            <a:r>
              <a:rPr sz="2400" spc="-5" dirty="0">
                <a:solidFill>
                  <a:srgbClr val="FF0000"/>
                </a:solidFill>
                <a:latin typeface="Verdana"/>
                <a:cs typeface="Verdana"/>
              </a:rPr>
              <a:t>jo</a:t>
            </a:r>
            <a:r>
              <a:rPr sz="2400" spc="0" dirty="0">
                <a:solidFill>
                  <a:srgbClr val="FF0000"/>
                </a:solidFill>
                <a:latin typeface="Verdana"/>
                <a:cs typeface="Verdana"/>
              </a:rPr>
              <a:t>b</a:t>
            </a:r>
            <a:r>
              <a:rPr sz="2400" spc="0" dirty="0">
                <a:solidFill>
                  <a:srgbClr val="FF0000"/>
                </a:solidFill>
                <a:latin typeface="微软雅黑"/>
                <a:cs typeface="微软雅黑"/>
              </a:rPr>
              <a:t>一定要编译成</a:t>
            </a:r>
            <a:r>
              <a:rPr sz="2400" spc="-20" dirty="0">
                <a:solidFill>
                  <a:srgbClr val="FF0000"/>
                </a:solidFill>
                <a:latin typeface="Verdana"/>
                <a:cs typeface="Verdana"/>
              </a:rPr>
              <a:t>jar</a:t>
            </a:r>
            <a:r>
              <a:rPr sz="2400" spc="0" dirty="0">
                <a:solidFill>
                  <a:srgbClr val="FF0000"/>
                </a:solidFill>
                <a:latin typeface="微软雅黑"/>
                <a:cs typeface="微软雅黑"/>
              </a:rPr>
              <a:t>文件才可以在</a:t>
            </a:r>
            <a:r>
              <a:rPr sz="2400" spc="-15" dirty="0">
                <a:solidFill>
                  <a:srgbClr val="FF0000"/>
                </a:solidFill>
                <a:latin typeface="Verdana"/>
                <a:cs typeface="Verdana"/>
              </a:rPr>
              <a:t>ha</a:t>
            </a:r>
            <a:r>
              <a:rPr sz="2400" spc="-10" dirty="0">
                <a:solidFill>
                  <a:srgbClr val="FF0000"/>
                </a:solidFill>
                <a:latin typeface="Verdana"/>
                <a:cs typeface="Verdana"/>
              </a:rPr>
              <a:t>d</a:t>
            </a:r>
            <a:r>
              <a:rPr sz="2400" spc="-15" dirty="0">
                <a:solidFill>
                  <a:srgbClr val="FF0000"/>
                </a:solidFill>
                <a:latin typeface="Verdana"/>
                <a:cs typeface="Verdana"/>
              </a:rPr>
              <a:t>o</a:t>
            </a:r>
            <a:r>
              <a:rPr sz="2400" spc="-25" dirty="0">
                <a:solidFill>
                  <a:srgbClr val="FF0000"/>
                </a:solidFill>
                <a:latin typeface="Verdana"/>
                <a:cs typeface="Verdana"/>
              </a:rPr>
              <a:t>o</a:t>
            </a:r>
            <a:r>
              <a:rPr sz="2400" spc="5" dirty="0">
                <a:solidFill>
                  <a:srgbClr val="FF0000"/>
                </a:solidFill>
                <a:latin typeface="Verdana"/>
                <a:cs typeface="Verdana"/>
              </a:rPr>
              <a:t>p</a:t>
            </a:r>
            <a:r>
              <a:rPr sz="2400" spc="0" dirty="0">
                <a:solidFill>
                  <a:srgbClr val="FF0000"/>
                </a:solidFill>
                <a:latin typeface="微软雅黑"/>
                <a:cs typeface="微软雅黑"/>
              </a:rPr>
              <a:t>环境 中执行，通过</a:t>
            </a:r>
            <a:r>
              <a:rPr sz="2400" spc="0" dirty="0">
                <a:solidFill>
                  <a:srgbClr val="FF0000"/>
                </a:solidFill>
                <a:latin typeface="Verdana"/>
                <a:cs typeface="Verdana"/>
              </a:rPr>
              <a:t>eclips</a:t>
            </a:r>
            <a:r>
              <a:rPr sz="2400" spc="-5" dirty="0">
                <a:solidFill>
                  <a:srgbClr val="FF0000"/>
                </a:solidFill>
                <a:latin typeface="Verdana"/>
                <a:cs typeface="Verdana"/>
              </a:rPr>
              <a:t>e</a:t>
            </a:r>
            <a:r>
              <a:rPr sz="2400" spc="0" dirty="0">
                <a:solidFill>
                  <a:srgbClr val="FF0000"/>
                </a:solidFill>
                <a:latin typeface="微软雅黑"/>
                <a:cs typeface="微软雅黑"/>
              </a:rPr>
              <a:t>工具，可以自动生成一</a:t>
            </a:r>
            <a:r>
              <a:rPr sz="2400" spc="5" dirty="0">
                <a:solidFill>
                  <a:srgbClr val="FF0000"/>
                </a:solidFill>
                <a:latin typeface="微软雅黑"/>
                <a:cs typeface="微软雅黑"/>
              </a:rPr>
              <a:t>个</a:t>
            </a:r>
            <a:r>
              <a:rPr sz="2400" spc="-20" dirty="0">
                <a:solidFill>
                  <a:srgbClr val="FF0000"/>
                </a:solidFill>
                <a:latin typeface="Verdana"/>
                <a:cs typeface="Verdana"/>
              </a:rPr>
              <a:t>jar</a:t>
            </a:r>
            <a:r>
              <a:rPr sz="2400" spc="0" dirty="0">
                <a:solidFill>
                  <a:srgbClr val="FF0000"/>
                </a:solidFill>
                <a:latin typeface="微软雅黑"/>
                <a:cs typeface="微软雅黑"/>
              </a:rPr>
              <a:t>文件。</a:t>
            </a:r>
            <a:endParaRPr sz="2400">
              <a:latin typeface="微软雅黑"/>
              <a:cs typeface="微软雅黑"/>
            </a:endParaRPr>
          </a:p>
          <a:p>
            <a:pPr>
              <a:lnSpc>
                <a:spcPts val="2150"/>
              </a:lnSpc>
              <a:spcBef>
                <a:spcPts val="49"/>
              </a:spcBef>
            </a:pPr>
            <a:endParaRPr sz="2150"/>
          </a:p>
          <a:p>
            <a:pPr marL="12700" marR="68580" algn="just">
              <a:lnSpc>
                <a:spcPct val="100000"/>
              </a:lnSpc>
            </a:pPr>
            <a:r>
              <a:rPr sz="2400" spc="-5" dirty="0">
                <a:solidFill>
                  <a:srgbClr val="051821"/>
                </a:solidFill>
                <a:latin typeface="微软雅黑"/>
                <a:cs typeface="微软雅黑"/>
              </a:rPr>
              <a:t>可以在任意一个能够执</a:t>
            </a:r>
            <a:r>
              <a:rPr sz="2400" spc="0" dirty="0">
                <a:solidFill>
                  <a:srgbClr val="051821"/>
                </a:solidFill>
                <a:latin typeface="微软雅黑"/>
                <a:cs typeface="微软雅黑"/>
              </a:rPr>
              <a:t>行</a:t>
            </a:r>
            <a:r>
              <a:rPr sz="2400" spc="0" dirty="0">
                <a:solidFill>
                  <a:srgbClr val="051821"/>
                </a:solidFill>
                <a:latin typeface="Verdana"/>
                <a:cs typeface="Verdana"/>
              </a:rPr>
              <a:t>e</a:t>
            </a:r>
            <a:r>
              <a:rPr sz="2400" spc="-10" dirty="0">
                <a:solidFill>
                  <a:srgbClr val="051821"/>
                </a:solidFill>
                <a:latin typeface="Verdana"/>
                <a:cs typeface="Verdana"/>
              </a:rPr>
              <a:t>c</a:t>
            </a:r>
            <a:r>
              <a:rPr sz="2400" spc="-5" dirty="0">
                <a:solidFill>
                  <a:srgbClr val="051821"/>
                </a:solidFill>
                <a:latin typeface="Verdana"/>
                <a:cs typeface="Verdana"/>
              </a:rPr>
              <a:t>lips</a:t>
            </a:r>
            <a:r>
              <a:rPr sz="2400" spc="0" dirty="0">
                <a:solidFill>
                  <a:srgbClr val="051821"/>
                </a:solidFill>
                <a:latin typeface="Verdana"/>
                <a:cs typeface="Verdana"/>
              </a:rPr>
              <a:t>e</a:t>
            </a:r>
            <a:r>
              <a:rPr sz="2400" spc="-5" dirty="0">
                <a:solidFill>
                  <a:srgbClr val="051821"/>
                </a:solidFill>
                <a:latin typeface="微软雅黑"/>
                <a:cs typeface="微软雅黑"/>
              </a:rPr>
              <a:t>的环境中编</a:t>
            </a:r>
            <a:r>
              <a:rPr sz="2400" spc="0" dirty="0">
                <a:solidFill>
                  <a:srgbClr val="051821"/>
                </a:solidFill>
                <a:latin typeface="微软雅黑"/>
                <a:cs typeface="微软雅黑"/>
              </a:rPr>
              <a:t>写</a:t>
            </a:r>
            <a:r>
              <a:rPr sz="2400" spc="0" dirty="0">
                <a:solidFill>
                  <a:srgbClr val="051821"/>
                </a:solidFill>
                <a:latin typeface="Verdana"/>
                <a:cs typeface="Verdana"/>
              </a:rPr>
              <a:t>Map</a:t>
            </a:r>
            <a:r>
              <a:rPr sz="2400" spc="-65" dirty="0">
                <a:solidFill>
                  <a:srgbClr val="051821"/>
                </a:solidFill>
                <a:latin typeface="Verdana"/>
                <a:cs typeface="Verdana"/>
              </a:rPr>
              <a:t>R</a:t>
            </a:r>
            <a:r>
              <a:rPr sz="2400" spc="0" dirty="0">
                <a:solidFill>
                  <a:srgbClr val="051821"/>
                </a:solidFill>
                <a:latin typeface="Verdana"/>
                <a:cs typeface="Verdana"/>
              </a:rPr>
              <a:t>educe </a:t>
            </a:r>
            <a:r>
              <a:rPr sz="2400" spc="0" dirty="0">
                <a:solidFill>
                  <a:srgbClr val="051821"/>
                </a:solidFill>
                <a:latin typeface="微软雅黑"/>
                <a:cs typeface="微软雅黑"/>
              </a:rPr>
              <a:t>程序（包括</a:t>
            </a:r>
            <a:r>
              <a:rPr sz="2400" spc="-20" dirty="0">
                <a:solidFill>
                  <a:srgbClr val="051821"/>
                </a:solidFill>
                <a:latin typeface="Verdana"/>
                <a:cs typeface="Verdana"/>
              </a:rPr>
              <a:t>Wi</a:t>
            </a:r>
            <a:r>
              <a:rPr sz="2400" spc="-15" dirty="0">
                <a:solidFill>
                  <a:srgbClr val="051821"/>
                </a:solidFill>
                <a:latin typeface="Verdana"/>
                <a:cs typeface="Verdana"/>
              </a:rPr>
              <a:t>n</a:t>
            </a:r>
            <a:r>
              <a:rPr sz="2400" spc="-5" dirty="0">
                <a:solidFill>
                  <a:srgbClr val="051821"/>
                </a:solidFill>
                <a:latin typeface="Verdana"/>
                <a:cs typeface="Verdana"/>
              </a:rPr>
              <a:t>dow</a:t>
            </a:r>
            <a:r>
              <a:rPr sz="2400" spc="5" dirty="0">
                <a:solidFill>
                  <a:srgbClr val="051821"/>
                </a:solidFill>
                <a:latin typeface="Verdana"/>
                <a:cs typeface="Verdana"/>
              </a:rPr>
              <a:t>s</a:t>
            </a:r>
            <a:r>
              <a:rPr sz="2400" spc="0" dirty="0">
                <a:solidFill>
                  <a:srgbClr val="051821"/>
                </a:solidFill>
                <a:latin typeface="微软雅黑"/>
                <a:cs typeface="微软雅黑"/>
              </a:rPr>
              <a:t>），通过</a:t>
            </a:r>
            <a:r>
              <a:rPr sz="2400" spc="0" dirty="0">
                <a:solidFill>
                  <a:srgbClr val="051821"/>
                </a:solidFill>
                <a:latin typeface="Verdana"/>
                <a:cs typeface="Verdana"/>
              </a:rPr>
              <a:t>eclips</a:t>
            </a:r>
            <a:r>
              <a:rPr sz="2400" spc="-5" dirty="0">
                <a:solidFill>
                  <a:srgbClr val="051821"/>
                </a:solidFill>
                <a:latin typeface="Verdana"/>
                <a:cs typeface="Verdana"/>
              </a:rPr>
              <a:t>e</a:t>
            </a:r>
            <a:r>
              <a:rPr sz="2400" spc="0" dirty="0">
                <a:solidFill>
                  <a:srgbClr val="051821"/>
                </a:solidFill>
                <a:latin typeface="微软雅黑"/>
                <a:cs typeface="微软雅黑"/>
              </a:rPr>
              <a:t>工具生成</a:t>
            </a:r>
            <a:r>
              <a:rPr sz="2400" spc="-20" dirty="0">
                <a:solidFill>
                  <a:srgbClr val="051821"/>
                </a:solidFill>
                <a:latin typeface="Verdana"/>
                <a:cs typeface="Verdana"/>
              </a:rPr>
              <a:t>jar</a:t>
            </a:r>
            <a:r>
              <a:rPr sz="2400" spc="0" dirty="0">
                <a:solidFill>
                  <a:srgbClr val="051821"/>
                </a:solidFill>
                <a:latin typeface="微软雅黑"/>
                <a:cs typeface="微软雅黑"/>
              </a:rPr>
              <a:t>文件之后 就可以上载到</a:t>
            </a:r>
            <a:r>
              <a:rPr sz="2400" spc="-15" dirty="0">
                <a:solidFill>
                  <a:srgbClr val="051821"/>
                </a:solidFill>
                <a:latin typeface="Verdana"/>
                <a:cs typeface="Verdana"/>
              </a:rPr>
              <a:t>ha</a:t>
            </a:r>
            <a:r>
              <a:rPr sz="2400" spc="-10" dirty="0">
                <a:solidFill>
                  <a:srgbClr val="051821"/>
                </a:solidFill>
                <a:latin typeface="Verdana"/>
                <a:cs typeface="Verdana"/>
              </a:rPr>
              <a:t>d</a:t>
            </a:r>
            <a:r>
              <a:rPr sz="2400" spc="-15" dirty="0">
                <a:solidFill>
                  <a:srgbClr val="051821"/>
                </a:solidFill>
                <a:latin typeface="Verdana"/>
                <a:cs typeface="Verdana"/>
              </a:rPr>
              <a:t>o</a:t>
            </a:r>
            <a:r>
              <a:rPr sz="2400" spc="-25" dirty="0">
                <a:solidFill>
                  <a:srgbClr val="051821"/>
                </a:solidFill>
                <a:latin typeface="Verdana"/>
                <a:cs typeface="Verdana"/>
              </a:rPr>
              <a:t>o</a:t>
            </a:r>
            <a:r>
              <a:rPr sz="2400" spc="10" dirty="0">
                <a:solidFill>
                  <a:srgbClr val="051821"/>
                </a:solidFill>
                <a:latin typeface="Verdana"/>
                <a:cs typeface="Verdana"/>
              </a:rPr>
              <a:t>p</a:t>
            </a:r>
            <a:r>
              <a:rPr sz="2400" spc="0" dirty="0">
                <a:solidFill>
                  <a:srgbClr val="051821"/>
                </a:solidFill>
                <a:latin typeface="微软雅黑"/>
                <a:cs typeface="微软雅黑"/>
              </a:rPr>
              <a:t>执行所需的</a:t>
            </a:r>
            <a:r>
              <a:rPr sz="2400" spc="-15" dirty="0">
                <a:solidFill>
                  <a:srgbClr val="051821"/>
                </a:solidFill>
                <a:latin typeface="Verdana"/>
                <a:cs typeface="Verdana"/>
              </a:rPr>
              <a:t>Linux</a:t>
            </a:r>
            <a:r>
              <a:rPr sz="2400" spc="0" dirty="0">
                <a:solidFill>
                  <a:srgbClr val="051821"/>
                </a:solidFill>
                <a:latin typeface="微软雅黑"/>
                <a:cs typeface="微软雅黑"/>
              </a:rPr>
              <a:t>环境中，通过下面的 命令可以执行所编写的程序</a:t>
            </a:r>
            <a:endParaRPr sz="2400">
              <a:latin typeface="微软雅黑"/>
              <a:cs typeface="微软雅黑"/>
            </a:endParaRPr>
          </a:p>
          <a:p>
            <a:pPr>
              <a:lnSpc>
                <a:spcPts val="2250"/>
              </a:lnSpc>
              <a:spcBef>
                <a:spcPts val="8"/>
              </a:spcBef>
            </a:pPr>
            <a:endParaRPr sz="2250"/>
          </a:p>
          <a:p>
            <a:pPr marL="12700" marR="775970" algn="just">
              <a:lnSpc>
                <a:spcPct val="100000"/>
              </a:lnSpc>
            </a:pPr>
            <a:r>
              <a:rPr sz="2400" spc="-25" dirty="0">
                <a:solidFill>
                  <a:srgbClr val="051821"/>
                </a:solidFill>
                <a:latin typeface="Verdana"/>
                <a:cs typeface="Verdana"/>
              </a:rPr>
              <a:t>$</a:t>
            </a:r>
            <a:r>
              <a:rPr sz="2400" spc="-15" dirty="0">
                <a:solidFill>
                  <a:srgbClr val="051821"/>
                </a:solidFill>
                <a:latin typeface="Verdana"/>
                <a:cs typeface="Verdana"/>
              </a:rPr>
              <a:t>ha</a:t>
            </a:r>
            <a:r>
              <a:rPr sz="2400" spc="-10" dirty="0">
                <a:solidFill>
                  <a:srgbClr val="051821"/>
                </a:solidFill>
                <a:latin typeface="Verdana"/>
                <a:cs typeface="Verdana"/>
              </a:rPr>
              <a:t>d</a:t>
            </a:r>
            <a:r>
              <a:rPr sz="2400" spc="-15" dirty="0">
                <a:solidFill>
                  <a:srgbClr val="051821"/>
                </a:solidFill>
                <a:latin typeface="Verdana"/>
                <a:cs typeface="Verdana"/>
              </a:rPr>
              <a:t>o</a:t>
            </a:r>
            <a:r>
              <a:rPr sz="2400" spc="-25" dirty="0">
                <a:solidFill>
                  <a:srgbClr val="051821"/>
                </a:solidFill>
                <a:latin typeface="Verdana"/>
                <a:cs typeface="Verdana"/>
              </a:rPr>
              <a:t>o</a:t>
            </a:r>
            <a:r>
              <a:rPr sz="2400" spc="0" dirty="0">
                <a:solidFill>
                  <a:srgbClr val="051821"/>
                </a:solidFill>
                <a:latin typeface="Verdana"/>
                <a:cs typeface="Verdana"/>
              </a:rPr>
              <a:t>p</a:t>
            </a:r>
            <a:r>
              <a:rPr sz="2400" spc="40" dirty="0">
                <a:solidFill>
                  <a:srgbClr val="051821"/>
                </a:solidFill>
                <a:latin typeface="Verdana"/>
                <a:cs typeface="Verdana"/>
              </a:rPr>
              <a:t> </a:t>
            </a:r>
            <a:r>
              <a:rPr sz="2400" spc="-20" dirty="0">
                <a:solidFill>
                  <a:srgbClr val="051821"/>
                </a:solidFill>
                <a:latin typeface="Verdana"/>
                <a:cs typeface="Verdana"/>
              </a:rPr>
              <a:t>ja</a:t>
            </a:r>
            <a:r>
              <a:rPr sz="2400" spc="-15" dirty="0">
                <a:solidFill>
                  <a:srgbClr val="051821"/>
                </a:solidFill>
                <a:latin typeface="Verdana"/>
                <a:cs typeface="Verdana"/>
              </a:rPr>
              <a:t>r</a:t>
            </a:r>
            <a:r>
              <a:rPr sz="2400" spc="-10" dirty="0">
                <a:solidFill>
                  <a:srgbClr val="051821"/>
                </a:solidFill>
                <a:latin typeface="Verdana"/>
                <a:cs typeface="Verdana"/>
              </a:rPr>
              <a:t> </a:t>
            </a:r>
            <a:r>
              <a:rPr sz="2400" spc="-20" dirty="0">
                <a:solidFill>
                  <a:srgbClr val="051821"/>
                </a:solidFill>
                <a:latin typeface="Verdana"/>
                <a:cs typeface="Verdana"/>
              </a:rPr>
              <a:t>sum</a:t>
            </a:r>
            <a:r>
              <a:rPr sz="2400" spc="-5" dirty="0">
                <a:solidFill>
                  <a:srgbClr val="051821"/>
                </a:solidFill>
                <a:latin typeface="Verdana"/>
                <a:cs typeface="Verdana"/>
              </a:rPr>
              <a:t>.</a:t>
            </a:r>
            <a:r>
              <a:rPr sz="2400" spc="-20" dirty="0">
                <a:solidFill>
                  <a:srgbClr val="051821"/>
                </a:solidFill>
                <a:latin typeface="Verdana"/>
                <a:cs typeface="Verdana"/>
              </a:rPr>
              <a:t>ja</a:t>
            </a:r>
            <a:r>
              <a:rPr sz="2400" spc="-15" dirty="0">
                <a:solidFill>
                  <a:srgbClr val="051821"/>
                </a:solidFill>
                <a:latin typeface="Verdana"/>
                <a:cs typeface="Verdana"/>
              </a:rPr>
              <a:t>r</a:t>
            </a:r>
            <a:r>
              <a:rPr sz="2400" spc="0" dirty="0">
                <a:solidFill>
                  <a:srgbClr val="051821"/>
                </a:solidFill>
                <a:latin typeface="Verdana"/>
                <a:cs typeface="Verdana"/>
              </a:rPr>
              <a:t>  </a:t>
            </a:r>
            <a:r>
              <a:rPr sz="2400" spc="15" dirty="0">
                <a:solidFill>
                  <a:srgbClr val="051821"/>
                </a:solidFill>
                <a:latin typeface="Verdana"/>
                <a:cs typeface="Verdana"/>
              </a:rPr>
              <a:t> </a:t>
            </a:r>
            <a:r>
              <a:rPr sz="2400" spc="-20" dirty="0">
                <a:solidFill>
                  <a:srgbClr val="051821"/>
                </a:solidFill>
                <a:latin typeface="Verdana"/>
                <a:cs typeface="Verdana"/>
              </a:rPr>
              <a:t>/</a:t>
            </a:r>
            <a:r>
              <a:rPr sz="2400" spc="-15" dirty="0">
                <a:solidFill>
                  <a:srgbClr val="051821"/>
                </a:solidFill>
                <a:latin typeface="Verdana"/>
                <a:cs typeface="Verdana"/>
              </a:rPr>
              <a:t>use</a:t>
            </a:r>
            <a:r>
              <a:rPr sz="2400" spc="-25" dirty="0">
                <a:solidFill>
                  <a:srgbClr val="051821"/>
                </a:solidFill>
                <a:latin typeface="Verdana"/>
                <a:cs typeface="Verdana"/>
              </a:rPr>
              <a:t>r</a:t>
            </a:r>
            <a:r>
              <a:rPr sz="2400" spc="-5" dirty="0">
                <a:solidFill>
                  <a:srgbClr val="051821"/>
                </a:solidFill>
                <a:latin typeface="Verdana"/>
                <a:cs typeface="Verdana"/>
              </a:rPr>
              <a:t>/i</a:t>
            </a:r>
            <a:r>
              <a:rPr sz="2400" spc="5" dirty="0">
                <a:solidFill>
                  <a:srgbClr val="051821"/>
                </a:solidFill>
                <a:latin typeface="Verdana"/>
                <a:cs typeface="Verdana"/>
              </a:rPr>
              <a:t>n</a:t>
            </a:r>
            <a:r>
              <a:rPr sz="2400" spc="-20" dirty="0">
                <a:solidFill>
                  <a:srgbClr val="051821"/>
                </a:solidFill>
                <a:latin typeface="Verdana"/>
                <a:cs typeface="Verdana"/>
              </a:rPr>
              <a:t>p</a:t>
            </a:r>
            <a:r>
              <a:rPr sz="2400" spc="-15" dirty="0">
                <a:solidFill>
                  <a:srgbClr val="051821"/>
                </a:solidFill>
                <a:latin typeface="Verdana"/>
                <a:cs typeface="Verdana"/>
              </a:rPr>
              <a:t>u</a:t>
            </a:r>
            <a:r>
              <a:rPr sz="2400" spc="0" dirty="0">
                <a:solidFill>
                  <a:srgbClr val="051821"/>
                </a:solidFill>
                <a:latin typeface="Verdana"/>
                <a:cs typeface="Verdana"/>
              </a:rPr>
              <a:t>t </a:t>
            </a:r>
            <a:r>
              <a:rPr sz="2400" spc="10" dirty="0">
                <a:solidFill>
                  <a:srgbClr val="051821"/>
                </a:solidFill>
                <a:latin typeface="Verdana"/>
                <a:cs typeface="Verdana"/>
              </a:rPr>
              <a:t> </a:t>
            </a:r>
            <a:r>
              <a:rPr sz="2400" spc="-20" dirty="0">
                <a:solidFill>
                  <a:srgbClr val="051821"/>
                </a:solidFill>
                <a:latin typeface="Verdana"/>
                <a:cs typeface="Verdana"/>
              </a:rPr>
              <a:t>/</a:t>
            </a:r>
            <a:r>
              <a:rPr sz="2400" spc="-15" dirty="0">
                <a:solidFill>
                  <a:srgbClr val="051821"/>
                </a:solidFill>
                <a:latin typeface="Verdana"/>
                <a:cs typeface="Verdana"/>
              </a:rPr>
              <a:t>use</a:t>
            </a:r>
            <a:r>
              <a:rPr sz="2400" spc="-25" dirty="0">
                <a:solidFill>
                  <a:srgbClr val="051821"/>
                </a:solidFill>
                <a:latin typeface="Verdana"/>
                <a:cs typeface="Verdana"/>
              </a:rPr>
              <a:t>r</a:t>
            </a:r>
            <a:r>
              <a:rPr sz="2400" spc="-20" dirty="0">
                <a:solidFill>
                  <a:srgbClr val="051821"/>
                </a:solidFill>
                <a:latin typeface="Verdana"/>
                <a:cs typeface="Verdana"/>
              </a:rPr>
              <a:t>/out</a:t>
            </a:r>
            <a:r>
              <a:rPr sz="2400" spc="-10" dirty="0">
                <a:solidFill>
                  <a:srgbClr val="051821"/>
                </a:solidFill>
                <a:latin typeface="Verdana"/>
                <a:cs typeface="Verdana"/>
              </a:rPr>
              <a:t>p</a:t>
            </a:r>
            <a:r>
              <a:rPr sz="2400" spc="-15" dirty="0">
                <a:solidFill>
                  <a:srgbClr val="051821"/>
                </a:solidFill>
                <a:latin typeface="Verdana"/>
                <a:cs typeface="Verdana"/>
              </a:rPr>
              <a:t>ut</a:t>
            </a:r>
            <a:endParaRPr sz="2400">
              <a:latin typeface="Verdana"/>
              <a:cs typeface="Verdana"/>
            </a:endParaRPr>
          </a:p>
        </p:txBody>
      </p:sp>
    </p:spTree>
    <p:extLst>
      <p:ext uri="{BB962C8B-B14F-4D97-AF65-F5344CB8AC3E}">
        <p14:creationId xmlns:p14="http://schemas.microsoft.com/office/powerpoint/2010/main" val="41665247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509270"/>
            <a:ext cx="6657340" cy="469900"/>
          </a:xfrm>
          <a:prstGeom prst="rect">
            <a:avLst/>
          </a:prstGeom>
        </p:spPr>
        <p:txBody>
          <a:bodyPr vert="horz" wrap="square" lIns="0" tIns="0" rIns="0" bIns="0" rtlCol="0">
            <a:spAutoFit/>
          </a:bodyPr>
          <a:lstStyle/>
          <a:p>
            <a:pPr marL="12700">
              <a:lnSpc>
                <a:spcPct val="100000"/>
              </a:lnSpc>
            </a:pPr>
            <a:r>
              <a:rPr sz="3000" b="1" spc="-5" dirty="0">
                <a:solidFill>
                  <a:srgbClr val="0070C5"/>
                </a:solidFill>
                <a:latin typeface="微软雅黑"/>
                <a:cs typeface="微软雅黑"/>
              </a:rPr>
              <a:t>程序代码与分析</a:t>
            </a:r>
            <a:r>
              <a:rPr sz="3000" b="1" spc="0" dirty="0">
                <a:solidFill>
                  <a:srgbClr val="0070C5"/>
                </a:solidFill>
                <a:latin typeface="Verdana"/>
                <a:cs typeface="Verdana"/>
              </a:rPr>
              <a:t>(</a:t>
            </a:r>
            <a:r>
              <a:rPr sz="3000" b="1" spc="-5" dirty="0">
                <a:solidFill>
                  <a:srgbClr val="0070C5"/>
                </a:solidFill>
                <a:latin typeface="微软雅黑"/>
                <a:cs typeface="微软雅黑"/>
              </a:rPr>
              <a:t>程序头部与</a:t>
            </a:r>
            <a:r>
              <a:rPr sz="3000" b="1" spc="-5" dirty="0">
                <a:solidFill>
                  <a:srgbClr val="0070C5"/>
                </a:solidFill>
                <a:latin typeface="Verdana"/>
                <a:cs typeface="Verdana"/>
              </a:rPr>
              <a:t>Ma</a:t>
            </a:r>
            <a:r>
              <a:rPr sz="3000" b="1" spc="0" dirty="0">
                <a:solidFill>
                  <a:srgbClr val="0070C5"/>
                </a:solidFill>
                <a:latin typeface="Verdana"/>
                <a:cs typeface="Verdana"/>
              </a:rPr>
              <a:t>p</a:t>
            </a:r>
            <a:r>
              <a:rPr sz="3000" b="1" spc="-5" dirty="0">
                <a:solidFill>
                  <a:srgbClr val="0070C5"/>
                </a:solidFill>
                <a:latin typeface="微软雅黑"/>
                <a:cs typeface="微软雅黑"/>
              </a:rPr>
              <a:t>函数</a:t>
            </a:r>
            <a:r>
              <a:rPr sz="3000" b="1" spc="0" dirty="0">
                <a:solidFill>
                  <a:srgbClr val="0070C5"/>
                </a:solidFill>
                <a:latin typeface="Verdana"/>
                <a:cs typeface="Verdana"/>
              </a:rPr>
              <a:t>)</a:t>
            </a:r>
            <a:endParaRPr sz="3000">
              <a:latin typeface="Verdana"/>
              <a:cs typeface="Verdana"/>
            </a:endParaRPr>
          </a:p>
        </p:txBody>
      </p:sp>
      <p:sp>
        <p:nvSpPr>
          <p:cNvPr id="3" name="object 3"/>
          <p:cNvSpPr/>
          <p:nvPr/>
        </p:nvSpPr>
        <p:spPr>
          <a:xfrm>
            <a:off x="125967" y="1969516"/>
            <a:ext cx="9018016" cy="3366770"/>
          </a:xfrm>
          <a:prstGeom prst="rect">
            <a:avLst/>
          </a:prstGeom>
          <a:blipFill>
            <a:blip r:embed="rId2" cstate="print"/>
            <a:stretch>
              <a:fillRect/>
            </a:stretch>
          </a:blipFill>
        </p:spPr>
        <p:txBody>
          <a:bodyPr wrap="square" lIns="0" tIns="0" rIns="0" bIns="0" rtlCol="0">
            <a:spAutoFit/>
          </a:bodyPr>
          <a:lstStyle/>
          <a:p>
            <a:endParaRPr/>
          </a:p>
        </p:txBody>
      </p:sp>
    </p:spTree>
    <p:extLst>
      <p:ext uri="{BB962C8B-B14F-4D97-AF65-F5344CB8AC3E}">
        <p14:creationId xmlns:p14="http://schemas.microsoft.com/office/powerpoint/2010/main" val="15386596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3848" rIns="0" bIns="0" rtlCol="0">
            <a:spAutoFit/>
          </a:bodyPr>
          <a:lstStyle/>
          <a:p>
            <a:pPr>
              <a:lnSpc>
                <a:spcPct val="100000"/>
              </a:lnSpc>
            </a:pPr>
            <a:r>
              <a:rPr sz="3000" b="1" spc="-5" dirty="0">
                <a:solidFill>
                  <a:srgbClr val="0070C5"/>
                </a:solidFill>
                <a:latin typeface="Verdana"/>
                <a:cs typeface="Verdana"/>
              </a:rPr>
              <a:t>Re</a:t>
            </a:r>
            <a:r>
              <a:rPr sz="3000" b="1" spc="5" dirty="0">
                <a:solidFill>
                  <a:srgbClr val="0070C5"/>
                </a:solidFill>
                <a:latin typeface="Verdana"/>
                <a:cs typeface="Verdana"/>
              </a:rPr>
              <a:t>d</a:t>
            </a:r>
            <a:r>
              <a:rPr sz="3000" b="1" spc="-5" dirty="0">
                <a:solidFill>
                  <a:srgbClr val="0070C5"/>
                </a:solidFill>
                <a:latin typeface="Verdana"/>
                <a:cs typeface="Verdana"/>
              </a:rPr>
              <a:t>uc</a:t>
            </a:r>
            <a:r>
              <a:rPr sz="3000" b="1" spc="0" dirty="0">
                <a:solidFill>
                  <a:srgbClr val="0070C5"/>
                </a:solidFill>
                <a:latin typeface="Verdana"/>
                <a:cs typeface="Verdana"/>
              </a:rPr>
              <a:t>e</a:t>
            </a:r>
            <a:r>
              <a:rPr sz="3000" b="1" spc="0" dirty="0">
                <a:solidFill>
                  <a:srgbClr val="0070C5"/>
                </a:solidFill>
                <a:latin typeface="微软雅黑"/>
                <a:cs typeface="微软雅黑"/>
              </a:rPr>
              <a:t>函数</a:t>
            </a:r>
            <a:endParaRPr sz="3000">
              <a:latin typeface="微软雅黑"/>
              <a:cs typeface="微软雅黑"/>
            </a:endParaRPr>
          </a:p>
        </p:txBody>
      </p:sp>
      <p:sp>
        <p:nvSpPr>
          <p:cNvPr id="3" name="object 3"/>
          <p:cNvSpPr/>
          <p:nvPr/>
        </p:nvSpPr>
        <p:spPr>
          <a:xfrm>
            <a:off x="203225" y="2332647"/>
            <a:ext cx="8940774" cy="3426714"/>
          </a:xfrm>
          <a:prstGeom prst="rect">
            <a:avLst/>
          </a:prstGeom>
          <a:blipFill>
            <a:blip r:embed="rId2" cstate="print"/>
            <a:stretch>
              <a:fillRect/>
            </a:stretch>
          </a:blipFill>
        </p:spPr>
        <p:txBody>
          <a:bodyPr wrap="square" lIns="0" tIns="0" rIns="0" bIns="0" rtlCol="0">
            <a:spAutoFit/>
          </a:bodyPr>
          <a:lstStyle/>
          <a:p>
            <a:endParaRPr/>
          </a:p>
        </p:txBody>
      </p:sp>
    </p:spTree>
    <p:extLst>
      <p:ext uri="{BB962C8B-B14F-4D97-AF65-F5344CB8AC3E}">
        <p14:creationId xmlns:p14="http://schemas.microsoft.com/office/powerpoint/2010/main" val="14056728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3848" rIns="0" bIns="0" rtlCol="0">
            <a:spAutoFit/>
          </a:bodyPr>
          <a:lstStyle/>
          <a:p>
            <a:pPr>
              <a:lnSpc>
                <a:spcPct val="100000"/>
              </a:lnSpc>
            </a:pPr>
            <a:r>
              <a:rPr sz="3000" b="1" spc="-20" dirty="0">
                <a:solidFill>
                  <a:srgbClr val="0070C5"/>
                </a:solidFill>
                <a:latin typeface="Verdana"/>
                <a:cs typeface="Verdana"/>
              </a:rPr>
              <a:t>Mai</a:t>
            </a:r>
            <a:r>
              <a:rPr sz="3000" b="1" spc="-35" dirty="0">
                <a:solidFill>
                  <a:srgbClr val="0070C5"/>
                </a:solidFill>
                <a:latin typeface="Verdana"/>
                <a:cs typeface="Verdana"/>
              </a:rPr>
              <a:t>n</a:t>
            </a:r>
            <a:r>
              <a:rPr sz="3000" b="1" spc="0" dirty="0">
                <a:solidFill>
                  <a:srgbClr val="0070C5"/>
                </a:solidFill>
                <a:latin typeface="微软雅黑"/>
                <a:cs typeface="微软雅黑"/>
              </a:rPr>
              <a:t>函数（驱动过程）</a:t>
            </a:r>
            <a:endParaRPr sz="3000">
              <a:latin typeface="微软雅黑"/>
              <a:cs typeface="微软雅黑"/>
            </a:endParaRPr>
          </a:p>
        </p:txBody>
      </p:sp>
      <p:sp>
        <p:nvSpPr>
          <p:cNvPr id="3" name="object 3"/>
          <p:cNvSpPr/>
          <p:nvPr/>
        </p:nvSpPr>
        <p:spPr>
          <a:xfrm>
            <a:off x="164769" y="1687207"/>
            <a:ext cx="8654034" cy="3949319"/>
          </a:xfrm>
          <a:prstGeom prst="rect">
            <a:avLst/>
          </a:prstGeom>
          <a:blipFill>
            <a:blip r:embed="rId2" cstate="print"/>
            <a:stretch>
              <a:fillRect/>
            </a:stretch>
          </a:blipFill>
        </p:spPr>
        <p:txBody>
          <a:bodyPr wrap="square" lIns="0" tIns="0" rIns="0" bIns="0" rtlCol="0">
            <a:spAutoFit/>
          </a:bodyPr>
          <a:lstStyle/>
          <a:p>
            <a:endParaRPr/>
          </a:p>
        </p:txBody>
      </p:sp>
    </p:spTree>
    <p:extLst>
      <p:ext uri="{BB962C8B-B14F-4D97-AF65-F5344CB8AC3E}">
        <p14:creationId xmlns:p14="http://schemas.microsoft.com/office/powerpoint/2010/main" val="20509296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ctrTitle"/>
          </p:nvPr>
        </p:nvSpPr>
        <p:spPr>
          <a:xfrm>
            <a:off x="685800" y="2133600"/>
            <a:ext cx="7772400" cy="1470025"/>
          </a:xfrm>
        </p:spPr>
        <p:txBody>
          <a:bodyPr/>
          <a:lstStyle/>
          <a:p>
            <a:r>
              <a:rPr lang="en-US" altLang="zh-CN" sz="6000" b="1">
                <a:latin typeface="微软雅黑" panose="020B0503020204020204" pitchFamily="34" charset="-122"/>
                <a:ea typeface="微软雅黑" panose="020B0503020204020204" pitchFamily="34" charset="-122"/>
              </a:rPr>
              <a:t>YARN</a:t>
            </a:r>
            <a:endParaRPr lang="zh-CN" altLang="zh-CN" sz="6000" b="1">
              <a:latin typeface="微软雅黑" panose="020B0503020204020204" pitchFamily="34" charset="-122"/>
              <a:ea typeface="微软雅黑"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18969615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noChangeArrowheads="1"/>
          </p:cNvSpPr>
          <p:nvPr>
            <p:ph type="title" idx="4294967295"/>
          </p:nvPr>
        </p:nvSpPr>
        <p:spPr>
          <a:xfrm>
            <a:off x="107950" y="61913"/>
            <a:ext cx="8448675" cy="774700"/>
          </a:xfrm>
          <a:noFill/>
        </p:spPr>
        <p:txBody>
          <a:bodyPr/>
          <a:lstStyle/>
          <a:p>
            <a:r>
              <a:rPr lang="en-US" altLang="zh-CN" sz="3800" b="1">
                <a:latin typeface="微软雅黑" panose="020B0503020204020204" pitchFamily="34" charset="-122"/>
                <a:ea typeface="微软雅黑" panose="020B0503020204020204" pitchFamily="34" charset="-122"/>
                <a:sym typeface="Arial" panose="020B0604020202020204" pitchFamily="34" charset="0"/>
              </a:rPr>
              <a:t>H</a:t>
            </a:r>
            <a:r>
              <a:rPr lang="zh-CN" altLang="en-US" sz="3800" b="1">
                <a:latin typeface="微软雅黑" panose="020B0503020204020204" pitchFamily="34" charset="-122"/>
                <a:ea typeface="微软雅黑" panose="020B0503020204020204" pitchFamily="34" charset="-122"/>
                <a:sym typeface="Arial" panose="020B0604020202020204" pitchFamily="34" charset="0"/>
              </a:rPr>
              <a:t>adoop</a:t>
            </a:r>
            <a:r>
              <a:rPr lang="en-US" altLang="zh-CN" sz="3600" b="1">
                <a:solidFill>
                  <a:schemeClr val="tx1"/>
                </a:solidFill>
                <a:latin typeface="微软雅黑" panose="020B0503020204020204" pitchFamily="34" charset="-122"/>
                <a:ea typeface="微软雅黑" panose="020B0503020204020204" pitchFamily="34" charset="-122"/>
                <a:sym typeface="Arial" panose="020B0604020202020204" pitchFamily="34" charset="0"/>
              </a:rPr>
              <a:t>2</a:t>
            </a:r>
            <a:r>
              <a:rPr lang="zh-CN" altLang="en-US" sz="3600" b="1">
                <a:solidFill>
                  <a:schemeClr val="tx1"/>
                </a:solidFill>
                <a:latin typeface="微软雅黑" panose="020B0503020204020204" pitchFamily="34" charset="-122"/>
                <a:ea typeface="微软雅黑" panose="020B0503020204020204" pitchFamily="34" charset="-122"/>
                <a:sym typeface="Arial" panose="020B0604020202020204" pitchFamily="34" charset="0"/>
              </a:rPr>
              <a:t>.0</a:t>
            </a:r>
            <a:endParaRPr lang="en-US" altLang="zh-CN" sz="3600" b="1">
              <a:solidFill>
                <a:schemeClr val="tx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7347" name="TextBox 3"/>
          <p:cNvSpPr>
            <a:spLocks noChangeArrowheads="1"/>
          </p:cNvSpPr>
          <p:nvPr/>
        </p:nvSpPr>
        <p:spPr bwMode="auto">
          <a:xfrm>
            <a:off x="3595688" y="7747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endParaRPr lang="zh-CN" altLang="zh-CN" sz="1800" b="1">
              <a:solidFill>
                <a:srgbClr val="C3C3C3"/>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57348" name="TextBox 24"/>
          <p:cNvSpPr>
            <a:spLocks noChangeArrowheads="1"/>
          </p:cNvSpPr>
          <p:nvPr/>
        </p:nvSpPr>
        <p:spPr bwMode="auto">
          <a:xfrm>
            <a:off x="544513" y="836613"/>
            <a:ext cx="2814637" cy="85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buFontTx/>
              <a:buNone/>
            </a:pPr>
            <a:r>
              <a:rPr lang="en-US" altLang="zh-CN" sz="2000" b="1">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Single Use System</a:t>
            </a:r>
            <a:endParaRPr lang="zh-CN" altLang="en-US" sz="2000" b="1">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a:p>
            <a:pPr algn="ctr" eaLnBrk="1" hangingPunct="1">
              <a:buFontTx/>
              <a:buNone/>
            </a:pPr>
            <a:r>
              <a:rPr lang="en-US" altLang="zh-CN" sz="180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Batch Apps</a:t>
            </a:r>
            <a:endParaRPr lang="en-US" altLang="zh-CN" sz="1800" b="1">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57349" name="TextBox 25"/>
          <p:cNvSpPr>
            <a:spLocks noChangeArrowheads="1"/>
          </p:cNvSpPr>
          <p:nvPr/>
        </p:nvSpPr>
        <p:spPr bwMode="auto">
          <a:xfrm>
            <a:off x="3963988" y="836613"/>
            <a:ext cx="4589462" cy="85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buFontTx/>
              <a:buNone/>
            </a:pPr>
            <a:r>
              <a:rPr lang="en-US" altLang="zh-CN" sz="2000" b="1">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Multi Purpose Platform</a:t>
            </a:r>
            <a:endParaRPr lang="zh-CN" altLang="en-US" sz="2000" b="1">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a:p>
            <a:pPr algn="ctr" eaLnBrk="1" hangingPunct="1">
              <a:buFontTx/>
              <a:buNone/>
            </a:pPr>
            <a:r>
              <a:rPr lang="en-US" altLang="zh-CN" sz="180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Batch, Interactive, Online, Streaming, …</a:t>
            </a:r>
            <a:endParaRPr lang="en-US" altLang="zh-CN" sz="1800" b="1">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57350" name="Content Placeholder 2"/>
          <p:cNvSpPr>
            <a:spLocks noGrp="1" noChangeArrowheads="1"/>
          </p:cNvSpPr>
          <p:nvPr>
            <p:ph sz="quarter" idx="4294967295"/>
          </p:nvPr>
        </p:nvSpPr>
        <p:spPr>
          <a:xfrm>
            <a:off x="250825" y="3990975"/>
            <a:ext cx="7432675" cy="2466975"/>
          </a:xfrm>
        </p:spPr>
        <p:txBody>
          <a:bodyPr/>
          <a:lstStyle/>
          <a:p>
            <a:pPr marL="168275" indent="-168275">
              <a:buClr>
                <a:srgbClr val="69BE28"/>
              </a:buClr>
              <a:buFontTx/>
              <a:buNone/>
            </a:pPr>
            <a:r>
              <a:rPr lang="en-US" altLang="zh-CN" sz="2400" b="1">
                <a:latin typeface="微软雅黑" panose="020B0503020204020204" pitchFamily="34" charset="-122"/>
                <a:ea typeface="微软雅黑" panose="020B0503020204020204" pitchFamily="34" charset="-122"/>
                <a:sym typeface="Arial" panose="020B0604020202020204" pitchFamily="34" charset="0"/>
              </a:rPr>
              <a:t>       Hadoop 2.0</a:t>
            </a:r>
            <a:r>
              <a:rPr lang="zh-CN" altLang="en-US" sz="2400" b="1">
                <a:latin typeface="微软雅黑" panose="020B0503020204020204" pitchFamily="34" charset="-122"/>
                <a:ea typeface="微软雅黑" panose="020B0503020204020204" pitchFamily="34" charset="-122"/>
                <a:sym typeface="Arial" panose="020B0604020202020204" pitchFamily="34" charset="0"/>
              </a:rPr>
              <a:t>：</a:t>
            </a:r>
            <a:endParaRPr lang="en-US" altLang="zh-CN" sz="2400" b="1">
              <a:latin typeface="微软雅黑" panose="020B0503020204020204" pitchFamily="34" charset="-122"/>
              <a:ea typeface="微软雅黑" panose="020B0503020204020204" pitchFamily="34" charset="-122"/>
              <a:sym typeface="Arial" panose="020B0604020202020204" pitchFamily="34" charset="0"/>
            </a:endParaRPr>
          </a:p>
          <a:p>
            <a:pPr marL="566738" lvl="1" indent="-166688">
              <a:buClr>
                <a:srgbClr val="69BE28"/>
              </a:buClr>
              <a:buFont typeface="Lucida Grande" charset="0"/>
              <a:buChar char="–"/>
            </a:pPr>
            <a:r>
              <a:rPr lang="zh-CN" altLang="en-US" sz="2200">
                <a:latin typeface="微软雅黑" panose="020B0503020204020204" pitchFamily="34" charset="-122"/>
                <a:ea typeface="微软雅黑" panose="020B0503020204020204" pitchFamily="34" charset="-122"/>
              </a:rPr>
              <a:t>由</a:t>
            </a:r>
            <a:r>
              <a:rPr lang="en-US" altLang="zh-CN" sz="2200">
                <a:latin typeface="微软雅黑" panose="020B0503020204020204" pitchFamily="34" charset="-122"/>
                <a:ea typeface="微软雅黑" panose="020B0503020204020204" pitchFamily="34" charset="-122"/>
              </a:rPr>
              <a:t>HDFS</a:t>
            </a:r>
            <a:r>
              <a:rPr lang="zh-CN" altLang="en-US" sz="2200">
                <a:latin typeface="微软雅黑" panose="020B0503020204020204" pitchFamily="34" charset="-122"/>
                <a:ea typeface="微软雅黑" panose="020B0503020204020204" pitchFamily="34" charset="-122"/>
              </a:rPr>
              <a:t>、</a:t>
            </a:r>
            <a:r>
              <a:rPr lang="en-US" altLang="zh-CN" sz="2200">
                <a:latin typeface="微软雅黑" panose="020B0503020204020204" pitchFamily="34" charset="-122"/>
                <a:ea typeface="微软雅黑" panose="020B0503020204020204" pitchFamily="34" charset="-122"/>
              </a:rPr>
              <a:t>MapReduce</a:t>
            </a:r>
            <a:r>
              <a:rPr lang="zh-CN" altLang="en-US" sz="2200">
                <a:latin typeface="微软雅黑" panose="020B0503020204020204" pitchFamily="34" charset="-122"/>
                <a:ea typeface="微软雅黑" panose="020B0503020204020204" pitchFamily="34" charset="-122"/>
              </a:rPr>
              <a:t>和</a:t>
            </a:r>
            <a:r>
              <a:rPr lang="en-US" altLang="zh-CN" sz="2200">
                <a:latin typeface="微软雅黑" panose="020B0503020204020204" pitchFamily="34" charset="-122"/>
                <a:ea typeface="微软雅黑" panose="020B0503020204020204" pitchFamily="34" charset="-122"/>
              </a:rPr>
              <a:t>YARN</a:t>
            </a:r>
            <a:r>
              <a:rPr lang="zh-CN" altLang="en-US" sz="2200">
                <a:latin typeface="微软雅黑" panose="020B0503020204020204" pitchFamily="34" charset="-122"/>
                <a:ea typeface="微软雅黑" panose="020B0503020204020204" pitchFamily="34" charset="-122"/>
              </a:rPr>
              <a:t>三个分支构成</a:t>
            </a:r>
            <a:endParaRPr lang="en-US" altLang="zh-CN" sz="2200">
              <a:latin typeface="微软雅黑" panose="020B0503020204020204" pitchFamily="34" charset="-122"/>
              <a:ea typeface="微软雅黑" panose="020B0503020204020204" pitchFamily="34" charset="-122"/>
            </a:endParaRPr>
          </a:p>
          <a:p>
            <a:pPr marL="566738" lvl="1" indent="-166688">
              <a:buClr>
                <a:srgbClr val="69BE28"/>
              </a:buClr>
              <a:buFont typeface="Lucida Grande" charset="0"/>
              <a:buChar char="–"/>
            </a:pPr>
            <a:r>
              <a:rPr lang="en-US" altLang="zh-CN" sz="2200">
                <a:latin typeface="微软雅黑" panose="020B0503020204020204" pitchFamily="34" charset="-122"/>
                <a:ea typeface="微软雅黑" panose="020B0503020204020204" pitchFamily="34" charset="-122"/>
              </a:rPr>
              <a:t>HDFS：</a:t>
            </a:r>
            <a:r>
              <a:rPr lang="zh-CN" altLang="en-US" sz="2200">
                <a:latin typeface="微软雅黑" panose="020B0503020204020204" pitchFamily="34" charset="-122"/>
                <a:ea typeface="微软雅黑" panose="020B0503020204020204" pitchFamily="34" charset="-122"/>
              </a:rPr>
              <a:t>支持</a:t>
            </a:r>
            <a:r>
              <a:rPr lang="en-US" altLang="zh-CN" sz="2200">
                <a:latin typeface="微软雅黑" panose="020B0503020204020204" pitchFamily="34" charset="-122"/>
                <a:ea typeface="微软雅黑" panose="020B0503020204020204" pitchFamily="34" charset="-122"/>
              </a:rPr>
              <a:t>NN Federation、HA</a:t>
            </a:r>
          </a:p>
          <a:p>
            <a:pPr marL="566738" lvl="1" indent="-166688">
              <a:buClr>
                <a:srgbClr val="69BE28"/>
              </a:buClr>
              <a:buFont typeface="Lucida Grande" charset="0"/>
              <a:buChar char="–"/>
            </a:pPr>
            <a:r>
              <a:rPr lang="en-US" altLang="zh-CN" sz="2200">
                <a:latin typeface="微软雅黑" panose="020B0503020204020204" pitchFamily="34" charset="-122"/>
                <a:ea typeface="微软雅黑" panose="020B0503020204020204" pitchFamily="34" charset="-122"/>
              </a:rPr>
              <a:t>MapReduce：</a:t>
            </a:r>
            <a:r>
              <a:rPr lang="zh-CN" altLang="en-US" sz="2200">
                <a:latin typeface="微软雅黑" panose="020B0503020204020204" pitchFamily="34" charset="-122"/>
                <a:ea typeface="微软雅黑" panose="020B0503020204020204" pitchFamily="34" charset="-122"/>
              </a:rPr>
              <a:t>运行在</a:t>
            </a:r>
            <a:r>
              <a:rPr lang="en-US" altLang="zh-CN" sz="2200">
                <a:latin typeface="微软雅黑" panose="020B0503020204020204" pitchFamily="34" charset="-122"/>
                <a:ea typeface="微软雅黑" panose="020B0503020204020204" pitchFamily="34" charset="-122"/>
              </a:rPr>
              <a:t>YARN</a:t>
            </a:r>
            <a:r>
              <a:rPr lang="zh-CN" altLang="en-US" sz="2200">
                <a:latin typeface="微软雅黑" panose="020B0503020204020204" pitchFamily="34" charset="-122"/>
                <a:ea typeface="微软雅黑" panose="020B0503020204020204" pitchFamily="34" charset="-122"/>
              </a:rPr>
              <a:t>上的</a:t>
            </a:r>
            <a:r>
              <a:rPr lang="en-US" altLang="zh-CN" sz="2200">
                <a:latin typeface="微软雅黑" panose="020B0503020204020204" pitchFamily="34" charset="-122"/>
                <a:ea typeface="微软雅黑" panose="020B0503020204020204" pitchFamily="34" charset="-122"/>
              </a:rPr>
              <a:t>MR</a:t>
            </a:r>
            <a:r>
              <a:rPr lang="zh-CN" altLang="en-US" sz="2200">
                <a:latin typeface="微软雅黑" panose="020B0503020204020204" pitchFamily="34" charset="-122"/>
                <a:ea typeface="微软雅黑" panose="020B0503020204020204" pitchFamily="34" charset="-122"/>
              </a:rPr>
              <a:t>，编程模型不变</a:t>
            </a:r>
            <a:endParaRPr lang="en-US" altLang="zh-CN" sz="2200">
              <a:latin typeface="微软雅黑" panose="020B0503020204020204" pitchFamily="34" charset="-122"/>
              <a:ea typeface="微软雅黑" panose="020B0503020204020204" pitchFamily="34" charset="-122"/>
            </a:endParaRPr>
          </a:p>
          <a:p>
            <a:pPr marL="566738" lvl="1" indent="-166688">
              <a:buClr>
                <a:srgbClr val="69BE28"/>
              </a:buClr>
              <a:buFont typeface="Lucida Grande" charset="0"/>
              <a:buChar char="–"/>
            </a:pPr>
            <a:r>
              <a:rPr lang="en-US" altLang="zh-CN" sz="2200">
                <a:latin typeface="微软雅黑" panose="020B0503020204020204" pitchFamily="34" charset="-122"/>
                <a:ea typeface="微软雅黑" panose="020B0503020204020204" pitchFamily="34" charset="-122"/>
              </a:rPr>
              <a:t>YARN</a:t>
            </a:r>
            <a:r>
              <a:rPr lang="zh-CN" altLang="en-US" sz="2200">
                <a:latin typeface="微软雅黑" panose="020B0503020204020204" pitchFamily="34" charset="-122"/>
                <a:ea typeface="微软雅黑" panose="020B0503020204020204" pitchFamily="34" charset="-122"/>
              </a:rPr>
              <a:t>：资源管理系统</a:t>
            </a:r>
            <a:endParaRPr lang="en-US" altLang="zh-CN" sz="2200">
              <a:latin typeface="微软雅黑" panose="020B0503020204020204" pitchFamily="34" charset="-122"/>
              <a:ea typeface="微软雅黑" panose="020B0503020204020204" pitchFamily="34" charset="-122"/>
            </a:endParaRPr>
          </a:p>
          <a:p>
            <a:pPr marL="566738" lvl="1" indent="-166688">
              <a:buClr>
                <a:srgbClr val="69BE28"/>
              </a:buClr>
              <a:buFont typeface="Lucida Grande" charset="0"/>
              <a:buChar char="–"/>
            </a:pPr>
            <a:r>
              <a:rPr lang="zh-CN" altLang="en-US" sz="2200" b="1">
                <a:latin typeface="微软雅黑" panose="020B0503020204020204" pitchFamily="34" charset="-122"/>
                <a:ea typeface="微软雅黑" panose="020B0503020204020204" pitchFamily="34" charset="-122"/>
              </a:rPr>
              <a:t> </a:t>
            </a:r>
            <a:r>
              <a:rPr lang="en-US" altLang="zh-CN" sz="2200" b="1">
                <a:latin typeface="微软雅黑" panose="020B0503020204020204" pitchFamily="34" charset="-122"/>
                <a:ea typeface="微软雅黑" panose="020B0503020204020204" pitchFamily="34" charset="-122"/>
              </a:rPr>
              <a:t>…</a:t>
            </a:r>
          </a:p>
        </p:txBody>
      </p:sp>
      <p:grpSp>
        <p:nvGrpSpPr>
          <p:cNvPr id="57351" name="组合 48"/>
          <p:cNvGrpSpPr>
            <a:grpSpLocks/>
          </p:cNvGrpSpPr>
          <p:nvPr/>
        </p:nvGrpSpPr>
        <p:grpSpPr bwMode="auto">
          <a:xfrm>
            <a:off x="650875" y="1538288"/>
            <a:ext cx="7902575" cy="2386012"/>
            <a:chOff x="0" y="0"/>
            <a:chExt cx="7902175" cy="2386261"/>
          </a:xfrm>
        </p:grpSpPr>
        <p:sp>
          <p:nvSpPr>
            <p:cNvPr id="57352" name="Rounded Rectangle 63"/>
            <p:cNvSpPr>
              <a:spLocks noChangeArrowheads="1"/>
            </p:cNvSpPr>
            <p:nvPr/>
          </p:nvSpPr>
          <p:spPr bwMode="auto">
            <a:xfrm>
              <a:off x="3316329" y="40231"/>
              <a:ext cx="4585846" cy="2346030"/>
            </a:xfrm>
            <a:prstGeom prst="roundRect">
              <a:avLst>
                <a:gd name="adj" fmla="val 2940"/>
              </a:avLst>
            </a:prstGeom>
            <a:solidFill>
              <a:srgbClr val="E8E8E8"/>
            </a:solidFill>
            <a:ln w="9525">
              <a:solidFill>
                <a:srgbClr val="E8E8E8"/>
              </a:solidFill>
              <a:miter lim="800000"/>
              <a:headEnd/>
              <a:tailEnd/>
            </a:ln>
          </p:spPr>
          <p:txBody>
            <a:bodyPr anchor="ctr"/>
            <a:lstStyle>
              <a:lvl1pPr marL="5873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zh-CN" sz="2000" b="1">
                <a:solidFill>
                  <a:srgbClr val="000000"/>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57353" name="Rounded Rectangle 62"/>
            <p:cNvSpPr>
              <a:spLocks noChangeArrowheads="1"/>
            </p:cNvSpPr>
            <p:nvPr/>
          </p:nvSpPr>
          <p:spPr bwMode="auto">
            <a:xfrm>
              <a:off x="0" y="40231"/>
              <a:ext cx="2708275" cy="2346029"/>
            </a:xfrm>
            <a:prstGeom prst="roundRect">
              <a:avLst>
                <a:gd name="adj" fmla="val 2940"/>
              </a:avLst>
            </a:prstGeom>
            <a:solidFill>
              <a:srgbClr val="E8E8E8"/>
            </a:solidFill>
            <a:ln w="9525">
              <a:solidFill>
                <a:srgbClr val="E8E8E8"/>
              </a:solidFill>
              <a:miter lim="800000"/>
              <a:headEnd/>
              <a:tailEnd/>
            </a:ln>
          </p:spPr>
          <p:txBody>
            <a:bodyPr anchor="ctr"/>
            <a:lstStyle>
              <a:lvl1pPr marL="5873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zh-CN" sz="2000" b="1">
                <a:solidFill>
                  <a:srgbClr val="000000"/>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57354" name="TextBox 33"/>
            <p:cNvSpPr>
              <a:spLocks noChangeArrowheads="1"/>
            </p:cNvSpPr>
            <p:nvPr/>
          </p:nvSpPr>
          <p:spPr bwMode="auto">
            <a:xfrm>
              <a:off x="121339" y="59281"/>
              <a:ext cx="2425261" cy="554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buFontTx/>
                <a:buNone/>
              </a:pPr>
              <a:r>
                <a:rPr lang="en-US" altLang="zh-CN" sz="2400" b="1">
                  <a:solidFill>
                    <a:srgbClr val="008000"/>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Hadoop 1.0</a:t>
              </a:r>
            </a:p>
          </p:txBody>
        </p:sp>
        <p:sp>
          <p:nvSpPr>
            <p:cNvPr id="57355" name="Rounded Rectangle 28"/>
            <p:cNvSpPr>
              <a:spLocks noChangeArrowheads="1"/>
            </p:cNvSpPr>
            <p:nvPr/>
          </p:nvSpPr>
          <p:spPr bwMode="auto">
            <a:xfrm>
              <a:off x="134039" y="1680076"/>
              <a:ext cx="2425262" cy="601410"/>
            </a:xfrm>
            <a:prstGeom prst="roundRect">
              <a:avLst>
                <a:gd name="adj" fmla="val 6523"/>
              </a:avLst>
            </a:prstGeom>
            <a:solidFill>
              <a:schemeClr val="accent1"/>
            </a:solidFill>
            <a:ln w="9525">
              <a:solidFill>
                <a:srgbClr val="8E8E8E"/>
              </a:solidFill>
              <a:miter lim="800000"/>
              <a:headEnd/>
              <a:tailEnd/>
            </a:ln>
          </p:spPr>
          <p:txBody>
            <a:bodyPr anchor="b"/>
            <a:lstStyle>
              <a:lvl1pPr marL="5873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b="1">
                  <a:solidFill>
                    <a:schemeClr val="bg1"/>
                  </a:solidFill>
                  <a:latin typeface="微软雅黑" panose="020B0503020204020204" pitchFamily="34" charset="-122"/>
                  <a:ea typeface="微软雅黑" panose="020B0503020204020204" pitchFamily="34" charset="-122"/>
                  <a:sym typeface="Calibri" panose="020F0502020204030204" pitchFamily="34" charset="0"/>
                </a:rPr>
                <a:t>HDFS</a:t>
              </a:r>
              <a:endParaRPr lang="en-US" altLang="zh-CN" sz="2000" b="1">
                <a:solidFill>
                  <a:schemeClr val="bg1"/>
                </a:solidFill>
                <a:latin typeface="微软雅黑" panose="020B0503020204020204" pitchFamily="34" charset="-122"/>
                <a:ea typeface="微软雅黑" panose="020B0503020204020204" pitchFamily="34" charset="-122"/>
                <a:sym typeface="Calibri" panose="020F0502020204030204" pitchFamily="34" charset="0"/>
              </a:endParaRPr>
            </a:p>
            <a:p>
              <a:pPr algn="ctr">
                <a:spcBef>
                  <a:spcPct val="0"/>
                </a:spcBef>
                <a:buFontTx/>
                <a:buNone/>
              </a:pPr>
              <a:r>
                <a:rPr lang="en-US" altLang="zh-CN" sz="1200">
                  <a:solidFill>
                    <a:schemeClr val="bg1"/>
                  </a:solidFill>
                  <a:latin typeface="微软雅黑" panose="020B0503020204020204" pitchFamily="34" charset="-122"/>
                  <a:ea typeface="微软雅黑" panose="020B0503020204020204" pitchFamily="34" charset="-122"/>
                  <a:sym typeface="Calibri" panose="020F0502020204030204" pitchFamily="34" charset="0"/>
                </a:rPr>
                <a:t>(redundant, reliable storage)</a:t>
              </a:r>
              <a:endParaRPr lang="zh-CN" altLang="en-US" sz="1800">
                <a:latin typeface="微软雅黑" panose="020B0503020204020204" pitchFamily="34" charset="-122"/>
                <a:ea typeface="微软雅黑" panose="020B0503020204020204" pitchFamily="34" charset="-122"/>
              </a:endParaRPr>
            </a:p>
          </p:txBody>
        </p:sp>
        <p:sp>
          <p:nvSpPr>
            <p:cNvPr id="57356" name="Rounded Rectangle 33"/>
            <p:cNvSpPr>
              <a:spLocks noChangeArrowheads="1"/>
            </p:cNvSpPr>
            <p:nvPr/>
          </p:nvSpPr>
          <p:spPr bwMode="auto">
            <a:xfrm>
              <a:off x="134039" y="835879"/>
              <a:ext cx="2425262" cy="844198"/>
            </a:xfrm>
            <a:prstGeom prst="roundRect">
              <a:avLst>
                <a:gd name="adj" fmla="val 6523"/>
              </a:avLst>
            </a:prstGeom>
            <a:solidFill>
              <a:srgbClr val="E0F6CE"/>
            </a:solidFill>
            <a:ln w="12700">
              <a:solidFill>
                <a:srgbClr val="8E8E8E"/>
              </a:solidFill>
              <a:miter lim="800000"/>
              <a:headEnd/>
              <a:tailEnd/>
            </a:ln>
          </p:spPr>
          <p:txBody>
            <a:bodyPr wrap="none" lIns="0" rIns="0" anchor="b"/>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000" b="1">
                  <a:solidFill>
                    <a:srgbClr val="1E1E1E"/>
                  </a:solidFill>
                  <a:latin typeface="微软雅黑" panose="020B0503020204020204" pitchFamily="34" charset="-122"/>
                  <a:ea typeface="微软雅黑" panose="020B0503020204020204" pitchFamily="34" charset="-122"/>
                  <a:sym typeface="Calibri" panose="020F0502020204030204" pitchFamily="34" charset="0"/>
                </a:rPr>
                <a:t>MapReduce(v1)</a:t>
              </a:r>
              <a:endParaRPr lang="zh-CN" altLang="en-US" sz="2000" b="1">
                <a:solidFill>
                  <a:srgbClr val="1E1E1E"/>
                </a:solidFill>
                <a:latin typeface="微软雅黑" panose="020B0503020204020204" pitchFamily="34" charset="-122"/>
                <a:ea typeface="微软雅黑" panose="020B0503020204020204" pitchFamily="34" charset="-122"/>
                <a:sym typeface="Calibri" panose="020F0502020204030204" pitchFamily="34" charset="0"/>
              </a:endParaRPr>
            </a:p>
            <a:p>
              <a:pPr algn="ctr">
                <a:spcBef>
                  <a:spcPct val="0"/>
                </a:spcBef>
                <a:buFontTx/>
                <a:buNone/>
              </a:pPr>
              <a:r>
                <a:rPr lang="en-US" altLang="zh-CN" sz="1200">
                  <a:solidFill>
                    <a:srgbClr val="1E1E1E"/>
                  </a:solidFill>
                  <a:latin typeface="微软雅黑" panose="020B0503020204020204" pitchFamily="34" charset="-122"/>
                  <a:ea typeface="微软雅黑" panose="020B0503020204020204" pitchFamily="34" charset="-122"/>
                  <a:sym typeface="Calibri" panose="020F0502020204030204" pitchFamily="34" charset="0"/>
                </a:rPr>
                <a:t>(cluster resource management</a:t>
              </a:r>
              <a:endParaRPr lang="zh-CN" altLang="en-US" sz="1200">
                <a:solidFill>
                  <a:srgbClr val="1E1E1E"/>
                </a:solidFill>
                <a:latin typeface="微软雅黑" panose="020B0503020204020204" pitchFamily="34" charset="-122"/>
                <a:ea typeface="微软雅黑" panose="020B0503020204020204" pitchFamily="34" charset="-122"/>
                <a:sym typeface="Calibri" panose="020F0502020204030204" pitchFamily="34" charset="0"/>
              </a:endParaRPr>
            </a:p>
            <a:p>
              <a:pPr algn="ctr">
                <a:spcBef>
                  <a:spcPct val="0"/>
                </a:spcBef>
                <a:buFontTx/>
                <a:buNone/>
              </a:pPr>
              <a:r>
                <a:rPr lang="en-US" altLang="zh-CN" sz="1200">
                  <a:solidFill>
                    <a:srgbClr val="1E1E1E"/>
                  </a:solidFill>
                  <a:latin typeface="微软雅黑" panose="020B0503020204020204" pitchFamily="34" charset="-122"/>
                  <a:ea typeface="微软雅黑" panose="020B0503020204020204" pitchFamily="34" charset="-122"/>
                  <a:sym typeface="Calibri" panose="020F0502020204030204" pitchFamily="34" charset="0"/>
                </a:rPr>
                <a:t> &amp; data processing)</a:t>
              </a:r>
            </a:p>
          </p:txBody>
        </p:sp>
        <p:sp>
          <p:nvSpPr>
            <p:cNvPr id="57357" name="Rounded Rectangle 54"/>
            <p:cNvSpPr>
              <a:spLocks noChangeArrowheads="1"/>
            </p:cNvSpPr>
            <p:nvPr/>
          </p:nvSpPr>
          <p:spPr bwMode="auto">
            <a:xfrm>
              <a:off x="3473922" y="1680076"/>
              <a:ext cx="4253301" cy="601410"/>
            </a:xfrm>
            <a:prstGeom prst="roundRect">
              <a:avLst>
                <a:gd name="adj" fmla="val 6523"/>
              </a:avLst>
            </a:prstGeom>
            <a:solidFill>
              <a:schemeClr val="accent1"/>
            </a:solidFill>
            <a:ln w="9525">
              <a:solidFill>
                <a:srgbClr val="8E8E8E"/>
              </a:solidFill>
              <a:miter lim="800000"/>
              <a:headEnd/>
              <a:tailEnd/>
            </a:ln>
          </p:spPr>
          <p:txBody>
            <a:bodyPr anchor="b"/>
            <a:lstStyle>
              <a:lvl1pPr marL="5873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b="1">
                  <a:solidFill>
                    <a:srgbClr val="1E1E1E"/>
                  </a:solidFill>
                  <a:latin typeface="微软雅黑" panose="020B0503020204020204" pitchFamily="34" charset="-122"/>
                  <a:ea typeface="微软雅黑" panose="020B0503020204020204" pitchFamily="34" charset="-122"/>
                  <a:sym typeface="Calibri" panose="020F0502020204030204" pitchFamily="34" charset="0"/>
                </a:rPr>
                <a:t>HDFS2</a:t>
              </a:r>
              <a:endParaRPr lang="en-US" altLang="zh-CN" sz="2000" b="1">
                <a:solidFill>
                  <a:srgbClr val="1E1E1E"/>
                </a:solidFill>
                <a:latin typeface="微软雅黑" panose="020B0503020204020204" pitchFamily="34" charset="-122"/>
                <a:ea typeface="微软雅黑" panose="020B0503020204020204" pitchFamily="34" charset="-122"/>
                <a:sym typeface="Calibri" panose="020F0502020204030204" pitchFamily="34" charset="0"/>
              </a:endParaRPr>
            </a:p>
            <a:p>
              <a:pPr algn="ctr">
                <a:spcBef>
                  <a:spcPct val="0"/>
                </a:spcBef>
                <a:buFontTx/>
                <a:buNone/>
              </a:pPr>
              <a:r>
                <a:rPr lang="en-US" altLang="zh-CN" sz="1200">
                  <a:solidFill>
                    <a:srgbClr val="1E1E1E"/>
                  </a:solidFill>
                  <a:latin typeface="微软雅黑" panose="020B0503020204020204" pitchFamily="34" charset="-122"/>
                  <a:ea typeface="微软雅黑" panose="020B0503020204020204" pitchFamily="34" charset="-122"/>
                  <a:sym typeface="Calibri" panose="020F0502020204030204" pitchFamily="34" charset="0"/>
                </a:rPr>
                <a:t>(redundant, reliable storage)</a:t>
              </a:r>
            </a:p>
          </p:txBody>
        </p:sp>
        <p:sp>
          <p:nvSpPr>
            <p:cNvPr id="57358" name="Rounded Rectangle 56"/>
            <p:cNvSpPr>
              <a:spLocks noChangeArrowheads="1"/>
            </p:cNvSpPr>
            <p:nvPr/>
          </p:nvSpPr>
          <p:spPr bwMode="auto">
            <a:xfrm>
              <a:off x="3473921" y="967950"/>
              <a:ext cx="4253301" cy="712125"/>
            </a:xfrm>
            <a:prstGeom prst="roundRect">
              <a:avLst>
                <a:gd name="adj" fmla="val 6523"/>
              </a:avLst>
            </a:prstGeom>
            <a:solidFill>
              <a:srgbClr val="A3E272"/>
            </a:solidFill>
            <a:ln w="12700">
              <a:solidFill>
                <a:srgbClr val="8E8E8E"/>
              </a:solidFill>
              <a:miter lim="800000"/>
              <a:headEnd/>
              <a:tailEnd/>
            </a:ln>
          </p:spPr>
          <p:txBody>
            <a:bodyPr wrap="none" lIns="0" rIns="0" anchor="b"/>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b="1">
                  <a:solidFill>
                    <a:srgbClr val="1E1E1E"/>
                  </a:solidFill>
                  <a:latin typeface="微软雅黑" panose="020B0503020204020204" pitchFamily="34" charset="-122"/>
                  <a:ea typeface="微软雅黑" panose="020B0503020204020204" pitchFamily="34" charset="-122"/>
                  <a:sym typeface="Calibri" panose="020F0502020204030204" pitchFamily="34" charset="0"/>
                </a:rPr>
                <a:t>YARN</a:t>
              </a:r>
              <a:endParaRPr lang="en-US" altLang="zh-CN" sz="1800" b="1">
                <a:solidFill>
                  <a:srgbClr val="1E1E1E"/>
                </a:solidFill>
                <a:latin typeface="微软雅黑" panose="020B0503020204020204" pitchFamily="34" charset="-122"/>
                <a:ea typeface="微软雅黑" panose="020B0503020204020204" pitchFamily="34" charset="-122"/>
                <a:sym typeface="Calibri" panose="020F0502020204030204" pitchFamily="34" charset="0"/>
              </a:endParaRPr>
            </a:p>
            <a:p>
              <a:pPr algn="ctr">
                <a:spcBef>
                  <a:spcPct val="0"/>
                </a:spcBef>
                <a:buFontTx/>
                <a:buNone/>
              </a:pPr>
              <a:r>
                <a:rPr lang="en-US" altLang="zh-CN" sz="1200">
                  <a:solidFill>
                    <a:srgbClr val="1E1E1E"/>
                  </a:solidFill>
                  <a:latin typeface="微软雅黑" panose="020B0503020204020204" pitchFamily="34" charset="-122"/>
                  <a:ea typeface="微软雅黑" panose="020B0503020204020204" pitchFamily="34" charset="-122"/>
                  <a:sym typeface="Calibri" panose="020F0502020204030204" pitchFamily="34" charset="0"/>
                </a:rPr>
                <a:t>(cluster resource management)</a:t>
              </a:r>
            </a:p>
          </p:txBody>
        </p:sp>
        <p:sp>
          <p:nvSpPr>
            <p:cNvPr id="57359" name="Rounded Rectangle 55"/>
            <p:cNvSpPr>
              <a:spLocks noChangeArrowheads="1"/>
            </p:cNvSpPr>
            <p:nvPr/>
          </p:nvSpPr>
          <p:spPr bwMode="auto">
            <a:xfrm>
              <a:off x="3473922" y="436790"/>
              <a:ext cx="2108238" cy="623123"/>
            </a:xfrm>
            <a:prstGeom prst="roundRect">
              <a:avLst>
                <a:gd name="adj" fmla="val 6523"/>
              </a:avLst>
            </a:prstGeom>
            <a:solidFill>
              <a:srgbClr val="E0F6CE"/>
            </a:solidFill>
            <a:ln w="12700">
              <a:solidFill>
                <a:srgbClr val="8E8E8E"/>
              </a:solidFill>
              <a:miter lim="800000"/>
              <a:headEnd/>
              <a:tailEnd/>
            </a:ln>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000" b="1">
                  <a:solidFill>
                    <a:srgbClr val="1E1E1E"/>
                  </a:solidFill>
                  <a:latin typeface="微软雅黑" panose="020B0503020204020204" pitchFamily="34" charset="-122"/>
                  <a:ea typeface="微软雅黑" panose="020B0503020204020204" pitchFamily="34" charset="-122"/>
                  <a:sym typeface="Calibri" panose="020F0502020204030204" pitchFamily="34" charset="0"/>
                </a:rPr>
                <a:t>MapReduce(v2)</a:t>
              </a:r>
              <a:endParaRPr lang="zh-CN" altLang="en-US" sz="2000" b="1">
                <a:solidFill>
                  <a:srgbClr val="1E1E1E"/>
                </a:solidFill>
                <a:latin typeface="微软雅黑" panose="020B0503020204020204" pitchFamily="34" charset="-122"/>
                <a:ea typeface="微软雅黑" panose="020B0503020204020204" pitchFamily="34" charset="-122"/>
                <a:sym typeface="Calibri" panose="020F0502020204030204" pitchFamily="34" charset="0"/>
              </a:endParaRPr>
            </a:p>
            <a:p>
              <a:pPr algn="ctr">
                <a:spcBef>
                  <a:spcPct val="0"/>
                </a:spcBef>
                <a:buFontTx/>
                <a:buNone/>
              </a:pPr>
              <a:r>
                <a:rPr lang="en-US" altLang="zh-CN" sz="1200">
                  <a:solidFill>
                    <a:srgbClr val="1E1E1E"/>
                  </a:solidFill>
                  <a:latin typeface="微软雅黑" panose="020B0503020204020204" pitchFamily="34" charset="-122"/>
                  <a:ea typeface="微软雅黑" panose="020B0503020204020204" pitchFamily="34" charset="-122"/>
                  <a:sym typeface="Calibri" panose="020F0502020204030204" pitchFamily="34" charset="0"/>
                </a:rPr>
                <a:t>(data processing)</a:t>
              </a:r>
            </a:p>
          </p:txBody>
        </p:sp>
        <p:sp>
          <p:nvSpPr>
            <p:cNvPr id="57360" name="Rounded Rectangle 57"/>
            <p:cNvSpPr>
              <a:spLocks noChangeArrowheads="1"/>
            </p:cNvSpPr>
            <p:nvPr/>
          </p:nvSpPr>
          <p:spPr bwMode="auto">
            <a:xfrm>
              <a:off x="5643735" y="436790"/>
              <a:ext cx="2083490" cy="623124"/>
            </a:xfrm>
            <a:prstGeom prst="roundRect">
              <a:avLst>
                <a:gd name="adj" fmla="val 6523"/>
              </a:avLst>
            </a:prstGeom>
            <a:solidFill>
              <a:srgbClr val="E0F6CE"/>
            </a:solidFill>
            <a:ln w="12700">
              <a:solidFill>
                <a:srgbClr val="8E8E8E"/>
              </a:solidFill>
              <a:prstDash val="dash"/>
              <a:miter lim="800000"/>
              <a:headEnd/>
              <a:tailEnd/>
            </a:ln>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000" b="1">
                  <a:solidFill>
                    <a:srgbClr val="1E1E1E"/>
                  </a:solidFill>
                  <a:latin typeface="微软雅黑" panose="020B0503020204020204" pitchFamily="34" charset="-122"/>
                  <a:ea typeface="微软雅黑" panose="020B0503020204020204" pitchFamily="34" charset="-122"/>
                  <a:sym typeface="Calibri" panose="020F0502020204030204" pitchFamily="34" charset="0"/>
                </a:rPr>
                <a:t>Others</a:t>
              </a:r>
              <a:endParaRPr lang="en-US" altLang="zh-CN" sz="1800" b="1">
                <a:solidFill>
                  <a:srgbClr val="1E1E1E"/>
                </a:solidFill>
                <a:latin typeface="微软雅黑" panose="020B0503020204020204" pitchFamily="34" charset="-122"/>
                <a:ea typeface="微软雅黑" panose="020B0503020204020204" pitchFamily="34" charset="-122"/>
                <a:sym typeface="Calibri" panose="020F0502020204030204" pitchFamily="34" charset="0"/>
              </a:endParaRPr>
            </a:p>
            <a:p>
              <a:pPr algn="ctr">
                <a:spcBef>
                  <a:spcPct val="0"/>
                </a:spcBef>
                <a:buFontTx/>
                <a:buNone/>
              </a:pPr>
              <a:r>
                <a:rPr lang="en-US" altLang="zh-CN" sz="1200">
                  <a:solidFill>
                    <a:srgbClr val="1E1E1E"/>
                  </a:solidFill>
                  <a:latin typeface="微软雅黑" panose="020B0503020204020204" pitchFamily="34" charset="-122"/>
                  <a:ea typeface="微软雅黑" panose="020B0503020204020204" pitchFamily="34" charset="-122"/>
                  <a:sym typeface="Calibri" panose="020F0502020204030204" pitchFamily="34" charset="0"/>
                </a:rPr>
                <a:t>(data processing)</a:t>
              </a:r>
            </a:p>
          </p:txBody>
        </p:sp>
        <p:grpSp>
          <p:nvGrpSpPr>
            <p:cNvPr id="57361" name="Group 50"/>
            <p:cNvGrpSpPr>
              <a:grpSpLocks/>
            </p:cNvGrpSpPr>
            <p:nvPr/>
          </p:nvGrpSpPr>
          <p:grpSpPr bwMode="auto">
            <a:xfrm>
              <a:off x="4390044" y="1040967"/>
              <a:ext cx="216608" cy="164480"/>
              <a:chOff x="0" y="0"/>
              <a:chExt cx="256410" cy="215206"/>
            </a:xfrm>
          </p:grpSpPr>
          <p:sp>
            <p:nvSpPr>
              <p:cNvPr id="57367" name="Trapezoid 51"/>
              <p:cNvSpPr>
                <a:spLocks noChangeArrowheads="1"/>
              </p:cNvSpPr>
              <p:nvPr/>
            </p:nvSpPr>
            <p:spPr bwMode="auto">
              <a:xfrm>
                <a:off x="0" y="22225"/>
                <a:ext cx="256410" cy="192981"/>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3832 w 21600"/>
                  <a:gd name="T13" fmla="*/ 3832 h 21600"/>
                  <a:gd name="T14" fmla="*/ 17768 w 21600"/>
                  <a:gd name="T15" fmla="*/ 17768 h 21600"/>
                </a:gdLst>
                <a:ahLst/>
                <a:cxnLst>
                  <a:cxn ang="T8">
                    <a:pos x="T0" y="T1"/>
                  </a:cxn>
                  <a:cxn ang="T9">
                    <a:pos x="T2" y="T3"/>
                  </a:cxn>
                  <a:cxn ang="T10">
                    <a:pos x="T4" y="T5"/>
                  </a:cxn>
                  <a:cxn ang="T11">
                    <a:pos x="T6" y="T7"/>
                  </a:cxn>
                </a:cxnLst>
                <a:rect l="T12" t="T13" r="T14" b="T15"/>
                <a:pathLst>
                  <a:path w="21600" h="21600">
                    <a:moveTo>
                      <a:pt x="0" y="0"/>
                    </a:moveTo>
                    <a:lnTo>
                      <a:pt x="4064" y="21600"/>
                    </a:lnTo>
                    <a:lnTo>
                      <a:pt x="17536" y="21600"/>
                    </a:lnTo>
                    <a:lnTo>
                      <a:pt x="21600" y="0"/>
                    </a:lnTo>
                    <a:lnTo>
                      <a:pt x="0" y="0"/>
                    </a:lnTo>
                    <a:close/>
                  </a:path>
                </a:pathLst>
              </a:custGeom>
              <a:solidFill>
                <a:srgbClr val="E0F6CE"/>
              </a:solidFill>
              <a:ln w="12700">
                <a:solidFill>
                  <a:srgbClr val="8E8E8E"/>
                </a:solidFill>
                <a:miter lim="800000"/>
                <a:headEnd/>
                <a:tailEnd/>
              </a:ln>
            </p:spPr>
            <p:txBody>
              <a:bodyPr lIns="0" rIns="0" anchor="ctr"/>
              <a:lstStyle/>
              <a:p>
                <a:endParaRPr lang="zh-CN" altLang="en-US"/>
              </a:p>
            </p:txBody>
          </p:sp>
          <p:sp>
            <p:nvSpPr>
              <p:cNvPr id="57368" name="Trapezoid 53"/>
              <p:cNvSpPr>
                <a:spLocks noChangeArrowheads="1"/>
              </p:cNvSpPr>
              <p:nvPr/>
            </p:nvSpPr>
            <p:spPr bwMode="auto">
              <a:xfrm>
                <a:off x="0" y="0"/>
                <a:ext cx="256410" cy="192981"/>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3832 w 21600"/>
                  <a:gd name="T13" fmla="*/ 3832 h 21600"/>
                  <a:gd name="T14" fmla="*/ 17768 w 21600"/>
                  <a:gd name="T15" fmla="*/ 17768 h 21600"/>
                </a:gdLst>
                <a:ahLst/>
                <a:cxnLst>
                  <a:cxn ang="T8">
                    <a:pos x="T0" y="T1"/>
                  </a:cxn>
                  <a:cxn ang="T9">
                    <a:pos x="T2" y="T3"/>
                  </a:cxn>
                  <a:cxn ang="T10">
                    <a:pos x="T4" y="T5"/>
                  </a:cxn>
                  <a:cxn ang="T11">
                    <a:pos x="T6" y="T7"/>
                  </a:cxn>
                </a:cxnLst>
                <a:rect l="T12" t="T13" r="T14" b="T15"/>
                <a:pathLst>
                  <a:path w="21600" h="21600">
                    <a:moveTo>
                      <a:pt x="0" y="0"/>
                    </a:moveTo>
                    <a:lnTo>
                      <a:pt x="4064" y="21600"/>
                    </a:lnTo>
                    <a:lnTo>
                      <a:pt x="17536" y="21600"/>
                    </a:lnTo>
                    <a:lnTo>
                      <a:pt x="21600" y="0"/>
                    </a:lnTo>
                    <a:lnTo>
                      <a:pt x="0" y="0"/>
                    </a:lnTo>
                    <a:close/>
                  </a:path>
                </a:pathLst>
              </a:custGeom>
              <a:solidFill>
                <a:srgbClr val="E0F6CE"/>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rIns="0" anchor="ctr"/>
              <a:lstStyle/>
              <a:p>
                <a:endParaRPr lang="zh-CN" altLang="en-US"/>
              </a:p>
            </p:txBody>
          </p:sp>
        </p:grpSp>
        <p:grpSp>
          <p:nvGrpSpPr>
            <p:cNvPr id="57362" name="Group 59"/>
            <p:cNvGrpSpPr>
              <a:grpSpLocks/>
            </p:cNvGrpSpPr>
            <p:nvPr/>
          </p:nvGrpSpPr>
          <p:grpSpPr bwMode="auto">
            <a:xfrm>
              <a:off x="6564971" y="1040645"/>
              <a:ext cx="216608" cy="164480"/>
              <a:chOff x="0" y="0"/>
              <a:chExt cx="256410" cy="215206"/>
            </a:xfrm>
          </p:grpSpPr>
          <p:sp>
            <p:nvSpPr>
              <p:cNvPr id="57365" name="Trapezoid 60"/>
              <p:cNvSpPr>
                <a:spLocks noChangeArrowheads="1"/>
              </p:cNvSpPr>
              <p:nvPr/>
            </p:nvSpPr>
            <p:spPr bwMode="auto">
              <a:xfrm>
                <a:off x="0" y="22225"/>
                <a:ext cx="256410" cy="192981"/>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3832 w 21600"/>
                  <a:gd name="T13" fmla="*/ 3832 h 21600"/>
                  <a:gd name="T14" fmla="*/ 17768 w 21600"/>
                  <a:gd name="T15" fmla="*/ 17768 h 21600"/>
                </a:gdLst>
                <a:ahLst/>
                <a:cxnLst>
                  <a:cxn ang="T8">
                    <a:pos x="T0" y="T1"/>
                  </a:cxn>
                  <a:cxn ang="T9">
                    <a:pos x="T2" y="T3"/>
                  </a:cxn>
                  <a:cxn ang="T10">
                    <a:pos x="T4" y="T5"/>
                  </a:cxn>
                  <a:cxn ang="T11">
                    <a:pos x="T6" y="T7"/>
                  </a:cxn>
                </a:cxnLst>
                <a:rect l="T12" t="T13" r="T14" b="T15"/>
                <a:pathLst>
                  <a:path w="21600" h="21600">
                    <a:moveTo>
                      <a:pt x="0" y="0"/>
                    </a:moveTo>
                    <a:lnTo>
                      <a:pt x="4064" y="21600"/>
                    </a:lnTo>
                    <a:lnTo>
                      <a:pt x="17536" y="21600"/>
                    </a:lnTo>
                    <a:lnTo>
                      <a:pt x="21600" y="0"/>
                    </a:lnTo>
                    <a:lnTo>
                      <a:pt x="0" y="0"/>
                    </a:lnTo>
                    <a:close/>
                  </a:path>
                </a:pathLst>
              </a:custGeom>
              <a:solidFill>
                <a:srgbClr val="E0F6CE"/>
              </a:solidFill>
              <a:ln w="12700">
                <a:solidFill>
                  <a:srgbClr val="8E8E8E"/>
                </a:solidFill>
                <a:miter lim="800000"/>
                <a:headEnd/>
                <a:tailEnd/>
              </a:ln>
            </p:spPr>
            <p:txBody>
              <a:bodyPr lIns="0" rIns="0" anchor="ctr"/>
              <a:lstStyle/>
              <a:p>
                <a:endParaRPr lang="zh-CN" altLang="en-US"/>
              </a:p>
            </p:txBody>
          </p:sp>
          <p:sp>
            <p:nvSpPr>
              <p:cNvPr id="57366" name="Trapezoid 61"/>
              <p:cNvSpPr>
                <a:spLocks noChangeArrowheads="1"/>
              </p:cNvSpPr>
              <p:nvPr/>
            </p:nvSpPr>
            <p:spPr bwMode="auto">
              <a:xfrm>
                <a:off x="0" y="0"/>
                <a:ext cx="256410" cy="192981"/>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3832 w 21600"/>
                  <a:gd name="T13" fmla="*/ 3832 h 21600"/>
                  <a:gd name="T14" fmla="*/ 17768 w 21600"/>
                  <a:gd name="T15" fmla="*/ 17768 h 21600"/>
                </a:gdLst>
                <a:ahLst/>
                <a:cxnLst>
                  <a:cxn ang="T8">
                    <a:pos x="T0" y="T1"/>
                  </a:cxn>
                  <a:cxn ang="T9">
                    <a:pos x="T2" y="T3"/>
                  </a:cxn>
                  <a:cxn ang="T10">
                    <a:pos x="T4" y="T5"/>
                  </a:cxn>
                  <a:cxn ang="T11">
                    <a:pos x="T6" y="T7"/>
                  </a:cxn>
                </a:cxnLst>
                <a:rect l="T12" t="T13" r="T14" b="T15"/>
                <a:pathLst>
                  <a:path w="21600" h="21600">
                    <a:moveTo>
                      <a:pt x="0" y="0"/>
                    </a:moveTo>
                    <a:lnTo>
                      <a:pt x="4064" y="21600"/>
                    </a:lnTo>
                    <a:lnTo>
                      <a:pt x="17536" y="21600"/>
                    </a:lnTo>
                    <a:lnTo>
                      <a:pt x="21600" y="0"/>
                    </a:lnTo>
                    <a:lnTo>
                      <a:pt x="0" y="0"/>
                    </a:lnTo>
                    <a:close/>
                  </a:path>
                </a:pathLst>
              </a:custGeom>
              <a:solidFill>
                <a:srgbClr val="E0F6CE"/>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rIns="0" anchor="ctr"/>
              <a:lstStyle/>
              <a:p>
                <a:endParaRPr lang="zh-CN" altLang="en-US"/>
              </a:p>
            </p:txBody>
          </p:sp>
        </p:grpSp>
        <p:sp>
          <p:nvSpPr>
            <p:cNvPr id="57363" name="TextBox 46"/>
            <p:cNvSpPr>
              <a:spLocks noChangeArrowheads="1"/>
            </p:cNvSpPr>
            <p:nvPr/>
          </p:nvSpPr>
          <p:spPr bwMode="auto">
            <a:xfrm>
              <a:off x="4390044" y="0"/>
              <a:ext cx="2425261" cy="541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buFontTx/>
                <a:buNone/>
              </a:pPr>
              <a:r>
                <a:rPr lang="en-US" altLang="zh-CN" sz="2400" b="1">
                  <a:solidFill>
                    <a:srgbClr val="008000"/>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Hadoop 2.0</a:t>
              </a:r>
            </a:p>
          </p:txBody>
        </p:sp>
        <p:sp>
          <p:nvSpPr>
            <p:cNvPr id="57364" name="Right Arrow 1"/>
            <p:cNvSpPr>
              <a:spLocks noChangeArrowheads="1"/>
            </p:cNvSpPr>
            <p:nvPr/>
          </p:nvSpPr>
          <p:spPr bwMode="auto">
            <a:xfrm>
              <a:off x="2611842" y="635617"/>
              <a:ext cx="704487" cy="824749"/>
            </a:xfrm>
            <a:prstGeom prst="rightArrow">
              <a:avLst>
                <a:gd name="adj1" fmla="val 50000"/>
                <a:gd name="adj2" fmla="val 50000"/>
              </a:avLst>
            </a:prstGeom>
            <a:solidFill>
              <a:srgbClr val="E8E8E8"/>
            </a:solidFill>
            <a:ln w="9525">
              <a:solidFill>
                <a:srgbClr val="E8E8E8"/>
              </a:solidFill>
              <a:miter lim="800000"/>
              <a:headEnd/>
              <a:tailEnd/>
            </a:ln>
          </p:spPr>
          <p:txBody>
            <a:bodyPr anchor="ctr"/>
            <a:lstStyle>
              <a:lvl1pPr marL="5873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zh-CN" sz="2000" b="1">
                <a:solidFill>
                  <a:srgbClr val="000000"/>
                </a:solidFill>
                <a:latin typeface="微软雅黑" panose="020B0503020204020204" pitchFamily="34" charset="-122"/>
                <a:ea typeface="微软雅黑" panose="020B0503020204020204" pitchFamily="34" charset="-122"/>
                <a:sym typeface="Calibri" panose="020F0502020204030204" pitchFamily="34" charset="0"/>
              </a:endParaRPr>
            </a:p>
          </p:txBody>
        </p:sp>
      </p:grpSp>
    </p:spTree>
  </p:cSld>
  <p:clrMapOvr>
    <a:masterClrMapping/>
  </p:clrMapOvr>
  <p:transition>
    <p:blinds dir="ver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noChangeArrowheads="1"/>
          </p:cNvSpPr>
          <p:nvPr>
            <p:ph type="title" idx="4294967295"/>
          </p:nvPr>
        </p:nvSpPr>
        <p:spPr>
          <a:xfrm>
            <a:off x="457200" y="0"/>
            <a:ext cx="8229600" cy="765175"/>
          </a:xfrm>
          <a:noFill/>
        </p:spPr>
        <p:txBody>
          <a:bodyPr/>
          <a:lstStyle/>
          <a:p>
            <a:r>
              <a:rPr lang="en-US" altLang="zh-CN" sz="3800" b="1">
                <a:latin typeface="微软雅黑" panose="020B0503020204020204" pitchFamily="34" charset="-122"/>
                <a:ea typeface="微软雅黑" panose="020B0503020204020204" pitchFamily="34" charset="-122"/>
                <a:sym typeface="Arial" panose="020B0604020202020204" pitchFamily="34" charset="0"/>
              </a:rPr>
              <a:t>YARN-</a:t>
            </a:r>
            <a:r>
              <a:rPr lang="zh-CN" altLang="en-US" sz="3800" b="1">
                <a:latin typeface="微软雅黑" panose="020B0503020204020204" pitchFamily="34" charset="-122"/>
                <a:ea typeface="微软雅黑" panose="020B0503020204020204" pitchFamily="34" charset="-122"/>
                <a:sym typeface="Arial" panose="020B0604020202020204" pitchFamily="34" charset="0"/>
              </a:rPr>
              <a:t>产生背景</a:t>
            </a:r>
            <a:endParaRPr lang="en-US" altLang="zh-CN" sz="3800" b="1">
              <a:latin typeface="微软雅黑" panose="020B0503020204020204" pitchFamily="34" charset="-122"/>
              <a:ea typeface="微软雅黑" panose="020B0503020204020204" pitchFamily="34" charset="-122"/>
              <a:sym typeface="Arial" panose="020B0604020202020204" pitchFamily="34" charset="0"/>
            </a:endParaRPr>
          </a:p>
        </p:txBody>
      </p:sp>
      <p:sp>
        <p:nvSpPr>
          <p:cNvPr id="58371" name="Content Placeholder 2"/>
          <p:cNvSpPr>
            <a:spLocks noGrp="1" noChangeArrowheads="1"/>
          </p:cNvSpPr>
          <p:nvPr>
            <p:ph sz="quarter" idx="4294967295"/>
          </p:nvPr>
        </p:nvSpPr>
        <p:spPr>
          <a:xfrm>
            <a:off x="468313" y="692150"/>
            <a:ext cx="8229600" cy="5473700"/>
          </a:xfrm>
        </p:spPr>
        <p:txBody>
          <a:bodyPr/>
          <a:lstStyle/>
          <a:p>
            <a:pPr marL="168275" indent="-168275">
              <a:lnSpc>
                <a:spcPct val="150000"/>
              </a:lnSpc>
              <a:buClr>
                <a:srgbClr val="69BE28"/>
              </a:buClr>
              <a:buFontTx/>
              <a:buNone/>
            </a:pPr>
            <a:r>
              <a:rPr lang="zh-CN" altLang="en-US" sz="2400" b="1">
                <a:latin typeface="微软雅黑" panose="020B0503020204020204" pitchFamily="34" charset="-122"/>
                <a:ea typeface="微软雅黑" panose="020B0503020204020204" pitchFamily="34" charset="-122"/>
                <a:sym typeface="Arial" panose="020B0604020202020204" pitchFamily="34" charset="0"/>
              </a:rPr>
              <a:t>直接源于</a:t>
            </a:r>
            <a:r>
              <a:rPr lang="en-US" altLang="zh-CN" sz="2400" b="1">
                <a:latin typeface="微软雅黑" panose="020B0503020204020204" pitchFamily="34" charset="-122"/>
                <a:ea typeface="微软雅黑" panose="020B0503020204020204" pitchFamily="34" charset="-122"/>
                <a:sym typeface="Arial" panose="020B0604020202020204" pitchFamily="34" charset="0"/>
              </a:rPr>
              <a:t>MRv1</a:t>
            </a:r>
            <a:r>
              <a:rPr lang="zh-CN" altLang="en-US" sz="2400" b="1">
                <a:latin typeface="微软雅黑" panose="020B0503020204020204" pitchFamily="34" charset="-122"/>
                <a:ea typeface="微软雅黑" panose="020B0503020204020204" pitchFamily="34" charset="-122"/>
                <a:sym typeface="Arial" panose="020B0604020202020204" pitchFamily="34" charset="0"/>
              </a:rPr>
              <a:t>在几个方面的无能</a:t>
            </a:r>
            <a:endParaRPr lang="en-US" altLang="zh-CN" sz="2400" b="1">
              <a:latin typeface="微软雅黑" panose="020B0503020204020204" pitchFamily="34" charset="-122"/>
              <a:ea typeface="微软雅黑" panose="020B0503020204020204" pitchFamily="34" charset="-122"/>
              <a:sym typeface="Arial" panose="020B0604020202020204" pitchFamily="34" charset="0"/>
            </a:endParaRPr>
          </a:p>
          <a:p>
            <a:pPr marL="566738" lvl="1" indent="-166688">
              <a:lnSpc>
                <a:spcPct val="150000"/>
              </a:lnSpc>
              <a:buClr>
                <a:srgbClr val="69BE28"/>
              </a:buClr>
              <a:buFont typeface="Lucida Grande" charset="0"/>
              <a:buChar char="–"/>
            </a:pPr>
            <a:r>
              <a:rPr lang="zh-CN" altLang="en-US" sz="2400">
                <a:latin typeface="微软雅黑" panose="020B0503020204020204" pitchFamily="34" charset="-122"/>
                <a:ea typeface="微软雅黑" panose="020B0503020204020204" pitchFamily="34" charset="-122"/>
              </a:rPr>
              <a:t>扩展性差，</a:t>
            </a:r>
            <a:r>
              <a:rPr lang="en-US" altLang="zh-CN" sz="2400">
                <a:latin typeface="微软雅黑" panose="020B0503020204020204" pitchFamily="34" charset="-122"/>
                <a:ea typeface="微软雅黑" panose="020B0503020204020204" pitchFamily="34" charset="-122"/>
              </a:rPr>
              <a:t>JobTracker</a:t>
            </a:r>
            <a:r>
              <a:rPr lang="zh-CN" altLang="en-US" sz="2400">
                <a:latin typeface="微软雅黑" panose="020B0503020204020204" pitchFamily="34" charset="-122"/>
                <a:ea typeface="微软雅黑" panose="020B0503020204020204" pitchFamily="34" charset="-122"/>
              </a:rPr>
              <a:t>成为瓶颈</a:t>
            </a:r>
            <a:endParaRPr lang="en-US" altLang="zh-CN" sz="2400">
              <a:latin typeface="微软雅黑" panose="020B0503020204020204" pitchFamily="34" charset="-122"/>
              <a:ea typeface="微软雅黑" panose="020B0503020204020204" pitchFamily="34" charset="-122"/>
            </a:endParaRPr>
          </a:p>
          <a:p>
            <a:pPr marL="566738" lvl="1" indent="-166688">
              <a:lnSpc>
                <a:spcPct val="150000"/>
              </a:lnSpc>
              <a:buClr>
                <a:srgbClr val="69BE28"/>
              </a:buClr>
              <a:buFont typeface="Lucida Grande" charset="0"/>
              <a:buChar char="–"/>
            </a:pPr>
            <a:r>
              <a:rPr lang="zh-CN" altLang="en-US" sz="2400">
                <a:latin typeface="微软雅黑" panose="020B0503020204020204" pitchFamily="34" charset="-122"/>
                <a:ea typeface="微软雅黑" panose="020B0503020204020204" pitchFamily="34" charset="-122"/>
              </a:rPr>
              <a:t>可靠性差，</a:t>
            </a:r>
            <a:r>
              <a:rPr lang="en-US" altLang="zh-CN" sz="2400">
                <a:latin typeface="微软雅黑" panose="020B0503020204020204" pitchFamily="34" charset="-122"/>
                <a:ea typeface="微软雅黑" panose="020B0503020204020204" pitchFamily="34" charset="-122"/>
              </a:rPr>
              <a:t>NameNode</a:t>
            </a:r>
            <a:r>
              <a:rPr lang="zh-CN" altLang="en-US" sz="2400">
                <a:latin typeface="微软雅黑" panose="020B0503020204020204" pitchFamily="34" charset="-122"/>
                <a:ea typeface="微软雅黑" panose="020B0503020204020204" pitchFamily="34" charset="-122"/>
              </a:rPr>
              <a:t>单点故障</a:t>
            </a:r>
            <a:endParaRPr lang="en-US" altLang="zh-CN" sz="2400">
              <a:latin typeface="微软雅黑" panose="020B0503020204020204" pitchFamily="34" charset="-122"/>
              <a:ea typeface="微软雅黑" panose="020B0503020204020204" pitchFamily="34" charset="-122"/>
            </a:endParaRPr>
          </a:p>
          <a:p>
            <a:pPr marL="566738" lvl="1" indent="-166688">
              <a:lnSpc>
                <a:spcPct val="150000"/>
              </a:lnSpc>
              <a:buClr>
                <a:srgbClr val="69BE28"/>
              </a:buClr>
              <a:buFont typeface="Lucida Grande" charset="0"/>
              <a:buChar char="–"/>
            </a:pPr>
            <a:r>
              <a:rPr lang="zh-CN" altLang="en-US" sz="2400">
                <a:latin typeface="微软雅黑" panose="020B0503020204020204" pitchFamily="34" charset="-122"/>
                <a:ea typeface="微软雅黑" panose="020B0503020204020204" pitchFamily="34" charset="-122"/>
              </a:rPr>
              <a:t>扩展性差，难以支持</a:t>
            </a:r>
            <a:r>
              <a:rPr lang="en-US" altLang="zh-CN" sz="2400">
                <a:latin typeface="微软雅黑" panose="020B0503020204020204" pitchFamily="34" charset="-122"/>
                <a:ea typeface="微软雅黑" panose="020B0503020204020204" pitchFamily="34" charset="-122"/>
              </a:rPr>
              <a:t>MR</a:t>
            </a:r>
            <a:r>
              <a:rPr lang="zh-CN" altLang="en-US" sz="2400">
                <a:latin typeface="微软雅黑" panose="020B0503020204020204" pitchFamily="34" charset="-122"/>
                <a:ea typeface="微软雅黑" panose="020B0503020204020204" pitchFamily="34" charset="-122"/>
              </a:rPr>
              <a:t>之外的计算</a:t>
            </a:r>
            <a:endParaRPr lang="en-US" altLang="zh-CN" sz="2400">
              <a:latin typeface="微软雅黑" panose="020B0503020204020204" pitchFamily="34" charset="-122"/>
              <a:ea typeface="微软雅黑" panose="020B0503020204020204" pitchFamily="34" charset="-122"/>
            </a:endParaRPr>
          </a:p>
          <a:p>
            <a:pPr marL="566738" lvl="1" indent="-166688">
              <a:lnSpc>
                <a:spcPct val="150000"/>
              </a:lnSpc>
              <a:buClr>
                <a:srgbClr val="69BE28"/>
              </a:buClr>
              <a:buFont typeface="Lucida Grande" charset="0"/>
              <a:buChar char="–"/>
            </a:pPr>
            <a:r>
              <a:rPr lang="zh-CN" altLang="en-US" sz="2400">
                <a:latin typeface="微软雅黑" panose="020B0503020204020204" pitchFamily="34" charset="-122"/>
                <a:ea typeface="微软雅黑" panose="020B0503020204020204" pitchFamily="34" charset="-122"/>
              </a:rPr>
              <a:t>资源利用率低</a:t>
            </a:r>
            <a:endParaRPr lang="en-US" altLang="zh-CN" sz="2400">
              <a:latin typeface="微软雅黑" panose="020B0503020204020204" pitchFamily="34" charset="-122"/>
              <a:ea typeface="微软雅黑" panose="020B0503020204020204" pitchFamily="34" charset="-122"/>
            </a:endParaRPr>
          </a:p>
          <a:p>
            <a:pPr marL="168275" indent="-168275">
              <a:lnSpc>
                <a:spcPct val="150000"/>
              </a:lnSpc>
              <a:buClr>
                <a:srgbClr val="69BE28"/>
              </a:buClr>
              <a:buFontTx/>
              <a:buNone/>
            </a:pPr>
            <a:r>
              <a:rPr lang="zh-CN" altLang="en-US" sz="2400" b="1">
                <a:latin typeface="微软雅黑" panose="020B0503020204020204" pitchFamily="34" charset="-122"/>
                <a:ea typeface="微软雅黑" panose="020B0503020204020204" pitchFamily="34" charset="-122"/>
                <a:sym typeface="Arial" panose="020B0604020202020204" pitchFamily="34" charset="0"/>
              </a:rPr>
              <a:t>多计算框架各自为战，数据共享困难 </a:t>
            </a:r>
            <a:endParaRPr lang="en-US" altLang="zh-CN" sz="2400" b="1">
              <a:latin typeface="微软雅黑" panose="020B0503020204020204" pitchFamily="34" charset="-122"/>
              <a:ea typeface="微软雅黑" panose="020B0503020204020204" pitchFamily="34" charset="-122"/>
              <a:sym typeface="Arial" panose="020B0604020202020204" pitchFamily="34" charset="0"/>
            </a:endParaRPr>
          </a:p>
          <a:p>
            <a:pPr marL="566738" lvl="1" indent="-166688">
              <a:lnSpc>
                <a:spcPct val="150000"/>
              </a:lnSpc>
              <a:buClr>
                <a:srgbClr val="69BE28"/>
              </a:buClr>
              <a:buFont typeface="Lucida Grande" charset="0"/>
              <a:buChar char="–"/>
            </a:pPr>
            <a:r>
              <a:rPr lang="en-US" altLang="zh-CN" sz="2400">
                <a:latin typeface="微软雅黑" panose="020B0503020204020204" pitchFamily="34" charset="-122"/>
                <a:ea typeface="微软雅黑" panose="020B0503020204020204" pitchFamily="34" charset="-122"/>
              </a:rPr>
              <a:t>MR</a:t>
            </a:r>
            <a:r>
              <a:rPr lang="zh-CN" altLang="en-US" sz="2400">
                <a:latin typeface="微软雅黑" panose="020B0503020204020204" pitchFamily="34" charset="-122"/>
                <a:ea typeface="微软雅黑" panose="020B0503020204020204" pitchFamily="34" charset="-122"/>
              </a:rPr>
              <a:t>：离线计算框架</a:t>
            </a:r>
            <a:endParaRPr lang="en-US" altLang="zh-CN" sz="2400">
              <a:latin typeface="微软雅黑" panose="020B0503020204020204" pitchFamily="34" charset="-122"/>
              <a:ea typeface="微软雅黑" panose="020B0503020204020204" pitchFamily="34" charset="-122"/>
            </a:endParaRPr>
          </a:p>
          <a:p>
            <a:pPr marL="566738" lvl="1" indent="-166688">
              <a:lnSpc>
                <a:spcPct val="150000"/>
              </a:lnSpc>
              <a:buClr>
                <a:srgbClr val="69BE28"/>
              </a:buClr>
              <a:buFont typeface="Lucida Grande" charset="0"/>
              <a:buChar char="–"/>
            </a:pPr>
            <a:r>
              <a:rPr lang="en-US" altLang="zh-CN" sz="2400">
                <a:latin typeface="微软雅黑" panose="020B0503020204020204" pitchFamily="34" charset="-122"/>
                <a:ea typeface="微软雅黑" panose="020B0503020204020204" pitchFamily="34" charset="-122"/>
              </a:rPr>
              <a:t>Storm</a:t>
            </a:r>
            <a:r>
              <a:rPr lang="zh-CN" altLang="en-US" sz="2400">
                <a:latin typeface="微软雅黑" panose="020B0503020204020204" pitchFamily="34" charset="-122"/>
                <a:ea typeface="微软雅黑" panose="020B0503020204020204" pitchFamily="34" charset="-122"/>
              </a:rPr>
              <a:t>：实时计算框架</a:t>
            </a:r>
            <a:endParaRPr lang="en-US" altLang="zh-CN" sz="2400">
              <a:latin typeface="微软雅黑" panose="020B0503020204020204" pitchFamily="34" charset="-122"/>
              <a:ea typeface="微软雅黑" panose="020B0503020204020204" pitchFamily="34" charset="-122"/>
            </a:endParaRPr>
          </a:p>
          <a:p>
            <a:pPr marL="566738" lvl="1" indent="-166688">
              <a:lnSpc>
                <a:spcPct val="150000"/>
              </a:lnSpc>
              <a:buClr>
                <a:srgbClr val="69BE28"/>
              </a:buClr>
              <a:buFont typeface="Lucida Grande" charset="0"/>
              <a:buChar char="–"/>
            </a:pPr>
            <a:r>
              <a:rPr lang="en-US" altLang="zh-CN" sz="2400">
                <a:latin typeface="微软雅黑" panose="020B0503020204020204" pitchFamily="34" charset="-122"/>
                <a:ea typeface="微软雅黑" panose="020B0503020204020204" pitchFamily="34" charset="-122"/>
              </a:rPr>
              <a:t>Spark</a:t>
            </a:r>
            <a:r>
              <a:rPr lang="zh-CN" altLang="en-US" sz="2400">
                <a:latin typeface="微软雅黑" panose="020B0503020204020204" pitchFamily="34" charset="-122"/>
                <a:ea typeface="微软雅黑" panose="020B0503020204020204" pitchFamily="34" charset="-122"/>
              </a:rPr>
              <a:t>：内存计算框架 </a:t>
            </a:r>
            <a:endParaRPr lang="en-US" altLang="zh-CN" sz="2400">
              <a:latin typeface="微软雅黑" panose="020B0503020204020204" pitchFamily="34" charset="-122"/>
              <a:ea typeface="微软雅黑" panose="020B0503020204020204" pitchFamily="34" charset="-122"/>
            </a:endParaRPr>
          </a:p>
        </p:txBody>
      </p:sp>
    </p:spTree>
  </p:cSld>
  <p:clrMapOvr>
    <a:masterClrMapping/>
  </p:clrMapOvr>
  <p:transition>
    <p:blinds dir="ver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txBox="1">
            <a:spLocks noChangeArrowheads="1"/>
          </p:cNvSpPr>
          <p:nvPr/>
        </p:nvSpPr>
        <p:spPr bwMode="auto">
          <a:xfrm>
            <a:off x="1450975" y="-46038"/>
            <a:ext cx="5932488" cy="730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a:spcBef>
                <a:spcPct val="0"/>
              </a:spcBef>
              <a:buFontTx/>
              <a:buNone/>
              <a:defRPr/>
            </a:pPr>
            <a:r>
              <a:rPr lang="en-US" altLang="zh-CN" sz="3800" b="1" dirty="0">
                <a:solidFill>
                  <a:schemeClr val="tx2"/>
                </a:solidFill>
                <a:latin typeface="微软雅黑" pitchFamily="34" charset="-122"/>
                <a:ea typeface="微软雅黑" pitchFamily="34" charset="-122"/>
                <a:cs typeface="+mj-cs"/>
              </a:rPr>
              <a:t>Yarn</a:t>
            </a:r>
            <a:r>
              <a:rPr lang="en-US" altLang="zh-CN" sz="3600" b="1" dirty="0">
                <a:solidFill>
                  <a:schemeClr val="tx2"/>
                </a:solidFill>
                <a:latin typeface="微软雅黑" pitchFamily="34" charset="-122"/>
                <a:ea typeface="微软雅黑" pitchFamily="34" charset="-122"/>
              </a:rPr>
              <a:t> </a:t>
            </a:r>
            <a:r>
              <a:rPr lang="zh-CN" altLang="en-US" sz="3800" b="1" dirty="0">
                <a:solidFill>
                  <a:schemeClr val="tx2"/>
                </a:solidFill>
                <a:latin typeface="微软雅黑" pitchFamily="34" charset="-122"/>
                <a:ea typeface="微软雅黑" pitchFamily="34" charset="-122"/>
                <a:cs typeface="+mj-cs"/>
              </a:rPr>
              <a:t>基本框架与组件</a:t>
            </a:r>
          </a:p>
        </p:txBody>
      </p:sp>
      <p:pic>
        <p:nvPicPr>
          <p:cNvPr id="59395" name="Picture 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550" y="876300"/>
            <a:ext cx="8021638" cy="5083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0088" y="765175"/>
            <a:ext cx="4508500" cy="469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60419" name="Title 1"/>
          <p:cNvSpPr>
            <a:spLocks noGrp="1" noChangeArrowheads="1"/>
          </p:cNvSpPr>
          <p:nvPr>
            <p:ph type="title" idx="4294967295"/>
          </p:nvPr>
        </p:nvSpPr>
        <p:spPr>
          <a:xfrm>
            <a:off x="457200" y="0"/>
            <a:ext cx="8229600" cy="774700"/>
          </a:xfrm>
          <a:noFill/>
        </p:spPr>
        <p:txBody>
          <a:bodyPr/>
          <a:lstStyle/>
          <a:p>
            <a:r>
              <a:rPr lang="en-US" altLang="zh-CN" sz="3800" b="1">
                <a:latin typeface="微软雅黑" panose="020B0503020204020204" pitchFamily="34" charset="-122"/>
                <a:ea typeface="微软雅黑" panose="020B0503020204020204" pitchFamily="34" charset="-122"/>
                <a:sym typeface="Arial" panose="020B0604020202020204" pitchFamily="34" charset="0"/>
              </a:rPr>
              <a:t>YARN-</a:t>
            </a:r>
            <a:r>
              <a:rPr lang="zh-CN" altLang="en-US" sz="3800" b="1">
                <a:latin typeface="微软雅黑" panose="020B0503020204020204" pitchFamily="34" charset="-122"/>
                <a:ea typeface="微软雅黑" panose="020B0503020204020204" pitchFamily="34" charset="-122"/>
                <a:sym typeface="Arial" panose="020B0604020202020204" pitchFamily="34" charset="0"/>
              </a:rPr>
              <a:t>架构及组件</a:t>
            </a:r>
            <a:endParaRPr lang="en-US" altLang="zh-CN" sz="3800" b="1">
              <a:latin typeface="微软雅黑" panose="020B0503020204020204" pitchFamily="34" charset="-122"/>
              <a:ea typeface="微软雅黑" panose="020B0503020204020204" pitchFamily="34" charset="-122"/>
              <a:sym typeface="Arial" panose="020B0604020202020204" pitchFamily="34" charset="0"/>
            </a:endParaRPr>
          </a:p>
        </p:txBody>
      </p:sp>
      <p:sp>
        <p:nvSpPr>
          <p:cNvPr id="60420" name="Content Placeholder 2"/>
          <p:cNvSpPr>
            <a:spLocks noGrp="1" noChangeArrowheads="1"/>
          </p:cNvSpPr>
          <p:nvPr>
            <p:ph sz="quarter" idx="4294967295"/>
          </p:nvPr>
        </p:nvSpPr>
        <p:spPr>
          <a:xfrm>
            <a:off x="57150" y="833438"/>
            <a:ext cx="8229600" cy="5337175"/>
          </a:xfrm>
        </p:spPr>
        <p:txBody>
          <a:bodyPr/>
          <a:lstStyle/>
          <a:p>
            <a:pPr marL="168275" indent="-168275">
              <a:buClr>
                <a:srgbClr val="69BE28"/>
              </a:buClr>
              <a:buFontTx/>
              <a:buNone/>
            </a:pPr>
            <a:r>
              <a:rPr lang="en-US" altLang="zh-CN" sz="2400" b="1">
                <a:latin typeface="微软雅黑" panose="020B0503020204020204" pitchFamily="34" charset="-122"/>
                <a:ea typeface="微软雅黑" panose="020B0503020204020204" pitchFamily="34" charset="-122"/>
                <a:sym typeface="Arial" panose="020B0604020202020204" pitchFamily="34" charset="0"/>
              </a:rPr>
              <a:t>ResourceManager </a:t>
            </a:r>
          </a:p>
          <a:p>
            <a:pPr marL="566738" lvl="1" indent="-166688">
              <a:buClr>
                <a:srgbClr val="69BE28"/>
              </a:buClr>
              <a:buFont typeface="Lucida Grande" charset="0"/>
              <a:buChar char="–"/>
            </a:pPr>
            <a:r>
              <a:rPr lang="zh-CN" altLang="en-US" sz="2200">
                <a:latin typeface="微软雅黑" panose="020B0503020204020204" pitchFamily="34" charset="-122"/>
                <a:ea typeface="微软雅黑" panose="020B0503020204020204" pitchFamily="34" charset="-122"/>
              </a:rPr>
              <a:t>处理客户端请求</a:t>
            </a:r>
            <a:endParaRPr lang="en-US" altLang="zh-CN" sz="2200">
              <a:latin typeface="微软雅黑" panose="020B0503020204020204" pitchFamily="34" charset="-122"/>
              <a:ea typeface="微软雅黑" panose="020B0503020204020204" pitchFamily="34" charset="-122"/>
            </a:endParaRPr>
          </a:p>
          <a:p>
            <a:pPr marL="566738" lvl="1" indent="-166688">
              <a:buClr>
                <a:srgbClr val="69BE28"/>
              </a:buClr>
              <a:buFont typeface="Lucida Grande" charset="0"/>
              <a:buChar char="–"/>
            </a:pPr>
            <a:r>
              <a:rPr lang="zh-CN" altLang="en-US" sz="2200">
                <a:latin typeface="微软雅黑" panose="020B0503020204020204" pitchFamily="34" charset="-122"/>
                <a:ea typeface="微软雅黑" panose="020B0503020204020204" pitchFamily="34" charset="-122"/>
              </a:rPr>
              <a:t>启动</a:t>
            </a:r>
            <a:r>
              <a:rPr lang="en-US" altLang="zh-CN" sz="2200">
                <a:latin typeface="微软雅黑" panose="020B0503020204020204" pitchFamily="34" charset="-122"/>
                <a:ea typeface="微软雅黑" panose="020B0503020204020204" pitchFamily="34" charset="-122"/>
              </a:rPr>
              <a:t>/</a:t>
            </a:r>
            <a:r>
              <a:rPr lang="zh-CN" altLang="en-US" sz="2200">
                <a:latin typeface="微软雅黑" panose="020B0503020204020204" pitchFamily="34" charset="-122"/>
                <a:ea typeface="微软雅黑" panose="020B0503020204020204" pitchFamily="34" charset="-122"/>
              </a:rPr>
              <a:t>监控</a:t>
            </a:r>
            <a:r>
              <a:rPr lang="en-US" altLang="zh-CN" sz="2200">
                <a:latin typeface="微软雅黑" panose="020B0503020204020204" pitchFamily="34" charset="-122"/>
                <a:ea typeface="微软雅黑" panose="020B0503020204020204" pitchFamily="34" charset="-122"/>
              </a:rPr>
              <a:t>ApplicationMaster </a:t>
            </a:r>
            <a:endParaRPr lang="zh-CN" altLang="en-US" sz="2200">
              <a:latin typeface="微软雅黑" panose="020B0503020204020204" pitchFamily="34" charset="-122"/>
              <a:ea typeface="微软雅黑" panose="020B0503020204020204" pitchFamily="34" charset="-122"/>
            </a:endParaRPr>
          </a:p>
          <a:p>
            <a:pPr marL="566738" lvl="1" indent="-166688">
              <a:buClr>
                <a:srgbClr val="69BE28"/>
              </a:buClr>
              <a:buFont typeface="Lucida Grande" charset="0"/>
              <a:buChar char="–"/>
            </a:pPr>
            <a:r>
              <a:rPr lang="zh-CN" altLang="en-US" sz="2200">
                <a:latin typeface="微软雅黑" panose="020B0503020204020204" pitchFamily="34" charset="-122"/>
                <a:ea typeface="微软雅黑" panose="020B0503020204020204" pitchFamily="34" charset="-122"/>
              </a:rPr>
              <a:t>监控</a:t>
            </a:r>
            <a:r>
              <a:rPr lang="en-US" altLang="zh-CN" sz="2200">
                <a:latin typeface="微软雅黑" panose="020B0503020204020204" pitchFamily="34" charset="-122"/>
                <a:ea typeface="微软雅黑" panose="020B0503020204020204" pitchFamily="34" charset="-122"/>
              </a:rPr>
              <a:t>NodeManager</a:t>
            </a:r>
          </a:p>
          <a:p>
            <a:pPr marL="566738" lvl="1" indent="-166688">
              <a:buClr>
                <a:srgbClr val="69BE28"/>
              </a:buClr>
              <a:buFont typeface="Lucida Grande" charset="0"/>
              <a:buChar char="–"/>
            </a:pPr>
            <a:r>
              <a:rPr lang="zh-CN" altLang="en-US" sz="2200">
                <a:latin typeface="微软雅黑" panose="020B0503020204020204" pitchFamily="34" charset="-122"/>
                <a:ea typeface="微软雅黑" panose="020B0503020204020204" pitchFamily="34" charset="-122"/>
              </a:rPr>
              <a:t>资源分配与调度</a:t>
            </a:r>
            <a:endParaRPr lang="en-US" altLang="zh-CN" sz="2200">
              <a:latin typeface="微软雅黑" panose="020B0503020204020204" pitchFamily="34" charset="-122"/>
              <a:ea typeface="微软雅黑" panose="020B0503020204020204" pitchFamily="34" charset="-122"/>
            </a:endParaRPr>
          </a:p>
          <a:p>
            <a:pPr marL="168275" indent="-168275">
              <a:buClr>
                <a:srgbClr val="69BE28"/>
              </a:buClr>
              <a:buFontTx/>
              <a:buNone/>
            </a:pPr>
            <a:r>
              <a:rPr lang="en-US" altLang="zh-CN" sz="2400" b="1">
                <a:latin typeface="微软雅黑" panose="020B0503020204020204" pitchFamily="34" charset="-122"/>
                <a:ea typeface="微软雅黑" panose="020B0503020204020204" pitchFamily="34" charset="-122"/>
                <a:sym typeface="Arial" panose="020B0604020202020204" pitchFamily="34" charset="0"/>
              </a:rPr>
              <a:t>NodeManager</a:t>
            </a:r>
          </a:p>
          <a:p>
            <a:pPr marL="566738" lvl="1" indent="-166688">
              <a:buClr>
                <a:srgbClr val="69BE28"/>
              </a:buClr>
              <a:buFont typeface="Lucida Grande" charset="0"/>
              <a:buChar char="–"/>
            </a:pPr>
            <a:r>
              <a:rPr lang="zh-CN" altLang="en-US" sz="2200">
                <a:latin typeface="微软雅黑" panose="020B0503020204020204" pitchFamily="34" charset="-122"/>
                <a:ea typeface="微软雅黑" panose="020B0503020204020204" pitchFamily="34" charset="-122"/>
              </a:rPr>
              <a:t>单个节点上的资源管理</a:t>
            </a:r>
            <a:endParaRPr lang="en-US" altLang="zh-CN" sz="2200">
              <a:latin typeface="微软雅黑" panose="020B0503020204020204" pitchFamily="34" charset="-122"/>
              <a:ea typeface="微软雅黑" panose="020B0503020204020204" pitchFamily="34" charset="-122"/>
            </a:endParaRPr>
          </a:p>
          <a:p>
            <a:pPr marL="566738" lvl="1" indent="-166688">
              <a:buClr>
                <a:srgbClr val="69BE28"/>
              </a:buClr>
              <a:buFont typeface="Lucida Grande" charset="0"/>
              <a:buChar char="–"/>
            </a:pPr>
            <a:r>
              <a:rPr lang="zh-CN" altLang="en-US" sz="2200">
                <a:latin typeface="微软雅黑" panose="020B0503020204020204" pitchFamily="34" charset="-122"/>
                <a:ea typeface="微软雅黑" panose="020B0503020204020204" pitchFamily="34" charset="-122"/>
              </a:rPr>
              <a:t>处理来自</a:t>
            </a:r>
            <a:r>
              <a:rPr lang="en-US" altLang="zh-CN" sz="2200">
                <a:latin typeface="微软雅黑" panose="020B0503020204020204" pitchFamily="34" charset="-122"/>
                <a:ea typeface="微软雅黑" panose="020B0503020204020204" pitchFamily="34" charset="-122"/>
              </a:rPr>
              <a:t>ResourceManager</a:t>
            </a:r>
            <a:r>
              <a:rPr lang="zh-CN" altLang="en-US" sz="2200">
                <a:latin typeface="微软雅黑" panose="020B0503020204020204" pitchFamily="34" charset="-122"/>
                <a:ea typeface="微软雅黑" panose="020B0503020204020204" pitchFamily="34" charset="-122"/>
              </a:rPr>
              <a:t>的命令</a:t>
            </a:r>
            <a:endParaRPr lang="en-US" altLang="zh-CN" sz="2200">
              <a:latin typeface="微软雅黑" panose="020B0503020204020204" pitchFamily="34" charset="-122"/>
              <a:ea typeface="微软雅黑" panose="020B0503020204020204" pitchFamily="34" charset="-122"/>
            </a:endParaRPr>
          </a:p>
          <a:p>
            <a:pPr marL="566738" lvl="1" indent="-166688">
              <a:buClr>
                <a:srgbClr val="69BE28"/>
              </a:buClr>
              <a:buFont typeface="Lucida Grande" charset="0"/>
              <a:buChar char="–"/>
            </a:pPr>
            <a:r>
              <a:rPr lang="zh-CN" altLang="en-US" sz="2200">
                <a:latin typeface="微软雅黑" panose="020B0503020204020204" pitchFamily="34" charset="-122"/>
                <a:ea typeface="微软雅黑" panose="020B0503020204020204" pitchFamily="34" charset="-122"/>
              </a:rPr>
              <a:t>处理来自</a:t>
            </a:r>
            <a:r>
              <a:rPr lang="en-US" altLang="zh-CN" sz="2200">
                <a:latin typeface="微软雅黑" panose="020B0503020204020204" pitchFamily="34" charset="-122"/>
                <a:ea typeface="微软雅黑" panose="020B0503020204020204" pitchFamily="34" charset="-122"/>
              </a:rPr>
              <a:t>ApplicationMaster</a:t>
            </a:r>
            <a:r>
              <a:rPr lang="zh-CN" altLang="en-US" sz="2200">
                <a:latin typeface="微软雅黑" panose="020B0503020204020204" pitchFamily="34" charset="-122"/>
                <a:ea typeface="微软雅黑" panose="020B0503020204020204" pitchFamily="34" charset="-122"/>
              </a:rPr>
              <a:t>的命令</a:t>
            </a:r>
            <a:endParaRPr lang="en-US" altLang="zh-CN" sz="2200">
              <a:latin typeface="微软雅黑" panose="020B0503020204020204" pitchFamily="34" charset="-122"/>
              <a:ea typeface="微软雅黑" panose="020B0503020204020204" pitchFamily="34" charset="-122"/>
            </a:endParaRPr>
          </a:p>
          <a:p>
            <a:pPr marL="168275" indent="-168275">
              <a:buClr>
                <a:srgbClr val="69BE28"/>
              </a:buClr>
              <a:buFontTx/>
              <a:buNone/>
            </a:pPr>
            <a:r>
              <a:rPr lang="en-US" altLang="zh-CN" sz="2400" b="1">
                <a:latin typeface="微软雅黑" panose="020B0503020204020204" pitchFamily="34" charset="-122"/>
                <a:ea typeface="微软雅黑" panose="020B0503020204020204" pitchFamily="34" charset="-122"/>
                <a:sym typeface="Arial" panose="020B0604020202020204" pitchFamily="34" charset="0"/>
              </a:rPr>
              <a:t>ApplicationMaster</a:t>
            </a:r>
          </a:p>
          <a:p>
            <a:pPr marL="566738" lvl="1" indent="-166688">
              <a:buClr>
                <a:srgbClr val="69BE28"/>
              </a:buClr>
              <a:buFont typeface="Lucida Grande" charset="0"/>
              <a:buChar char="–"/>
            </a:pPr>
            <a:r>
              <a:rPr lang="zh-CN" altLang="en-US" sz="2200">
                <a:latin typeface="微软雅黑" panose="020B0503020204020204" pitchFamily="34" charset="-122"/>
                <a:ea typeface="微软雅黑" panose="020B0503020204020204" pitchFamily="34" charset="-122"/>
              </a:rPr>
              <a:t>数据切分</a:t>
            </a:r>
            <a:endParaRPr lang="en-US" altLang="zh-CN" sz="2200">
              <a:latin typeface="微软雅黑" panose="020B0503020204020204" pitchFamily="34" charset="-122"/>
              <a:ea typeface="微软雅黑" panose="020B0503020204020204" pitchFamily="34" charset="-122"/>
            </a:endParaRPr>
          </a:p>
          <a:p>
            <a:pPr marL="566738" lvl="1" indent="-166688">
              <a:buClr>
                <a:srgbClr val="69BE28"/>
              </a:buClr>
              <a:buFont typeface="Lucida Grande" charset="0"/>
              <a:buChar char="–"/>
            </a:pPr>
            <a:r>
              <a:rPr lang="zh-CN" altLang="en-US" sz="2200">
                <a:latin typeface="微软雅黑" panose="020B0503020204020204" pitchFamily="34" charset="-122"/>
                <a:ea typeface="微软雅黑" panose="020B0503020204020204" pitchFamily="34" charset="-122"/>
              </a:rPr>
              <a:t>为应用程序申请资源，并分配给内部任务</a:t>
            </a:r>
            <a:endParaRPr lang="en-US" altLang="zh-CN" sz="2200">
              <a:latin typeface="微软雅黑" panose="020B0503020204020204" pitchFamily="34" charset="-122"/>
              <a:ea typeface="微软雅黑" panose="020B0503020204020204" pitchFamily="34" charset="-122"/>
            </a:endParaRPr>
          </a:p>
          <a:p>
            <a:pPr marL="566738" lvl="1" indent="-166688">
              <a:buClr>
                <a:srgbClr val="69BE28"/>
              </a:buClr>
              <a:buFont typeface="Lucida Grande" charset="0"/>
              <a:buChar char="–"/>
            </a:pPr>
            <a:r>
              <a:rPr lang="zh-CN" altLang="en-US" sz="2200">
                <a:latin typeface="微软雅黑" panose="020B0503020204020204" pitchFamily="34" charset="-122"/>
                <a:ea typeface="微软雅黑" panose="020B0503020204020204" pitchFamily="34" charset="-122"/>
              </a:rPr>
              <a:t>任务监控与容错</a:t>
            </a:r>
            <a:endParaRPr lang="en-US" altLang="zh-CN" sz="2200">
              <a:latin typeface="微软雅黑" panose="020B0503020204020204" pitchFamily="34" charset="-122"/>
              <a:ea typeface="微软雅黑" panose="020B0503020204020204" pitchFamily="34" charset="-122"/>
            </a:endParaRPr>
          </a:p>
        </p:txBody>
      </p:sp>
      <p:sp>
        <p:nvSpPr>
          <p:cNvPr id="60421" name="TextBox 3"/>
          <p:cNvSpPr>
            <a:spLocks noChangeArrowheads="1"/>
          </p:cNvSpPr>
          <p:nvPr/>
        </p:nvSpPr>
        <p:spPr bwMode="auto">
          <a:xfrm>
            <a:off x="3595688" y="7747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endParaRPr lang="zh-CN" altLang="zh-CN" sz="1800" b="1">
              <a:solidFill>
                <a:srgbClr val="C3C3C3"/>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60422" name="矩形标注 6"/>
          <p:cNvSpPr>
            <a:spLocks noChangeArrowheads="1"/>
          </p:cNvSpPr>
          <p:nvPr/>
        </p:nvSpPr>
        <p:spPr bwMode="auto">
          <a:xfrm>
            <a:off x="3575050" y="808038"/>
            <a:ext cx="3740150" cy="927100"/>
          </a:xfrm>
          <a:prstGeom prst="wedgeRectCallout">
            <a:avLst>
              <a:gd name="adj1" fmla="val 25745"/>
              <a:gd name="adj2" fmla="val 89528"/>
            </a:avLst>
          </a:prstGeom>
          <a:solidFill>
            <a:schemeClr val="bg2"/>
          </a:solidFill>
          <a:ln w="9525">
            <a:solidFill>
              <a:srgbClr val="A3E272"/>
            </a:solidFill>
            <a:prstDash val="sysDash"/>
            <a:miter lim="800000"/>
            <a:headEnd/>
            <a:tailE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600">
                <a:solidFill>
                  <a:srgbClr val="000000"/>
                </a:solidFill>
                <a:latin typeface="微软雅黑" panose="020B0503020204020204" pitchFamily="34" charset="-122"/>
                <a:ea typeface="微软雅黑" panose="020B0503020204020204" pitchFamily="34" charset="-122"/>
                <a:sym typeface="幼圆" panose="02010509060101010101" pitchFamily="49" charset="-122"/>
              </a:rPr>
              <a:t>YARN </a:t>
            </a:r>
            <a:r>
              <a:rPr lang="zh-CN" altLang="en-US" sz="1600">
                <a:solidFill>
                  <a:srgbClr val="000000"/>
                </a:solidFill>
                <a:latin typeface="微软雅黑" panose="020B0503020204020204" pitchFamily="34" charset="-122"/>
                <a:ea typeface="微软雅黑" panose="020B0503020204020204" pitchFamily="34" charset="-122"/>
                <a:sym typeface="幼圆" panose="02010509060101010101" pitchFamily="49" charset="-122"/>
              </a:rPr>
              <a:t>是</a:t>
            </a:r>
            <a:r>
              <a:rPr lang="en-US" altLang="zh-CN" sz="1600">
                <a:solidFill>
                  <a:srgbClr val="000000"/>
                </a:solidFill>
                <a:latin typeface="微软雅黑" panose="020B0503020204020204" pitchFamily="34" charset="-122"/>
                <a:ea typeface="微软雅黑" panose="020B0503020204020204" pitchFamily="34" charset="-122"/>
                <a:sym typeface="幼圆" panose="02010509060101010101" pitchFamily="49" charset="-122"/>
              </a:rPr>
              <a:t>Hadoop 2.0 </a:t>
            </a:r>
            <a:r>
              <a:rPr lang="zh-CN" altLang="en-US" sz="1600">
                <a:solidFill>
                  <a:srgbClr val="000000"/>
                </a:solidFill>
                <a:latin typeface="微软雅黑" panose="020B0503020204020204" pitchFamily="34" charset="-122"/>
                <a:ea typeface="微软雅黑" panose="020B0503020204020204" pitchFamily="34" charset="-122"/>
                <a:sym typeface="幼圆" panose="02010509060101010101" pitchFamily="49" charset="-122"/>
              </a:rPr>
              <a:t>中的资源管理系统，它是一个通用的资源管理模块，可为各类应用程序进行资源管理和调度。</a:t>
            </a:r>
          </a:p>
        </p:txBody>
      </p:sp>
    </p:spTree>
  </p:cSld>
  <p:clrMapOvr>
    <a:masterClrMapping/>
  </p:clrMapOvr>
  <p:transition>
    <p:blinds dir="ver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268413" y="115888"/>
            <a:ext cx="5535612" cy="714375"/>
          </a:xfrm>
        </p:spPr>
        <p:txBody>
          <a:bodyPr/>
          <a:lstStyle/>
          <a:p>
            <a:r>
              <a:rPr lang="en-US" altLang="zh-CN" sz="3800" b="1">
                <a:latin typeface="微软雅黑" panose="020B0503020204020204" pitchFamily="34" charset="-122"/>
                <a:ea typeface="微软雅黑" panose="020B0503020204020204" pitchFamily="34" charset="-122"/>
              </a:rPr>
              <a:t>Yarn</a:t>
            </a:r>
            <a:r>
              <a:rPr lang="zh-CN" altLang="en-US" sz="3800" b="1">
                <a:solidFill>
                  <a:schemeClr val="tx1"/>
                </a:solidFill>
                <a:latin typeface="微软雅黑" panose="020B0503020204020204" pitchFamily="34" charset="-122"/>
                <a:ea typeface="微软雅黑" panose="020B0503020204020204" pitchFamily="34" charset="-122"/>
              </a:rPr>
              <a:t>作业处理流程</a:t>
            </a:r>
            <a:endParaRPr lang="zh-CN" altLang="zh-CN" sz="3800" b="1">
              <a:solidFill>
                <a:schemeClr val="tx1"/>
              </a:solidFill>
              <a:latin typeface="微软雅黑" panose="020B0503020204020204" pitchFamily="34" charset="-122"/>
              <a:ea typeface="微软雅黑" panose="020B0503020204020204" pitchFamily="34" charset="-122"/>
            </a:endParaRPr>
          </a:p>
        </p:txBody>
      </p:sp>
      <p:sp>
        <p:nvSpPr>
          <p:cNvPr id="4" name="Freeform 3"/>
          <p:cNvSpPr/>
          <p:nvPr/>
        </p:nvSpPr>
        <p:spPr>
          <a:xfrm>
            <a:off x="4497388" y="3074988"/>
            <a:ext cx="1800225" cy="1512887"/>
          </a:xfrm>
          <a:custGeom>
            <a:avLst/>
            <a:gdLst>
              <a:gd name="connsiteX0" fmla="*/ 0 w 1800225"/>
              <a:gd name="connsiteY0" fmla="*/ 252095 h 1512188"/>
              <a:gd name="connsiteX1" fmla="*/ 251967 w 1800225"/>
              <a:gd name="connsiteY1" fmla="*/ 0 h 1512188"/>
              <a:gd name="connsiteX2" fmla="*/ 1548129 w 1800225"/>
              <a:gd name="connsiteY2" fmla="*/ 0 h 1512188"/>
              <a:gd name="connsiteX3" fmla="*/ 1800225 w 1800225"/>
              <a:gd name="connsiteY3" fmla="*/ 252095 h 1512188"/>
              <a:gd name="connsiteX4" fmla="*/ 1800225 w 1800225"/>
              <a:gd name="connsiteY4" fmla="*/ 1260220 h 1512188"/>
              <a:gd name="connsiteX5" fmla="*/ 1548129 w 1800225"/>
              <a:gd name="connsiteY5" fmla="*/ 1512188 h 1512188"/>
              <a:gd name="connsiteX6" fmla="*/ 251967 w 1800225"/>
              <a:gd name="connsiteY6" fmla="*/ 1512188 h 1512188"/>
              <a:gd name="connsiteX7" fmla="*/ 0 w 1800225"/>
              <a:gd name="connsiteY7" fmla="*/ 1260220 h 1512188"/>
              <a:gd name="connsiteX8" fmla="*/ 0 w 1800225"/>
              <a:gd name="connsiteY8" fmla="*/ 252095 h 151218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800225" h="1512188">
                <a:moveTo>
                  <a:pt x="0" y="252095"/>
                </a:moveTo>
                <a:cubicBezTo>
                  <a:pt x="0" y="112902"/>
                  <a:pt x="112776" y="0"/>
                  <a:pt x="251967" y="0"/>
                </a:cubicBezTo>
                <a:lnTo>
                  <a:pt x="1548129" y="0"/>
                </a:lnTo>
                <a:cubicBezTo>
                  <a:pt x="1687322" y="0"/>
                  <a:pt x="1800225" y="112902"/>
                  <a:pt x="1800225" y="252095"/>
                </a:cubicBezTo>
                <a:lnTo>
                  <a:pt x="1800225" y="1260220"/>
                </a:lnTo>
                <a:cubicBezTo>
                  <a:pt x="1800225" y="1399413"/>
                  <a:pt x="1687322" y="1512188"/>
                  <a:pt x="1548129" y="1512188"/>
                </a:cubicBezTo>
                <a:lnTo>
                  <a:pt x="251967" y="1512188"/>
                </a:lnTo>
                <a:cubicBezTo>
                  <a:pt x="112776" y="1512188"/>
                  <a:pt x="0" y="1399413"/>
                  <a:pt x="0" y="1260220"/>
                </a:cubicBezTo>
                <a:lnTo>
                  <a:pt x="0" y="252095"/>
                </a:lnTo>
              </a:path>
            </a:pathLst>
          </a:custGeom>
          <a:solidFill>
            <a:srgbClr val="3984C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charset="0"/>
              <a:buNone/>
              <a:defRPr/>
            </a:pPr>
            <a:endParaRPr lang="zh-CN" altLang="en-US">
              <a:latin typeface="微软雅黑" panose="020B0503020204020204" pitchFamily="34" charset="-122"/>
              <a:ea typeface="微软雅黑" panose="020B0503020204020204" pitchFamily="34" charset="-122"/>
            </a:endParaRPr>
          </a:p>
        </p:txBody>
      </p:sp>
      <p:sp>
        <p:nvSpPr>
          <p:cNvPr id="5" name="Freeform 3"/>
          <p:cNvSpPr/>
          <p:nvPr/>
        </p:nvSpPr>
        <p:spPr>
          <a:xfrm>
            <a:off x="4484688" y="3062288"/>
            <a:ext cx="1825625" cy="1538287"/>
          </a:xfrm>
          <a:custGeom>
            <a:avLst/>
            <a:gdLst>
              <a:gd name="connsiteX0" fmla="*/ 12700 w 1825625"/>
              <a:gd name="connsiteY0" fmla="*/ 264795 h 1537588"/>
              <a:gd name="connsiteX1" fmla="*/ 264667 w 1825625"/>
              <a:gd name="connsiteY1" fmla="*/ 12700 h 1537588"/>
              <a:gd name="connsiteX2" fmla="*/ 1560829 w 1825625"/>
              <a:gd name="connsiteY2" fmla="*/ 12700 h 1537588"/>
              <a:gd name="connsiteX3" fmla="*/ 1812925 w 1825625"/>
              <a:gd name="connsiteY3" fmla="*/ 264795 h 1537588"/>
              <a:gd name="connsiteX4" fmla="*/ 1812925 w 1825625"/>
              <a:gd name="connsiteY4" fmla="*/ 1272920 h 1537588"/>
              <a:gd name="connsiteX5" fmla="*/ 1560829 w 1825625"/>
              <a:gd name="connsiteY5" fmla="*/ 1524888 h 1537588"/>
              <a:gd name="connsiteX6" fmla="*/ 264667 w 1825625"/>
              <a:gd name="connsiteY6" fmla="*/ 1524888 h 1537588"/>
              <a:gd name="connsiteX7" fmla="*/ 12700 w 1825625"/>
              <a:gd name="connsiteY7" fmla="*/ 1272920 h 1537588"/>
              <a:gd name="connsiteX8" fmla="*/ 12700 w 1825625"/>
              <a:gd name="connsiteY8" fmla="*/ 264795 h 153758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825625" h="1537588">
                <a:moveTo>
                  <a:pt x="12700" y="264795"/>
                </a:moveTo>
                <a:cubicBezTo>
                  <a:pt x="12700" y="125602"/>
                  <a:pt x="125476" y="12700"/>
                  <a:pt x="264667" y="12700"/>
                </a:cubicBezTo>
                <a:lnTo>
                  <a:pt x="1560829" y="12700"/>
                </a:lnTo>
                <a:cubicBezTo>
                  <a:pt x="1700022" y="12700"/>
                  <a:pt x="1812925" y="125602"/>
                  <a:pt x="1812925" y="264795"/>
                </a:cubicBezTo>
                <a:lnTo>
                  <a:pt x="1812925" y="1272920"/>
                </a:lnTo>
                <a:cubicBezTo>
                  <a:pt x="1812925" y="1412113"/>
                  <a:pt x="1700022" y="1524888"/>
                  <a:pt x="1560829" y="1524888"/>
                </a:cubicBezTo>
                <a:lnTo>
                  <a:pt x="264667" y="1524888"/>
                </a:lnTo>
                <a:cubicBezTo>
                  <a:pt x="125476" y="1524888"/>
                  <a:pt x="12700" y="1412113"/>
                  <a:pt x="12700" y="1272920"/>
                </a:cubicBezTo>
                <a:lnTo>
                  <a:pt x="12700" y="264795"/>
                </a:lnTo>
              </a:path>
            </a:pathLst>
          </a:custGeom>
          <a:solidFill>
            <a:srgbClr val="000000">
              <a:alpha val="0"/>
            </a:srgbClr>
          </a:solidFill>
          <a:ln w="25400">
            <a:solidFill>
              <a:srgbClr val="275F93">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charset="0"/>
              <a:buNone/>
              <a:defRPr/>
            </a:pPr>
            <a:endParaRPr lang="zh-CN" altLang="en-US">
              <a:latin typeface="微软雅黑" panose="020B0503020204020204" pitchFamily="34" charset="-122"/>
              <a:ea typeface="微软雅黑" panose="020B0503020204020204" pitchFamily="34" charset="-122"/>
            </a:endParaRPr>
          </a:p>
        </p:txBody>
      </p:sp>
      <p:sp>
        <p:nvSpPr>
          <p:cNvPr id="6" name="Freeform 3"/>
          <p:cNvSpPr/>
          <p:nvPr/>
        </p:nvSpPr>
        <p:spPr>
          <a:xfrm>
            <a:off x="4559300" y="1219200"/>
            <a:ext cx="1728788" cy="1511300"/>
          </a:xfrm>
          <a:custGeom>
            <a:avLst/>
            <a:gdLst>
              <a:gd name="connsiteX0" fmla="*/ 0 w 1728088"/>
              <a:gd name="connsiteY0" fmla="*/ 251967 h 1512189"/>
              <a:gd name="connsiteX1" fmla="*/ 251967 w 1728088"/>
              <a:gd name="connsiteY1" fmla="*/ 0 h 1512189"/>
              <a:gd name="connsiteX2" fmla="*/ 1476120 w 1728088"/>
              <a:gd name="connsiteY2" fmla="*/ 0 h 1512189"/>
              <a:gd name="connsiteX3" fmla="*/ 1728088 w 1728088"/>
              <a:gd name="connsiteY3" fmla="*/ 251967 h 1512189"/>
              <a:gd name="connsiteX4" fmla="*/ 1728088 w 1728088"/>
              <a:gd name="connsiteY4" fmla="*/ 1260094 h 1512189"/>
              <a:gd name="connsiteX5" fmla="*/ 1476120 w 1728088"/>
              <a:gd name="connsiteY5" fmla="*/ 1512188 h 1512189"/>
              <a:gd name="connsiteX6" fmla="*/ 251967 w 1728088"/>
              <a:gd name="connsiteY6" fmla="*/ 1512188 h 1512189"/>
              <a:gd name="connsiteX7" fmla="*/ 0 w 1728088"/>
              <a:gd name="connsiteY7" fmla="*/ 1260094 h 1512189"/>
              <a:gd name="connsiteX8" fmla="*/ 0 w 1728088"/>
              <a:gd name="connsiteY8" fmla="*/ 251967 h 151218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728088" h="1512189">
                <a:moveTo>
                  <a:pt x="0" y="251967"/>
                </a:moveTo>
                <a:cubicBezTo>
                  <a:pt x="0" y="112775"/>
                  <a:pt x="112776" y="0"/>
                  <a:pt x="251967" y="0"/>
                </a:cubicBezTo>
                <a:lnTo>
                  <a:pt x="1476120" y="0"/>
                </a:lnTo>
                <a:cubicBezTo>
                  <a:pt x="1615313" y="0"/>
                  <a:pt x="1728088" y="112775"/>
                  <a:pt x="1728088" y="251967"/>
                </a:cubicBezTo>
                <a:lnTo>
                  <a:pt x="1728088" y="1260094"/>
                </a:lnTo>
                <a:cubicBezTo>
                  <a:pt x="1728088" y="1399285"/>
                  <a:pt x="1615313" y="1512188"/>
                  <a:pt x="1476120" y="1512188"/>
                </a:cubicBezTo>
                <a:lnTo>
                  <a:pt x="251967" y="1512188"/>
                </a:lnTo>
                <a:cubicBezTo>
                  <a:pt x="112776" y="1512188"/>
                  <a:pt x="0" y="1399285"/>
                  <a:pt x="0" y="1260094"/>
                </a:cubicBezTo>
                <a:lnTo>
                  <a:pt x="0" y="251967"/>
                </a:lnTo>
              </a:path>
            </a:pathLst>
          </a:custGeom>
          <a:solidFill>
            <a:srgbClr val="3984C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charset="0"/>
              <a:buNone/>
              <a:defRPr/>
            </a:pPr>
            <a:endParaRPr lang="zh-CN" altLang="en-US">
              <a:latin typeface="微软雅黑" panose="020B0503020204020204" pitchFamily="34" charset="-122"/>
              <a:ea typeface="微软雅黑" panose="020B0503020204020204" pitchFamily="34" charset="-122"/>
            </a:endParaRPr>
          </a:p>
        </p:txBody>
      </p:sp>
      <p:sp>
        <p:nvSpPr>
          <p:cNvPr id="7" name="Freeform 3"/>
          <p:cNvSpPr/>
          <p:nvPr/>
        </p:nvSpPr>
        <p:spPr>
          <a:xfrm>
            <a:off x="4546600" y="1206500"/>
            <a:ext cx="1754188" cy="1536700"/>
          </a:xfrm>
          <a:custGeom>
            <a:avLst/>
            <a:gdLst>
              <a:gd name="connsiteX0" fmla="*/ 12700 w 1753488"/>
              <a:gd name="connsiteY0" fmla="*/ 264667 h 1537589"/>
              <a:gd name="connsiteX1" fmla="*/ 264667 w 1753488"/>
              <a:gd name="connsiteY1" fmla="*/ 12700 h 1537589"/>
              <a:gd name="connsiteX2" fmla="*/ 1488820 w 1753488"/>
              <a:gd name="connsiteY2" fmla="*/ 12700 h 1537589"/>
              <a:gd name="connsiteX3" fmla="*/ 1740788 w 1753488"/>
              <a:gd name="connsiteY3" fmla="*/ 264667 h 1537589"/>
              <a:gd name="connsiteX4" fmla="*/ 1740788 w 1753488"/>
              <a:gd name="connsiteY4" fmla="*/ 1272794 h 1537589"/>
              <a:gd name="connsiteX5" fmla="*/ 1488820 w 1753488"/>
              <a:gd name="connsiteY5" fmla="*/ 1524888 h 1537589"/>
              <a:gd name="connsiteX6" fmla="*/ 264667 w 1753488"/>
              <a:gd name="connsiteY6" fmla="*/ 1524888 h 1537589"/>
              <a:gd name="connsiteX7" fmla="*/ 12700 w 1753488"/>
              <a:gd name="connsiteY7" fmla="*/ 1272794 h 1537589"/>
              <a:gd name="connsiteX8" fmla="*/ 12700 w 1753488"/>
              <a:gd name="connsiteY8" fmla="*/ 264667 h 153758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753488" h="1537589">
                <a:moveTo>
                  <a:pt x="12700" y="264667"/>
                </a:moveTo>
                <a:cubicBezTo>
                  <a:pt x="12700" y="125475"/>
                  <a:pt x="125476" y="12700"/>
                  <a:pt x="264667" y="12700"/>
                </a:cubicBezTo>
                <a:lnTo>
                  <a:pt x="1488820" y="12700"/>
                </a:lnTo>
                <a:cubicBezTo>
                  <a:pt x="1628013" y="12700"/>
                  <a:pt x="1740788" y="125475"/>
                  <a:pt x="1740788" y="264667"/>
                </a:cubicBezTo>
                <a:lnTo>
                  <a:pt x="1740788" y="1272794"/>
                </a:lnTo>
                <a:cubicBezTo>
                  <a:pt x="1740788" y="1411985"/>
                  <a:pt x="1628013" y="1524888"/>
                  <a:pt x="1488820" y="1524888"/>
                </a:cubicBezTo>
                <a:lnTo>
                  <a:pt x="264667" y="1524888"/>
                </a:lnTo>
                <a:cubicBezTo>
                  <a:pt x="125476" y="1524888"/>
                  <a:pt x="12700" y="1411985"/>
                  <a:pt x="12700" y="1272794"/>
                </a:cubicBezTo>
                <a:lnTo>
                  <a:pt x="12700" y="264667"/>
                </a:lnTo>
              </a:path>
            </a:pathLst>
          </a:custGeom>
          <a:solidFill>
            <a:srgbClr val="000000">
              <a:alpha val="0"/>
            </a:srgbClr>
          </a:solidFill>
          <a:ln w="25400">
            <a:solidFill>
              <a:srgbClr val="275F93">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charset="0"/>
              <a:buNone/>
              <a:defRPr/>
            </a:pPr>
            <a:endParaRPr lang="zh-CN" altLang="en-US">
              <a:latin typeface="微软雅黑" panose="020B0503020204020204" pitchFamily="34" charset="-122"/>
              <a:ea typeface="微软雅黑" panose="020B0503020204020204" pitchFamily="34" charset="-122"/>
            </a:endParaRPr>
          </a:p>
        </p:txBody>
      </p:sp>
      <p:sp>
        <p:nvSpPr>
          <p:cNvPr id="8" name="Freeform 3"/>
          <p:cNvSpPr/>
          <p:nvPr/>
        </p:nvSpPr>
        <p:spPr>
          <a:xfrm>
            <a:off x="4508500" y="4719638"/>
            <a:ext cx="1757363" cy="1511300"/>
          </a:xfrm>
          <a:custGeom>
            <a:avLst/>
            <a:gdLst>
              <a:gd name="connsiteX0" fmla="*/ 0 w 1756791"/>
              <a:gd name="connsiteY0" fmla="*/ 252095 h 1512189"/>
              <a:gd name="connsiteX1" fmla="*/ 252095 w 1756791"/>
              <a:gd name="connsiteY1" fmla="*/ 0 h 1512189"/>
              <a:gd name="connsiteX2" fmla="*/ 1504823 w 1756791"/>
              <a:gd name="connsiteY2" fmla="*/ 0 h 1512189"/>
              <a:gd name="connsiteX3" fmla="*/ 1756791 w 1756791"/>
              <a:gd name="connsiteY3" fmla="*/ 252095 h 1512189"/>
              <a:gd name="connsiteX4" fmla="*/ 1756791 w 1756791"/>
              <a:gd name="connsiteY4" fmla="*/ 1260157 h 1512189"/>
              <a:gd name="connsiteX5" fmla="*/ 1504823 w 1756791"/>
              <a:gd name="connsiteY5" fmla="*/ 1512189 h 1512189"/>
              <a:gd name="connsiteX6" fmla="*/ 252095 w 1756791"/>
              <a:gd name="connsiteY6" fmla="*/ 1512189 h 1512189"/>
              <a:gd name="connsiteX7" fmla="*/ 0 w 1756791"/>
              <a:gd name="connsiteY7" fmla="*/ 1260157 h 1512189"/>
              <a:gd name="connsiteX8" fmla="*/ 0 w 1756791"/>
              <a:gd name="connsiteY8" fmla="*/ 252095 h 151218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756791" h="1512189">
                <a:moveTo>
                  <a:pt x="0" y="252095"/>
                </a:moveTo>
                <a:cubicBezTo>
                  <a:pt x="0" y="112903"/>
                  <a:pt x="112903" y="0"/>
                  <a:pt x="252095" y="0"/>
                </a:cubicBezTo>
                <a:lnTo>
                  <a:pt x="1504823" y="0"/>
                </a:lnTo>
                <a:cubicBezTo>
                  <a:pt x="1644015" y="0"/>
                  <a:pt x="1756791" y="112903"/>
                  <a:pt x="1756791" y="252095"/>
                </a:cubicBezTo>
                <a:lnTo>
                  <a:pt x="1756791" y="1260157"/>
                </a:lnTo>
                <a:cubicBezTo>
                  <a:pt x="1756791" y="1399349"/>
                  <a:pt x="1644015" y="1512189"/>
                  <a:pt x="1504823" y="1512189"/>
                </a:cubicBezTo>
                <a:lnTo>
                  <a:pt x="252095" y="1512189"/>
                </a:lnTo>
                <a:cubicBezTo>
                  <a:pt x="112903" y="1512189"/>
                  <a:pt x="0" y="1399349"/>
                  <a:pt x="0" y="1260157"/>
                </a:cubicBezTo>
                <a:lnTo>
                  <a:pt x="0" y="252095"/>
                </a:lnTo>
              </a:path>
            </a:pathLst>
          </a:custGeom>
          <a:solidFill>
            <a:srgbClr val="3984C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charset="0"/>
              <a:buNone/>
              <a:defRPr/>
            </a:pPr>
            <a:endParaRPr lang="zh-CN" altLang="en-US">
              <a:latin typeface="微软雅黑" panose="020B0503020204020204" pitchFamily="34" charset="-122"/>
              <a:ea typeface="微软雅黑" panose="020B0503020204020204" pitchFamily="34" charset="-122"/>
            </a:endParaRPr>
          </a:p>
        </p:txBody>
      </p:sp>
      <p:sp>
        <p:nvSpPr>
          <p:cNvPr id="9" name="Freeform 3"/>
          <p:cNvSpPr/>
          <p:nvPr/>
        </p:nvSpPr>
        <p:spPr>
          <a:xfrm>
            <a:off x="4495800" y="4706938"/>
            <a:ext cx="1782763" cy="1536700"/>
          </a:xfrm>
          <a:custGeom>
            <a:avLst/>
            <a:gdLst>
              <a:gd name="connsiteX0" fmla="*/ 12700 w 1782191"/>
              <a:gd name="connsiteY0" fmla="*/ 264795 h 1537589"/>
              <a:gd name="connsiteX1" fmla="*/ 264795 w 1782191"/>
              <a:gd name="connsiteY1" fmla="*/ 12700 h 1537589"/>
              <a:gd name="connsiteX2" fmla="*/ 1517523 w 1782191"/>
              <a:gd name="connsiteY2" fmla="*/ 12700 h 1537589"/>
              <a:gd name="connsiteX3" fmla="*/ 1769491 w 1782191"/>
              <a:gd name="connsiteY3" fmla="*/ 264795 h 1537589"/>
              <a:gd name="connsiteX4" fmla="*/ 1769491 w 1782191"/>
              <a:gd name="connsiteY4" fmla="*/ 1272857 h 1537589"/>
              <a:gd name="connsiteX5" fmla="*/ 1517523 w 1782191"/>
              <a:gd name="connsiteY5" fmla="*/ 1524889 h 1537589"/>
              <a:gd name="connsiteX6" fmla="*/ 264795 w 1782191"/>
              <a:gd name="connsiteY6" fmla="*/ 1524889 h 1537589"/>
              <a:gd name="connsiteX7" fmla="*/ 12700 w 1782191"/>
              <a:gd name="connsiteY7" fmla="*/ 1272857 h 1537589"/>
              <a:gd name="connsiteX8" fmla="*/ 12700 w 1782191"/>
              <a:gd name="connsiteY8" fmla="*/ 264795 h 153758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782191" h="1537589">
                <a:moveTo>
                  <a:pt x="12700" y="264795"/>
                </a:moveTo>
                <a:cubicBezTo>
                  <a:pt x="12700" y="125603"/>
                  <a:pt x="125603" y="12700"/>
                  <a:pt x="264795" y="12700"/>
                </a:cubicBezTo>
                <a:lnTo>
                  <a:pt x="1517523" y="12700"/>
                </a:lnTo>
                <a:cubicBezTo>
                  <a:pt x="1656715" y="12700"/>
                  <a:pt x="1769491" y="125603"/>
                  <a:pt x="1769491" y="264795"/>
                </a:cubicBezTo>
                <a:lnTo>
                  <a:pt x="1769491" y="1272857"/>
                </a:lnTo>
                <a:cubicBezTo>
                  <a:pt x="1769491" y="1412049"/>
                  <a:pt x="1656715" y="1524889"/>
                  <a:pt x="1517523" y="1524889"/>
                </a:cubicBezTo>
                <a:lnTo>
                  <a:pt x="264795" y="1524889"/>
                </a:lnTo>
                <a:cubicBezTo>
                  <a:pt x="125603" y="1524889"/>
                  <a:pt x="12700" y="1412049"/>
                  <a:pt x="12700" y="1272857"/>
                </a:cubicBezTo>
                <a:lnTo>
                  <a:pt x="12700" y="264795"/>
                </a:lnTo>
              </a:path>
            </a:pathLst>
          </a:custGeom>
          <a:solidFill>
            <a:srgbClr val="000000">
              <a:alpha val="0"/>
            </a:srgbClr>
          </a:solidFill>
          <a:ln w="25400">
            <a:solidFill>
              <a:srgbClr val="275F93">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charset="0"/>
              <a:buNone/>
              <a:defRPr/>
            </a:pPr>
            <a:endParaRPr lang="zh-CN" altLang="en-US">
              <a:latin typeface="微软雅黑" panose="020B0503020204020204" pitchFamily="34" charset="-122"/>
              <a:ea typeface="微软雅黑" panose="020B0503020204020204" pitchFamily="34" charset="-122"/>
            </a:endParaRPr>
          </a:p>
        </p:txBody>
      </p:sp>
      <p:sp>
        <p:nvSpPr>
          <p:cNvPr id="10" name="Freeform 3"/>
          <p:cNvSpPr/>
          <p:nvPr/>
        </p:nvSpPr>
        <p:spPr>
          <a:xfrm>
            <a:off x="1762125" y="2727325"/>
            <a:ext cx="1871663" cy="1727200"/>
          </a:xfrm>
          <a:custGeom>
            <a:avLst/>
            <a:gdLst>
              <a:gd name="connsiteX0" fmla="*/ 0 w 1872234"/>
              <a:gd name="connsiteY0" fmla="*/ 287909 h 1727454"/>
              <a:gd name="connsiteX1" fmla="*/ 287908 w 1872234"/>
              <a:gd name="connsiteY1" fmla="*/ 0 h 1727454"/>
              <a:gd name="connsiteX2" fmla="*/ 1584325 w 1872234"/>
              <a:gd name="connsiteY2" fmla="*/ 0 h 1727454"/>
              <a:gd name="connsiteX3" fmla="*/ 1872234 w 1872234"/>
              <a:gd name="connsiteY3" fmla="*/ 287909 h 1727454"/>
              <a:gd name="connsiteX4" fmla="*/ 1872234 w 1872234"/>
              <a:gd name="connsiteY4" fmla="*/ 1439545 h 1727454"/>
              <a:gd name="connsiteX5" fmla="*/ 1584325 w 1872234"/>
              <a:gd name="connsiteY5" fmla="*/ 1727454 h 1727454"/>
              <a:gd name="connsiteX6" fmla="*/ 287908 w 1872234"/>
              <a:gd name="connsiteY6" fmla="*/ 1727454 h 1727454"/>
              <a:gd name="connsiteX7" fmla="*/ 0 w 1872234"/>
              <a:gd name="connsiteY7" fmla="*/ 1439545 h 1727454"/>
              <a:gd name="connsiteX8" fmla="*/ 0 w 1872234"/>
              <a:gd name="connsiteY8" fmla="*/ 287909 h 172745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872234" h="1727454">
                <a:moveTo>
                  <a:pt x="0" y="287909"/>
                </a:moveTo>
                <a:cubicBezTo>
                  <a:pt x="0" y="128905"/>
                  <a:pt x="128904" y="0"/>
                  <a:pt x="287908" y="0"/>
                </a:cubicBezTo>
                <a:lnTo>
                  <a:pt x="1584325" y="0"/>
                </a:lnTo>
                <a:cubicBezTo>
                  <a:pt x="1743328" y="0"/>
                  <a:pt x="1872234" y="128905"/>
                  <a:pt x="1872234" y="287909"/>
                </a:cubicBezTo>
                <a:lnTo>
                  <a:pt x="1872234" y="1439545"/>
                </a:lnTo>
                <a:cubicBezTo>
                  <a:pt x="1872234" y="1598548"/>
                  <a:pt x="1743328" y="1727454"/>
                  <a:pt x="1584325" y="1727454"/>
                </a:cubicBezTo>
                <a:lnTo>
                  <a:pt x="287908" y="1727454"/>
                </a:lnTo>
                <a:cubicBezTo>
                  <a:pt x="128904" y="1727454"/>
                  <a:pt x="0" y="1598548"/>
                  <a:pt x="0" y="1439545"/>
                </a:cubicBezTo>
                <a:lnTo>
                  <a:pt x="0" y="287909"/>
                </a:lnTo>
              </a:path>
            </a:pathLst>
          </a:custGeom>
          <a:solidFill>
            <a:srgbClr val="3984C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charset="0"/>
              <a:buNone/>
              <a:defRPr/>
            </a:pPr>
            <a:endParaRPr lang="zh-CN" altLang="en-US">
              <a:latin typeface="微软雅黑" panose="020B0503020204020204" pitchFamily="34" charset="-122"/>
              <a:ea typeface="微软雅黑" panose="020B0503020204020204" pitchFamily="34" charset="-122"/>
            </a:endParaRPr>
          </a:p>
        </p:txBody>
      </p:sp>
      <p:sp>
        <p:nvSpPr>
          <p:cNvPr id="11" name="Freeform 3"/>
          <p:cNvSpPr/>
          <p:nvPr/>
        </p:nvSpPr>
        <p:spPr>
          <a:xfrm>
            <a:off x="1749425" y="2714625"/>
            <a:ext cx="1897063" cy="1752600"/>
          </a:xfrm>
          <a:custGeom>
            <a:avLst/>
            <a:gdLst>
              <a:gd name="connsiteX0" fmla="*/ 12700 w 1897634"/>
              <a:gd name="connsiteY0" fmla="*/ 300609 h 1752854"/>
              <a:gd name="connsiteX1" fmla="*/ 300608 w 1897634"/>
              <a:gd name="connsiteY1" fmla="*/ 12700 h 1752854"/>
              <a:gd name="connsiteX2" fmla="*/ 1597025 w 1897634"/>
              <a:gd name="connsiteY2" fmla="*/ 12700 h 1752854"/>
              <a:gd name="connsiteX3" fmla="*/ 1884934 w 1897634"/>
              <a:gd name="connsiteY3" fmla="*/ 300609 h 1752854"/>
              <a:gd name="connsiteX4" fmla="*/ 1884934 w 1897634"/>
              <a:gd name="connsiteY4" fmla="*/ 1452245 h 1752854"/>
              <a:gd name="connsiteX5" fmla="*/ 1597025 w 1897634"/>
              <a:gd name="connsiteY5" fmla="*/ 1740154 h 1752854"/>
              <a:gd name="connsiteX6" fmla="*/ 300608 w 1897634"/>
              <a:gd name="connsiteY6" fmla="*/ 1740154 h 1752854"/>
              <a:gd name="connsiteX7" fmla="*/ 12700 w 1897634"/>
              <a:gd name="connsiteY7" fmla="*/ 1452245 h 1752854"/>
              <a:gd name="connsiteX8" fmla="*/ 12700 w 1897634"/>
              <a:gd name="connsiteY8" fmla="*/ 300609 h 175285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897634" h="1752854">
                <a:moveTo>
                  <a:pt x="12700" y="300609"/>
                </a:moveTo>
                <a:cubicBezTo>
                  <a:pt x="12700" y="141605"/>
                  <a:pt x="141604" y="12700"/>
                  <a:pt x="300608" y="12700"/>
                </a:cubicBezTo>
                <a:lnTo>
                  <a:pt x="1597025" y="12700"/>
                </a:lnTo>
                <a:cubicBezTo>
                  <a:pt x="1756028" y="12700"/>
                  <a:pt x="1884934" y="141605"/>
                  <a:pt x="1884934" y="300609"/>
                </a:cubicBezTo>
                <a:lnTo>
                  <a:pt x="1884934" y="1452245"/>
                </a:lnTo>
                <a:cubicBezTo>
                  <a:pt x="1884934" y="1611248"/>
                  <a:pt x="1756028" y="1740154"/>
                  <a:pt x="1597025" y="1740154"/>
                </a:cubicBezTo>
                <a:lnTo>
                  <a:pt x="300608" y="1740154"/>
                </a:lnTo>
                <a:cubicBezTo>
                  <a:pt x="141604" y="1740154"/>
                  <a:pt x="12700" y="1611248"/>
                  <a:pt x="12700" y="1452245"/>
                </a:cubicBezTo>
                <a:lnTo>
                  <a:pt x="12700" y="300609"/>
                </a:lnTo>
              </a:path>
            </a:pathLst>
          </a:custGeom>
          <a:solidFill>
            <a:srgbClr val="000000">
              <a:alpha val="0"/>
            </a:srgbClr>
          </a:solidFill>
          <a:ln w="25400">
            <a:solidFill>
              <a:srgbClr val="275F93">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charset="0"/>
              <a:buNone/>
              <a:defRPr/>
            </a:pPr>
            <a:endParaRPr lang="zh-CN" altLang="en-US">
              <a:latin typeface="微软雅黑" panose="020B0503020204020204" pitchFamily="34" charset="-122"/>
              <a:ea typeface="微软雅黑" panose="020B0503020204020204" pitchFamily="34" charset="-122"/>
            </a:endParaRPr>
          </a:p>
        </p:txBody>
      </p:sp>
      <p:sp>
        <p:nvSpPr>
          <p:cNvPr id="12" name="Freeform 3"/>
          <p:cNvSpPr/>
          <p:nvPr/>
        </p:nvSpPr>
        <p:spPr>
          <a:xfrm>
            <a:off x="7018338" y="2943225"/>
            <a:ext cx="1008062" cy="949325"/>
          </a:xfrm>
          <a:custGeom>
            <a:avLst/>
            <a:gdLst>
              <a:gd name="connsiteX0" fmla="*/ 0 w 1007998"/>
              <a:gd name="connsiteY0" fmla="*/ 158242 h 949451"/>
              <a:gd name="connsiteX1" fmla="*/ 158242 w 1007998"/>
              <a:gd name="connsiteY1" fmla="*/ 0 h 949451"/>
              <a:gd name="connsiteX2" fmla="*/ 849756 w 1007998"/>
              <a:gd name="connsiteY2" fmla="*/ 0 h 949451"/>
              <a:gd name="connsiteX3" fmla="*/ 1007998 w 1007998"/>
              <a:gd name="connsiteY3" fmla="*/ 158242 h 949451"/>
              <a:gd name="connsiteX4" fmla="*/ 1007998 w 1007998"/>
              <a:gd name="connsiteY4" fmla="*/ 791210 h 949451"/>
              <a:gd name="connsiteX5" fmla="*/ 849756 w 1007998"/>
              <a:gd name="connsiteY5" fmla="*/ 949451 h 949451"/>
              <a:gd name="connsiteX6" fmla="*/ 158242 w 1007998"/>
              <a:gd name="connsiteY6" fmla="*/ 949451 h 949451"/>
              <a:gd name="connsiteX7" fmla="*/ 0 w 1007998"/>
              <a:gd name="connsiteY7" fmla="*/ 791210 h 949451"/>
              <a:gd name="connsiteX8" fmla="*/ 0 w 1007998"/>
              <a:gd name="connsiteY8" fmla="*/ 158242 h 9494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007998" h="949451">
                <a:moveTo>
                  <a:pt x="0" y="158242"/>
                </a:moveTo>
                <a:cubicBezTo>
                  <a:pt x="0" y="70738"/>
                  <a:pt x="70739" y="0"/>
                  <a:pt x="158242" y="0"/>
                </a:cubicBezTo>
                <a:lnTo>
                  <a:pt x="849756" y="0"/>
                </a:lnTo>
                <a:cubicBezTo>
                  <a:pt x="937259" y="0"/>
                  <a:pt x="1007998" y="70738"/>
                  <a:pt x="1007998" y="158242"/>
                </a:cubicBezTo>
                <a:lnTo>
                  <a:pt x="1007998" y="791210"/>
                </a:lnTo>
                <a:cubicBezTo>
                  <a:pt x="1007998" y="878586"/>
                  <a:pt x="937259" y="949451"/>
                  <a:pt x="849756" y="949451"/>
                </a:cubicBezTo>
                <a:lnTo>
                  <a:pt x="158242" y="949451"/>
                </a:lnTo>
                <a:cubicBezTo>
                  <a:pt x="70739" y="949451"/>
                  <a:pt x="0" y="878586"/>
                  <a:pt x="0" y="791210"/>
                </a:cubicBezTo>
                <a:lnTo>
                  <a:pt x="0" y="158242"/>
                </a:lnTo>
              </a:path>
            </a:pathLst>
          </a:custGeom>
          <a:solidFill>
            <a:srgbClr val="6B9D2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charset="0"/>
              <a:buNone/>
              <a:defRPr/>
            </a:pPr>
            <a:endParaRPr lang="zh-CN" altLang="en-US">
              <a:latin typeface="微软雅黑" panose="020B0503020204020204" pitchFamily="34" charset="-122"/>
              <a:ea typeface="微软雅黑" panose="020B0503020204020204" pitchFamily="34" charset="-122"/>
            </a:endParaRPr>
          </a:p>
        </p:txBody>
      </p:sp>
      <p:sp>
        <p:nvSpPr>
          <p:cNvPr id="13" name="Freeform 3"/>
          <p:cNvSpPr/>
          <p:nvPr/>
        </p:nvSpPr>
        <p:spPr>
          <a:xfrm>
            <a:off x="7005638" y="2930525"/>
            <a:ext cx="1033462" cy="974725"/>
          </a:xfrm>
          <a:custGeom>
            <a:avLst/>
            <a:gdLst>
              <a:gd name="connsiteX0" fmla="*/ 12700 w 1033398"/>
              <a:gd name="connsiteY0" fmla="*/ 170942 h 974851"/>
              <a:gd name="connsiteX1" fmla="*/ 170942 w 1033398"/>
              <a:gd name="connsiteY1" fmla="*/ 12700 h 974851"/>
              <a:gd name="connsiteX2" fmla="*/ 862456 w 1033398"/>
              <a:gd name="connsiteY2" fmla="*/ 12700 h 974851"/>
              <a:gd name="connsiteX3" fmla="*/ 1020698 w 1033398"/>
              <a:gd name="connsiteY3" fmla="*/ 170942 h 974851"/>
              <a:gd name="connsiteX4" fmla="*/ 1020698 w 1033398"/>
              <a:gd name="connsiteY4" fmla="*/ 803910 h 974851"/>
              <a:gd name="connsiteX5" fmla="*/ 862456 w 1033398"/>
              <a:gd name="connsiteY5" fmla="*/ 962151 h 974851"/>
              <a:gd name="connsiteX6" fmla="*/ 170942 w 1033398"/>
              <a:gd name="connsiteY6" fmla="*/ 962151 h 974851"/>
              <a:gd name="connsiteX7" fmla="*/ 12700 w 1033398"/>
              <a:gd name="connsiteY7" fmla="*/ 803910 h 974851"/>
              <a:gd name="connsiteX8" fmla="*/ 12700 w 1033398"/>
              <a:gd name="connsiteY8" fmla="*/ 170942 h 9748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033398" h="974851">
                <a:moveTo>
                  <a:pt x="12700" y="170942"/>
                </a:moveTo>
                <a:cubicBezTo>
                  <a:pt x="12700" y="83438"/>
                  <a:pt x="83439" y="12700"/>
                  <a:pt x="170942" y="12700"/>
                </a:cubicBezTo>
                <a:lnTo>
                  <a:pt x="862456" y="12700"/>
                </a:lnTo>
                <a:cubicBezTo>
                  <a:pt x="949959" y="12700"/>
                  <a:pt x="1020698" y="83438"/>
                  <a:pt x="1020698" y="170942"/>
                </a:cubicBezTo>
                <a:lnTo>
                  <a:pt x="1020698" y="803910"/>
                </a:lnTo>
                <a:cubicBezTo>
                  <a:pt x="1020698" y="891286"/>
                  <a:pt x="949959" y="962151"/>
                  <a:pt x="862456" y="962151"/>
                </a:cubicBezTo>
                <a:lnTo>
                  <a:pt x="170942" y="962151"/>
                </a:lnTo>
                <a:cubicBezTo>
                  <a:pt x="83439" y="962151"/>
                  <a:pt x="12700" y="891286"/>
                  <a:pt x="12700" y="803910"/>
                </a:cubicBezTo>
                <a:lnTo>
                  <a:pt x="12700" y="170942"/>
                </a:lnTo>
              </a:path>
            </a:pathLst>
          </a:custGeom>
          <a:solidFill>
            <a:srgbClr val="000000">
              <a:alpha val="0"/>
            </a:srgbClr>
          </a:solidFill>
          <a:ln w="25400">
            <a:solidFill>
              <a:srgbClr val="4D7215">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charset="0"/>
              <a:buNone/>
              <a:defRPr/>
            </a:pPr>
            <a:endParaRPr lang="zh-CN" altLang="en-US">
              <a:latin typeface="微软雅黑" panose="020B0503020204020204" pitchFamily="34" charset="-122"/>
              <a:ea typeface="微软雅黑" panose="020B0503020204020204" pitchFamily="34" charset="-122"/>
            </a:endParaRPr>
          </a:p>
        </p:txBody>
      </p:sp>
      <p:sp>
        <p:nvSpPr>
          <p:cNvPr id="14" name="Freeform 3"/>
          <p:cNvSpPr/>
          <p:nvPr/>
        </p:nvSpPr>
        <p:spPr>
          <a:xfrm>
            <a:off x="177800" y="1908175"/>
            <a:ext cx="935038" cy="890588"/>
          </a:xfrm>
          <a:custGeom>
            <a:avLst/>
            <a:gdLst>
              <a:gd name="connsiteX0" fmla="*/ 0 w 936078"/>
              <a:gd name="connsiteY0" fmla="*/ 148463 h 890905"/>
              <a:gd name="connsiteX1" fmla="*/ 148475 w 936078"/>
              <a:gd name="connsiteY1" fmla="*/ 0 h 890905"/>
              <a:gd name="connsiteX2" fmla="*/ 787615 w 936078"/>
              <a:gd name="connsiteY2" fmla="*/ 0 h 890905"/>
              <a:gd name="connsiteX3" fmla="*/ 936078 w 936078"/>
              <a:gd name="connsiteY3" fmla="*/ 148463 h 890905"/>
              <a:gd name="connsiteX4" fmla="*/ 936078 w 936078"/>
              <a:gd name="connsiteY4" fmla="*/ 742315 h 890905"/>
              <a:gd name="connsiteX5" fmla="*/ 787615 w 936078"/>
              <a:gd name="connsiteY5" fmla="*/ 890905 h 890905"/>
              <a:gd name="connsiteX6" fmla="*/ 148475 w 936078"/>
              <a:gd name="connsiteY6" fmla="*/ 890905 h 890905"/>
              <a:gd name="connsiteX7" fmla="*/ 0 w 936078"/>
              <a:gd name="connsiteY7" fmla="*/ 742315 h 890905"/>
              <a:gd name="connsiteX8" fmla="*/ 0 w 936078"/>
              <a:gd name="connsiteY8" fmla="*/ 148463 h 89090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936078" h="890905">
                <a:moveTo>
                  <a:pt x="0" y="148463"/>
                </a:moveTo>
                <a:cubicBezTo>
                  <a:pt x="0" y="66421"/>
                  <a:pt x="66471" y="0"/>
                  <a:pt x="148475" y="0"/>
                </a:cubicBezTo>
                <a:lnTo>
                  <a:pt x="787615" y="0"/>
                </a:lnTo>
                <a:cubicBezTo>
                  <a:pt x="869619" y="0"/>
                  <a:pt x="936078" y="66421"/>
                  <a:pt x="936078" y="148463"/>
                </a:cubicBezTo>
                <a:lnTo>
                  <a:pt x="936078" y="742315"/>
                </a:lnTo>
                <a:cubicBezTo>
                  <a:pt x="936078" y="824357"/>
                  <a:pt x="869619" y="890905"/>
                  <a:pt x="787615" y="890905"/>
                </a:cubicBezTo>
                <a:lnTo>
                  <a:pt x="148475" y="890905"/>
                </a:lnTo>
                <a:cubicBezTo>
                  <a:pt x="66471" y="890905"/>
                  <a:pt x="0" y="824357"/>
                  <a:pt x="0" y="742315"/>
                </a:cubicBezTo>
                <a:lnTo>
                  <a:pt x="0" y="148463"/>
                </a:lnTo>
              </a:path>
            </a:pathLst>
          </a:custGeom>
          <a:solidFill>
            <a:srgbClr val="6B9D2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charset="0"/>
              <a:buNone/>
              <a:defRPr/>
            </a:pPr>
            <a:endParaRPr lang="zh-CN" altLang="en-US">
              <a:latin typeface="微软雅黑" panose="020B0503020204020204" pitchFamily="34" charset="-122"/>
              <a:ea typeface="微软雅黑" panose="020B0503020204020204" pitchFamily="34" charset="-122"/>
            </a:endParaRPr>
          </a:p>
        </p:txBody>
      </p:sp>
      <p:sp>
        <p:nvSpPr>
          <p:cNvPr id="15" name="Freeform 3"/>
          <p:cNvSpPr/>
          <p:nvPr/>
        </p:nvSpPr>
        <p:spPr>
          <a:xfrm>
            <a:off x="165100" y="1895475"/>
            <a:ext cx="960438" cy="915988"/>
          </a:xfrm>
          <a:custGeom>
            <a:avLst/>
            <a:gdLst>
              <a:gd name="connsiteX0" fmla="*/ 12700 w 961478"/>
              <a:gd name="connsiteY0" fmla="*/ 161163 h 916305"/>
              <a:gd name="connsiteX1" fmla="*/ 161175 w 961478"/>
              <a:gd name="connsiteY1" fmla="*/ 12700 h 916305"/>
              <a:gd name="connsiteX2" fmla="*/ 800315 w 961478"/>
              <a:gd name="connsiteY2" fmla="*/ 12700 h 916305"/>
              <a:gd name="connsiteX3" fmla="*/ 948778 w 961478"/>
              <a:gd name="connsiteY3" fmla="*/ 161163 h 916305"/>
              <a:gd name="connsiteX4" fmla="*/ 948778 w 961478"/>
              <a:gd name="connsiteY4" fmla="*/ 755015 h 916305"/>
              <a:gd name="connsiteX5" fmla="*/ 800315 w 961478"/>
              <a:gd name="connsiteY5" fmla="*/ 903605 h 916305"/>
              <a:gd name="connsiteX6" fmla="*/ 161175 w 961478"/>
              <a:gd name="connsiteY6" fmla="*/ 903605 h 916305"/>
              <a:gd name="connsiteX7" fmla="*/ 12700 w 961478"/>
              <a:gd name="connsiteY7" fmla="*/ 755015 h 916305"/>
              <a:gd name="connsiteX8" fmla="*/ 12700 w 961478"/>
              <a:gd name="connsiteY8" fmla="*/ 161163 h 91630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961478" h="916305">
                <a:moveTo>
                  <a:pt x="12700" y="161163"/>
                </a:moveTo>
                <a:cubicBezTo>
                  <a:pt x="12700" y="79121"/>
                  <a:pt x="79171" y="12700"/>
                  <a:pt x="161175" y="12700"/>
                </a:cubicBezTo>
                <a:lnTo>
                  <a:pt x="800315" y="12700"/>
                </a:lnTo>
                <a:cubicBezTo>
                  <a:pt x="882319" y="12700"/>
                  <a:pt x="948778" y="79121"/>
                  <a:pt x="948778" y="161163"/>
                </a:cubicBezTo>
                <a:lnTo>
                  <a:pt x="948778" y="755015"/>
                </a:lnTo>
                <a:cubicBezTo>
                  <a:pt x="948778" y="837057"/>
                  <a:pt x="882319" y="903605"/>
                  <a:pt x="800315" y="903605"/>
                </a:cubicBezTo>
                <a:lnTo>
                  <a:pt x="161175" y="903605"/>
                </a:lnTo>
                <a:cubicBezTo>
                  <a:pt x="79171" y="903605"/>
                  <a:pt x="12700" y="837057"/>
                  <a:pt x="12700" y="755015"/>
                </a:cubicBezTo>
                <a:lnTo>
                  <a:pt x="12700" y="161163"/>
                </a:lnTo>
              </a:path>
            </a:pathLst>
          </a:custGeom>
          <a:solidFill>
            <a:srgbClr val="000000">
              <a:alpha val="0"/>
            </a:srgbClr>
          </a:solidFill>
          <a:ln w="25400">
            <a:solidFill>
              <a:srgbClr val="4D7215">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charset="0"/>
              <a:buNone/>
              <a:defRPr/>
            </a:pPr>
            <a:endParaRPr lang="zh-CN" altLang="en-US">
              <a:latin typeface="微软雅黑" panose="020B0503020204020204" pitchFamily="34" charset="-122"/>
              <a:ea typeface="微软雅黑" panose="020B0503020204020204" pitchFamily="34" charset="-122"/>
            </a:endParaRPr>
          </a:p>
        </p:txBody>
      </p:sp>
      <p:sp>
        <p:nvSpPr>
          <p:cNvPr id="16" name="Freeform 3"/>
          <p:cNvSpPr/>
          <p:nvPr/>
        </p:nvSpPr>
        <p:spPr>
          <a:xfrm>
            <a:off x="177800" y="3348038"/>
            <a:ext cx="935038" cy="890587"/>
          </a:xfrm>
          <a:custGeom>
            <a:avLst/>
            <a:gdLst>
              <a:gd name="connsiteX0" fmla="*/ 0 w 936078"/>
              <a:gd name="connsiteY0" fmla="*/ 148589 h 890904"/>
              <a:gd name="connsiteX1" fmla="*/ 148475 w 936078"/>
              <a:gd name="connsiteY1" fmla="*/ 0 h 890904"/>
              <a:gd name="connsiteX2" fmla="*/ 787615 w 936078"/>
              <a:gd name="connsiteY2" fmla="*/ 0 h 890904"/>
              <a:gd name="connsiteX3" fmla="*/ 936078 w 936078"/>
              <a:gd name="connsiteY3" fmla="*/ 148589 h 890904"/>
              <a:gd name="connsiteX4" fmla="*/ 936078 w 936078"/>
              <a:gd name="connsiteY4" fmla="*/ 742441 h 890904"/>
              <a:gd name="connsiteX5" fmla="*/ 787615 w 936078"/>
              <a:gd name="connsiteY5" fmla="*/ 890904 h 890904"/>
              <a:gd name="connsiteX6" fmla="*/ 148475 w 936078"/>
              <a:gd name="connsiteY6" fmla="*/ 890904 h 890904"/>
              <a:gd name="connsiteX7" fmla="*/ 0 w 936078"/>
              <a:gd name="connsiteY7" fmla="*/ 742441 h 890904"/>
              <a:gd name="connsiteX8" fmla="*/ 0 w 936078"/>
              <a:gd name="connsiteY8" fmla="*/ 148589 h 89090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936078" h="890904">
                <a:moveTo>
                  <a:pt x="0" y="148589"/>
                </a:moveTo>
                <a:cubicBezTo>
                  <a:pt x="0" y="66547"/>
                  <a:pt x="66471" y="0"/>
                  <a:pt x="148475" y="0"/>
                </a:cubicBezTo>
                <a:lnTo>
                  <a:pt x="787615" y="0"/>
                </a:lnTo>
                <a:cubicBezTo>
                  <a:pt x="869619" y="0"/>
                  <a:pt x="936078" y="66547"/>
                  <a:pt x="936078" y="148589"/>
                </a:cubicBezTo>
                <a:lnTo>
                  <a:pt x="936078" y="742441"/>
                </a:lnTo>
                <a:cubicBezTo>
                  <a:pt x="936078" y="824483"/>
                  <a:pt x="869619" y="890904"/>
                  <a:pt x="787615" y="890904"/>
                </a:cubicBezTo>
                <a:lnTo>
                  <a:pt x="148475" y="890904"/>
                </a:lnTo>
                <a:cubicBezTo>
                  <a:pt x="66471" y="890904"/>
                  <a:pt x="0" y="824483"/>
                  <a:pt x="0" y="742441"/>
                </a:cubicBezTo>
                <a:lnTo>
                  <a:pt x="0" y="148589"/>
                </a:lnTo>
              </a:path>
            </a:pathLst>
          </a:custGeom>
          <a:solidFill>
            <a:srgbClr val="6B9D2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charset="0"/>
              <a:buNone/>
              <a:defRPr/>
            </a:pPr>
            <a:endParaRPr lang="zh-CN" altLang="en-US">
              <a:latin typeface="微软雅黑" panose="020B0503020204020204" pitchFamily="34" charset="-122"/>
              <a:ea typeface="微软雅黑" panose="020B0503020204020204" pitchFamily="34" charset="-122"/>
            </a:endParaRPr>
          </a:p>
        </p:txBody>
      </p:sp>
      <p:sp>
        <p:nvSpPr>
          <p:cNvPr id="17" name="Freeform 3"/>
          <p:cNvSpPr/>
          <p:nvPr/>
        </p:nvSpPr>
        <p:spPr>
          <a:xfrm>
            <a:off x="165100" y="3335338"/>
            <a:ext cx="960438" cy="915987"/>
          </a:xfrm>
          <a:custGeom>
            <a:avLst/>
            <a:gdLst>
              <a:gd name="connsiteX0" fmla="*/ 12700 w 961478"/>
              <a:gd name="connsiteY0" fmla="*/ 161289 h 916304"/>
              <a:gd name="connsiteX1" fmla="*/ 161175 w 961478"/>
              <a:gd name="connsiteY1" fmla="*/ 12700 h 916304"/>
              <a:gd name="connsiteX2" fmla="*/ 800315 w 961478"/>
              <a:gd name="connsiteY2" fmla="*/ 12700 h 916304"/>
              <a:gd name="connsiteX3" fmla="*/ 948778 w 961478"/>
              <a:gd name="connsiteY3" fmla="*/ 161289 h 916304"/>
              <a:gd name="connsiteX4" fmla="*/ 948778 w 961478"/>
              <a:gd name="connsiteY4" fmla="*/ 755141 h 916304"/>
              <a:gd name="connsiteX5" fmla="*/ 800315 w 961478"/>
              <a:gd name="connsiteY5" fmla="*/ 903604 h 916304"/>
              <a:gd name="connsiteX6" fmla="*/ 161175 w 961478"/>
              <a:gd name="connsiteY6" fmla="*/ 903604 h 916304"/>
              <a:gd name="connsiteX7" fmla="*/ 12700 w 961478"/>
              <a:gd name="connsiteY7" fmla="*/ 755141 h 916304"/>
              <a:gd name="connsiteX8" fmla="*/ 12700 w 961478"/>
              <a:gd name="connsiteY8" fmla="*/ 161289 h 91630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961478" h="916304">
                <a:moveTo>
                  <a:pt x="12700" y="161289"/>
                </a:moveTo>
                <a:cubicBezTo>
                  <a:pt x="12700" y="79247"/>
                  <a:pt x="79171" y="12700"/>
                  <a:pt x="161175" y="12700"/>
                </a:cubicBezTo>
                <a:lnTo>
                  <a:pt x="800315" y="12700"/>
                </a:lnTo>
                <a:cubicBezTo>
                  <a:pt x="882319" y="12700"/>
                  <a:pt x="948778" y="79247"/>
                  <a:pt x="948778" y="161289"/>
                </a:cubicBezTo>
                <a:lnTo>
                  <a:pt x="948778" y="755141"/>
                </a:lnTo>
                <a:cubicBezTo>
                  <a:pt x="948778" y="837183"/>
                  <a:pt x="882319" y="903604"/>
                  <a:pt x="800315" y="903604"/>
                </a:cubicBezTo>
                <a:lnTo>
                  <a:pt x="161175" y="903604"/>
                </a:lnTo>
                <a:cubicBezTo>
                  <a:pt x="79171" y="903604"/>
                  <a:pt x="12700" y="837183"/>
                  <a:pt x="12700" y="755141"/>
                </a:cubicBezTo>
                <a:lnTo>
                  <a:pt x="12700" y="161289"/>
                </a:lnTo>
              </a:path>
            </a:pathLst>
          </a:custGeom>
          <a:solidFill>
            <a:srgbClr val="000000">
              <a:alpha val="0"/>
            </a:srgbClr>
          </a:solidFill>
          <a:ln w="25400">
            <a:solidFill>
              <a:srgbClr val="4D7215">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charset="0"/>
              <a:buNone/>
              <a:defRPr/>
            </a:pPr>
            <a:endParaRPr lang="zh-CN" altLang="en-US">
              <a:latin typeface="微软雅黑" panose="020B0503020204020204" pitchFamily="34" charset="-122"/>
              <a:ea typeface="微软雅黑" panose="020B0503020204020204" pitchFamily="34" charset="-122"/>
            </a:endParaRPr>
          </a:p>
        </p:txBody>
      </p:sp>
      <p:sp>
        <p:nvSpPr>
          <p:cNvPr id="18" name="Freeform 3"/>
          <p:cNvSpPr/>
          <p:nvPr/>
        </p:nvSpPr>
        <p:spPr>
          <a:xfrm>
            <a:off x="177800" y="4572000"/>
            <a:ext cx="935038" cy="892175"/>
          </a:xfrm>
          <a:custGeom>
            <a:avLst/>
            <a:gdLst>
              <a:gd name="connsiteX0" fmla="*/ 0 w 936078"/>
              <a:gd name="connsiteY0" fmla="*/ 148463 h 890943"/>
              <a:gd name="connsiteX1" fmla="*/ 148475 w 936078"/>
              <a:gd name="connsiteY1" fmla="*/ 0 h 890943"/>
              <a:gd name="connsiteX2" fmla="*/ 787615 w 936078"/>
              <a:gd name="connsiteY2" fmla="*/ 0 h 890943"/>
              <a:gd name="connsiteX3" fmla="*/ 936078 w 936078"/>
              <a:gd name="connsiteY3" fmla="*/ 148463 h 890943"/>
              <a:gd name="connsiteX4" fmla="*/ 936078 w 936078"/>
              <a:gd name="connsiteY4" fmla="*/ 742441 h 890943"/>
              <a:gd name="connsiteX5" fmla="*/ 787615 w 936078"/>
              <a:gd name="connsiteY5" fmla="*/ 890943 h 890943"/>
              <a:gd name="connsiteX6" fmla="*/ 148475 w 936078"/>
              <a:gd name="connsiteY6" fmla="*/ 890943 h 890943"/>
              <a:gd name="connsiteX7" fmla="*/ 0 w 936078"/>
              <a:gd name="connsiteY7" fmla="*/ 742441 h 890943"/>
              <a:gd name="connsiteX8" fmla="*/ 0 w 936078"/>
              <a:gd name="connsiteY8" fmla="*/ 148463 h 89094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936078" h="890943">
                <a:moveTo>
                  <a:pt x="0" y="148463"/>
                </a:moveTo>
                <a:cubicBezTo>
                  <a:pt x="0" y="66548"/>
                  <a:pt x="66471" y="0"/>
                  <a:pt x="148475" y="0"/>
                </a:cubicBezTo>
                <a:lnTo>
                  <a:pt x="787615" y="0"/>
                </a:lnTo>
                <a:cubicBezTo>
                  <a:pt x="869619" y="0"/>
                  <a:pt x="936078" y="66548"/>
                  <a:pt x="936078" y="148463"/>
                </a:cubicBezTo>
                <a:lnTo>
                  <a:pt x="936078" y="742441"/>
                </a:lnTo>
                <a:cubicBezTo>
                  <a:pt x="936078" y="824458"/>
                  <a:pt x="869619" y="890943"/>
                  <a:pt x="787615" y="890943"/>
                </a:cubicBezTo>
                <a:lnTo>
                  <a:pt x="148475" y="890943"/>
                </a:lnTo>
                <a:cubicBezTo>
                  <a:pt x="66471" y="890943"/>
                  <a:pt x="0" y="824458"/>
                  <a:pt x="0" y="742441"/>
                </a:cubicBezTo>
                <a:lnTo>
                  <a:pt x="0" y="148463"/>
                </a:lnTo>
              </a:path>
            </a:pathLst>
          </a:custGeom>
          <a:solidFill>
            <a:srgbClr val="6B9D2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charset="0"/>
              <a:buNone/>
              <a:defRPr/>
            </a:pPr>
            <a:endParaRPr lang="zh-CN" altLang="en-US">
              <a:latin typeface="微软雅黑" panose="020B0503020204020204" pitchFamily="34" charset="-122"/>
              <a:ea typeface="微软雅黑" panose="020B0503020204020204" pitchFamily="34" charset="-122"/>
            </a:endParaRPr>
          </a:p>
        </p:txBody>
      </p:sp>
      <p:sp>
        <p:nvSpPr>
          <p:cNvPr id="19" name="Freeform 3"/>
          <p:cNvSpPr/>
          <p:nvPr/>
        </p:nvSpPr>
        <p:spPr>
          <a:xfrm>
            <a:off x="165100" y="4559300"/>
            <a:ext cx="960438" cy="917575"/>
          </a:xfrm>
          <a:custGeom>
            <a:avLst/>
            <a:gdLst>
              <a:gd name="connsiteX0" fmla="*/ 12700 w 961478"/>
              <a:gd name="connsiteY0" fmla="*/ 161163 h 916343"/>
              <a:gd name="connsiteX1" fmla="*/ 161175 w 961478"/>
              <a:gd name="connsiteY1" fmla="*/ 12700 h 916343"/>
              <a:gd name="connsiteX2" fmla="*/ 800315 w 961478"/>
              <a:gd name="connsiteY2" fmla="*/ 12700 h 916343"/>
              <a:gd name="connsiteX3" fmla="*/ 948778 w 961478"/>
              <a:gd name="connsiteY3" fmla="*/ 161163 h 916343"/>
              <a:gd name="connsiteX4" fmla="*/ 948778 w 961478"/>
              <a:gd name="connsiteY4" fmla="*/ 755141 h 916343"/>
              <a:gd name="connsiteX5" fmla="*/ 800315 w 961478"/>
              <a:gd name="connsiteY5" fmla="*/ 903643 h 916343"/>
              <a:gd name="connsiteX6" fmla="*/ 161175 w 961478"/>
              <a:gd name="connsiteY6" fmla="*/ 903643 h 916343"/>
              <a:gd name="connsiteX7" fmla="*/ 12700 w 961478"/>
              <a:gd name="connsiteY7" fmla="*/ 755141 h 916343"/>
              <a:gd name="connsiteX8" fmla="*/ 12700 w 961478"/>
              <a:gd name="connsiteY8" fmla="*/ 161163 h 91634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961478" h="916343">
                <a:moveTo>
                  <a:pt x="12700" y="161163"/>
                </a:moveTo>
                <a:cubicBezTo>
                  <a:pt x="12700" y="79248"/>
                  <a:pt x="79171" y="12700"/>
                  <a:pt x="161175" y="12700"/>
                </a:cubicBezTo>
                <a:lnTo>
                  <a:pt x="800315" y="12700"/>
                </a:lnTo>
                <a:cubicBezTo>
                  <a:pt x="882319" y="12700"/>
                  <a:pt x="948778" y="79248"/>
                  <a:pt x="948778" y="161163"/>
                </a:cubicBezTo>
                <a:lnTo>
                  <a:pt x="948778" y="755141"/>
                </a:lnTo>
                <a:cubicBezTo>
                  <a:pt x="948778" y="837158"/>
                  <a:pt x="882319" y="903643"/>
                  <a:pt x="800315" y="903643"/>
                </a:cubicBezTo>
                <a:lnTo>
                  <a:pt x="161175" y="903643"/>
                </a:lnTo>
                <a:cubicBezTo>
                  <a:pt x="79171" y="903643"/>
                  <a:pt x="12700" y="837158"/>
                  <a:pt x="12700" y="755141"/>
                </a:cubicBezTo>
                <a:lnTo>
                  <a:pt x="12700" y="161163"/>
                </a:lnTo>
              </a:path>
            </a:pathLst>
          </a:custGeom>
          <a:solidFill>
            <a:srgbClr val="000000">
              <a:alpha val="0"/>
            </a:srgbClr>
          </a:solidFill>
          <a:ln w="25400">
            <a:solidFill>
              <a:srgbClr val="4D7215">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charset="0"/>
              <a:buNone/>
              <a:defRPr/>
            </a:pPr>
            <a:endParaRPr lang="zh-CN" altLang="en-US">
              <a:latin typeface="微软雅黑" panose="020B0503020204020204" pitchFamily="34" charset="-122"/>
              <a:ea typeface="微软雅黑" panose="020B0503020204020204" pitchFamily="34" charset="-122"/>
            </a:endParaRPr>
          </a:p>
        </p:txBody>
      </p:sp>
      <p:sp>
        <p:nvSpPr>
          <p:cNvPr id="20" name="Freeform 3"/>
          <p:cNvSpPr/>
          <p:nvPr/>
        </p:nvSpPr>
        <p:spPr>
          <a:xfrm>
            <a:off x="7162800" y="985838"/>
            <a:ext cx="792163" cy="669925"/>
          </a:xfrm>
          <a:custGeom>
            <a:avLst/>
            <a:gdLst>
              <a:gd name="connsiteX0" fmla="*/ 0 w 792098"/>
              <a:gd name="connsiteY0" fmla="*/ 111760 h 670559"/>
              <a:gd name="connsiteX1" fmla="*/ 111886 w 792098"/>
              <a:gd name="connsiteY1" fmla="*/ 0 h 670559"/>
              <a:gd name="connsiteX2" fmla="*/ 680339 w 792098"/>
              <a:gd name="connsiteY2" fmla="*/ 0 h 670559"/>
              <a:gd name="connsiteX3" fmla="*/ 792098 w 792098"/>
              <a:gd name="connsiteY3" fmla="*/ 111760 h 670559"/>
              <a:gd name="connsiteX4" fmla="*/ 792098 w 792098"/>
              <a:gd name="connsiteY4" fmla="*/ 558799 h 670559"/>
              <a:gd name="connsiteX5" fmla="*/ 680339 w 792098"/>
              <a:gd name="connsiteY5" fmla="*/ 670559 h 670559"/>
              <a:gd name="connsiteX6" fmla="*/ 111886 w 792098"/>
              <a:gd name="connsiteY6" fmla="*/ 670559 h 670559"/>
              <a:gd name="connsiteX7" fmla="*/ 0 w 792098"/>
              <a:gd name="connsiteY7" fmla="*/ 558799 h 670559"/>
              <a:gd name="connsiteX8" fmla="*/ 0 w 792098"/>
              <a:gd name="connsiteY8" fmla="*/ 111760 h 67055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92098" h="670559">
                <a:moveTo>
                  <a:pt x="0" y="111760"/>
                </a:moveTo>
                <a:cubicBezTo>
                  <a:pt x="0" y="50038"/>
                  <a:pt x="50038" y="0"/>
                  <a:pt x="111886" y="0"/>
                </a:cubicBezTo>
                <a:lnTo>
                  <a:pt x="680339" y="0"/>
                </a:lnTo>
                <a:cubicBezTo>
                  <a:pt x="742060" y="0"/>
                  <a:pt x="792098" y="50038"/>
                  <a:pt x="792098" y="111760"/>
                </a:cubicBezTo>
                <a:lnTo>
                  <a:pt x="792098" y="558799"/>
                </a:lnTo>
                <a:cubicBezTo>
                  <a:pt x="792098" y="620521"/>
                  <a:pt x="742060" y="670559"/>
                  <a:pt x="680339" y="670559"/>
                </a:cubicBezTo>
                <a:lnTo>
                  <a:pt x="111886" y="670559"/>
                </a:lnTo>
                <a:cubicBezTo>
                  <a:pt x="50038" y="670559"/>
                  <a:pt x="0" y="620521"/>
                  <a:pt x="0" y="558799"/>
                </a:cubicBezTo>
                <a:lnTo>
                  <a:pt x="0" y="111760"/>
                </a:lnTo>
              </a:path>
            </a:pathLst>
          </a:custGeom>
          <a:solidFill>
            <a:srgbClr val="3984C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charset="0"/>
              <a:buNone/>
              <a:defRPr/>
            </a:pPr>
            <a:endParaRPr lang="zh-CN" altLang="en-US">
              <a:latin typeface="微软雅黑" panose="020B0503020204020204" pitchFamily="34" charset="-122"/>
              <a:ea typeface="微软雅黑" panose="020B0503020204020204" pitchFamily="34" charset="-122"/>
            </a:endParaRPr>
          </a:p>
        </p:txBody>
      </p:sp>
      <p:sp>
        <p:nvSpPr>
          <p:cNvPr id="21" name="Freeform 3"/>
          <p:cNvSpPr/>
          <p:nvPr/>
        </p:nvSpPr>
        <p:spPr>
          <a:xfrm>
            <a:off x="7150100" y="973138"/>
            <a:ext cx="817563" cy="695325"/>
          </a:xfrm>
          <a:custGeom>
            <a:avLst/>
            <a:gdLst>
              <a:gd name="connsiteX0" fmla="*/ 12700 w 817498"/>
              <a:gd name="connsiteY0" fmla="*/ 124460 h 695959"/>
              <a:gd name="connsiteX1" fmla="*/ 124586 w 817498"/>
              <a:gd name="connsiteY1" fmla="*/ 12700 h 695959"/>
              <a:gd name="connsiteX2" fmla="*/ 693039 w 817498"/>
              <a:gd name="connsiteY2" fmla="*/ 12700 h 695959"/>
              <a:gd name="connsiteX3" fmla="*/ 804798 w 817498"/>
              <a:gd name="connsiteY3" fmla="*/ 124460 h 695959"/>
              <a:gd name="connsiteX4" fmla="*/ 804798 w 817498"/>
              <a:gd name="connsiteY4" fmla="*/ 571499 h 695959"/>
              <a:gd name="connsiteX5" fmla="*/ 693039 w 817498"/>
              <a:gd name="connsiteY5" fmla="*/ 683259 h 695959"/>
              <a:gd name="connsiteX6" fmla="*/ 124586 w 817498"/>
              <a:gd name="connsiteY6" fmla="*/ 683259 h 695959"/>
              <a:gd name="connsiteX7" fmla="*/ 12700 w 817498"/>
              <a:gd name="connsiteY7" fmla="*/ 571499 h 695959"/>
              <a:gd name="connsiteX8" fmla="*/ 12700 w 817498"/>
              <a:gd name="connsiteY8" fmla="*/ 124460 h 69595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817498" h="695959">
                <a:moveTo>
                  <a:pt x="12700" y="124460"/>
                </a:moveTo>
                <a:cubicBezTo>
                  <a:pt x="12700" y="62738"/>
                  <a:pt x="62738" y="12700"/>
                  <a:pt x="124586" y="12700"/>
                </a:cubicBezTo>
                <a:lnTo>
                  <a:pt x="693039" y="12700"/>
                </a:lnTo>
                <a:cubicBezTo>
                  <a:pt x="754760" y="12700"/>
                  <a:pt x="804798" y="62738"/>
                  <a:pt x="804798" y="124460"/>
                </a:cubicBezTo>
                <a:lnTo>
                  <a:pt x="804798" y="571499"/>
                </a:lnTo>
                <a:cubicBezTo>
                  <a:pt x="804798" y="633221"/>
                  <a:pt x="754760" y="683259"/>
                  <a:pt x="693039" y="683259"/>
                </a:cubicBezTo>
                <a:lnTo>
                  <a:pt x="124586" y="683259"/>
                </a:lnTo>
                <a:cubicBezTo>
                  <a:pt x="62738" y="683259"/>
                  <a:pt x="12700" y="633221"/>
                  <a:pt x="12700" y="571499"/>
                </a:cubicBezTo>
                <a:lnTo>
                  <a:pt x="12700" y="124460"/>
                </a:lnTo>
              </a:path>
            </a:pathLst>
          </a:custGeom>
          <a:solidFill>
            <a:srgbClr val="000000">
              <a:alpha val="0"/>
            </a:srgbClr>
          </a:solidFill>
          <a:ln w="25400">
            <a:solidFill>
              <a:srgbClr val="275F93">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charset="0"/>
              <a:buNone/>
              <a:defRPr/>
            </a:pPr>
            <a:endParaRPr lang="zh-CN" altLang="en-US">
              <a:latin typeface="微软雅黑" panose="020B0503020204020204" pitchFamily="34" charset="-122"/>
              <a:ea typeface="微软雅黑" panose="020B0503020204020204" pitchFamily="34" charset="-122"/>
            </a:endParaRPr>
          </a:p>
        </p:txBody>
      </p:sp>
      <p:sp>
        <p:nvSpPr>
          <p:cNvPr id="22" name="Freeform 3"/>
          <p:cNvSpPr/>
          <p:nvPr/>
        </p:nvSpPr>
        <p:spPr>
          <a:xfrm>
            <a:off x="7205663" y="5357813"/>
            <a:ext cx="792162" cy="671512"/>
          </a:xfrm>
          <a:custGeom>
            <a:avLst/>
            <a:gdLst>
              <a:gd name="connsiteX0" fmla="*/ 0 w 792098"/>
              <a:gd name="connsiteY0" fmla="*/ 111759 h 670559"/>
              <a:gd name="connsiteX1" fmla="*/ 111759 w 792098"/>
              <a:gd name="connsiteY1" fmla="*/ 0 h 670559"/>
              <a:gd name="connsiteX2" fmla="*/ 680339 w 792098"/>
              <a:gd name="connsiteY2" fmla="*/ 0 h 670559"/>
              <a:gd name="connsiteX3" fmla="*/ 792098 w 792098"/>
              <a:gd name="connsiteY3" fmla="*/ 111759 h 670559"/>
              <a:gd name="connsiteX4" fmla="*/ 792098 w 792098"/>
              <a:gd name="connsiteY4" fmla="*/ 558800 h 670559"/>
              <a:gd name="connsiteX5" fmla="*/ 680339 w 792098"/>
              <a:gd name="connsiteY5" fmla="*/ 670559 h 670559"/>
              <a:gd name="connsiteX6" fmla="*/ 111759 w 792098"/>
              <a:gd name="connsiteY6" fmla="*/ 670559 h 670559"/>
              <a:gd name="connsiteX7" fmla="*/ 0 w 792098"/>
              <a:gd name="connsiteY7" fmla="*/ 558800 h 670559"/>
              <a:gd name="connsiteX8" fmla="*/ 0 w 792098"/>
              <a:gd name="connsiteY8" fmla="*/ 111759 h 67055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92098" h="670559">
                <a:moveTo>
                  <a:pt x="0" y="111759"/>
                </a:moveTo>
                <a:cubicBezTo>
                  <a:pt x="0" y="50038"/>
                  <a:pt x="50038" y="0"/>
                  <a:pt x="111759" y="0"/>
                </a:cubicBezTo>
                <a:lnTo>
                  <a:pt x="680339" y="0"/>
                </a:lnTo>
                <a:cubicBezTo>
                  <a:pt x="742060" y="0"/>
                  <a:pt x="792098" y="50038"/>
                  <a:pt x="792098" y="111759"/>
                </a:cubicBezTo>
                <a:lnTo>
                  <a:pt x="792098" y="558800"/>
                </a:lnTo>
                <a:cubicBezTo>
                  <a:pt x="792098" y="620521"/>
                  <a:pt x="742060" y="670559"/>
                  <a:pt x="680339" y="670559"/>
                </a:cubicBezTo>
                <a:lnTo>
                  <a:pt x="111759" y="670559"/>
                </a:lnTo>
                <a:cubicBezTo>
                  <a:pt x="50038" y="670559"/>
                  <a:pt x="0" y="620521"/>
                  <a:pt x="0" y="558800"/>
                </a:cubicBezTo>
                <a:lnTo>
                  <a:pt x="0" y="111759"/>
                </a:lnTo>
              </a:path>
            </a:pathLst>
          </a:custGeom>
          <a:solidFill>
            <a:srgbClr val="3984C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charset="0"/>
              <a:buNone/>
              <a:defRPr/>
            </a:pPr>
            <a:endParaRPr lang="zh-CN" altLang="en-US">
              <a:latin typeface="微软雅黑" panose="020B0503020204020204" pitchFamily="34" charset="-122"/>
              <a:ea typeface="微软雅黑" panose="020B0503020204020204" pitchFamily="34" charset="-122"/>
            </a:endParaRPr>
          </a:p>
        </p:txBody>
      </p:sp>
      <p:sp>
        <p:nvSpPr>
          <p:cNvPr id="23" name="Freeform 3"/>
          <p:cNvSpPr/>
          <p:nvPr/>
        </p:nvSpPr>
        <p:spPr>
          <a:xfrm>
            <a:off x="7192963" y="5345113"/>
            <a:ext cx="817562" cy="696912"/>
          </a:xfrm>
          <a:custGeom>
            <a:avLst/>
            <a:gdLst>
              <a:gd name="connsiteX0" fmla="*/ 12700 w 817498"/>
              <a:gd name="connsiteY0" fmla="*/ 124459 h 695959"/>
              <a:gd name="connsiteX1" fmla="*/ 124459 w 817498"/>
              <a:gd name="connsiteY1" fmla="*/ 12700 h 695959"/>
              <a:gd name="connsiteX2" fmla="*/ 693039 w 817498"/>
              <a:gd name="connsiteY2" fmla="*/ 12700 h 695959"/>
              <a:gd name="connsiteX3" fmla="*/ 804798 w 817498"/>
              <a:gd name="connsiteY3" fmla="*/ 124459 h 695959"/>
              <a:gd name="connsiteX4" fmla="*/ 804798 w 817498"/>
              <a:gd name="connsiteY4" fmla="*/ 571500 h 695959"/>
              <a:gd name="connsiteX5" fmla="*/ 693039 w 817498"/>
              <a:gd name="connsiteY5" fmla="*/ 683259 h 695959"/>
              <a:gd name="connsiteX6" fmla="*/ 124459 w 817498"/>
              <a:gd name="connsiteY6" fmla="*/ 683259 h 695959"/>
              <a:gd name="connsiteX7" fmla="*/ 12700 w 817498"/>
              <a:gd name="connsiteY7" fmla="*/ 571500 h 695959"/>
              <a:gd name="connsiteX8" fmla="*/ 12700 w 817498"/>
              <a:gd name="connsiteY8" fmla="*/ 124459 h 69595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817498" h="695959">
                <a:moveTo>
                  <a:pt x="12700" y="124459"/>
                </a:moveTo>
                <a:cubicBezTo>
                  <a:pt x="12700" y="62738"/>
                  <a:pt x="62738" y="12700"/>
                  <a:pt x="124459" y="12700"/>
                </a:cubicBezTo>
                <a:lnTo>
                  <a:pt x="693039" y="12700"/>
                </a:lnTo>
                <a:cubicBezTo>
                  <a:pt x="754760" y="12700"/>
                  <a:pt x="804798" y="62738"/>
                  <a:pt x="804798" y="124459"/>
                </a:cubicBezTo>
                <a:lnTo>
                  <a:pt x="804798" y="571500"/>
                </a:lnTo>
                <a:cubicBezTo>
                  <a:pt x="804798" y="633221"/>
                  <a:pt x="754760" y="683259"/>
                  <a:pt x="693039" y="683259"/>
                </a:cubicBezTo>
                <a:lnTo>
                  <a:pt x="124459" y="683259"/>
                </a:lnTo>
                <a:cubicBezTo>
                  <a:pt x="62738" y="683259"/>
                  <a:pt x="12700" y="633221"/>
                  <a:pt x="12700" y="571500"/>
                </a:cubicBezTo>
                <a:lnTo>
                  <a:pt x="12700" y="124459"/>
                </a:lnTo>
              </a:path>
            </a:pathLst>
          </a:custGeom>
          <a:solidFill>
            <a:srgbClr val="000000">
              <a:alpha val="0"/>
            </a:srgbClr>
          </a:solidFill>
          <a:ln w="25400">
            <a:solidFill>
              <a:srgbClr val="275F93">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charset="0"/>
              <a:buNone/>
              <a:defRPr/>
            </a:pPr>
            <a:endParaRPr lang="zh-CN" altLang="en-US">
              <a:latin typeface="微软雅黑" panose="020B0503020204020204" pitchFamily="34" charset="-122"/>
              <a:ea typeface="微软雅黑" panose="020B0503020204020204" pitchFamily="34" charset="-122"/>
            </a:endParaRPr>
          </a:p>
        </p:txBody>
      </p:sp>
      <p:sp>
        <p:nvSpPr>
          <p:cNvPr id="24" name="Freeform 3"/>
          <p:cNvSpPr/>
          <p:nvPr/>
        </p:nvSpPr>
        <p:spPr>
          <a:xfrm>
            <a:off x="7162800" y="1682750"/>
            <a:ext cx="792163" cy="669925"/>
          </a:xfrm>
          <a:custGeom>
            <a:avLst/>
            <a:gdLst>
              <a:gd name="connsiteX0" fmla="*/ 0 w 792098"/>
              <a:gd name="connsiteY0" fmla="*/ 111760 h 670560"/>
              <a:gd name="connsiteX1" fmla="*/ 111886 w 792098"/>
              <a:gd name="connsiteY1" fmla="*/ 0 h 670560"/>
              <a:gd name="connsiteX2" fmla="*/ 680339 w 792098"/>
              <a:gd name="connsiteY2" fmla="*/ 0 h 670560"/>
              <a:gd name="connsiteX3" fmla="*/ 792098 w 792098"/>
              <a:gd name="connsiteY3" fmla="*/ 111760 h 670560"/>
              <a:gd name="connsiteX4" fmla="*/ 792098 w 792098"/>
              <a:gd name="connsiteY4" fmla="*/ 558800 h 670560"/>
              <a:gd name="connsiteX5" fmla="*/ 680339 w 792098"/>
              <a:gd name="connsiteY5" fmla="*/ 670560 h 670560"/>
              <a:gd name="connsiteX6" fmla="*/ 111886 w 792098"/>
              <a:gd name="connsiteY6" fmla="*/ 670560 h 670560"/>
              <a:gd name="connsiteX7" fmla="*/ 0 w 792098"/>
              <a:gd name="connsiteY7" fmla="*/ 558800 h 670560"/>
              <a:gd name="connsiteX8" fmla="*/ 0 w 792098"/>
              <a:gd name="connsiteY8" fmla="*/ 111760 h 67056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92098" h="670560">
                <a:moveTo>
                  <a:pt x="0" y="111760"/>
                </a:moveTo>
                <a:cubicBezTo>
                  <a:pt x="0" y="50038"/>
                  <a:pt x="50038" y="0"/>
                  <a:pt x="111886" y="0"/>
                </a:cubicBezTo>
                <a:lnTo>
                  <a:pt x="680339" y="0"/>
                </a:lnTo>
                <a:cubicBezTo>
                  <a:pt x="742060" y="0"/>
                  <a:pt x="792098" y="50038"/>
                  <a:pt x="792098" y="111760"/>
                </a:cubicBezTo>
                <a:lnTo>
                  <a:pt x="792098" y="558800"/>
                </a:lnTo>
                <a:cubicBezTo>
                  <a:pt x="792098" y="620522"/>
                  <a:pt x="742060" y="670560"/>
                  <a:pt x="680339" y="670560"/>
                </a:cubicBezTo>
                <a:lnTo>
                  <a:pt x="111886" y="670560"/>
                </a:lnTo>
                <a:cubicBezTo>
                  <a:pt x="50038" y="670560"/>
                  <a:pt x="0" y="620522"/>
                  <a:pt x="0" y="558800"/>
                </a:cubicBezTo>
                <a:lnTo>
                  <a:pt x="0" y="111760"/>
                </a:lnTo>
              </a:path>
            </a:pathLst>
          </a:custGeom>
          <a:solidFill>
            <a:srgbClr val="3984C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charset="0"/>
              <a:buNone/>
              <a:defRPr/>
            </a:pPr>
            <a:endParaRPr lang="zh-CN" altLang="en-US">
              <a:latin typeface="微软雅黑" panose="020B0503020204020204" pitchFamily="34" charset="-122"/>
              <a:ea typeface="微软雅黑" panose="020B0503020204020204" pitchFamily="34" charset="-122"/>
            </a:endParaRPr>
          </a:p>
        </p:txBody>
      </p:sp>
      <p:sp>
        <p:nvSpPr>
          <p:cNvPr id="25" name="Freeform 3"/>
          <p:cNvSpPr/>
          <p:nvPr/>
        </p:nvSpPr>
        <p:spPr>
          <a:xfrm>
            <a:off x="7150100" y="1670050"/>
            <a:ext cx="817563" cy="695325"/>
          </a:xfrm>
          <a:custGeom>
            <a:avLst/>
            <a:gdLst>
              <a:gd name="connsiteX0" fmla="*/ 12700 w 817498"/>
              <a:gd name="connsiteY0" fmla="*/ 124460 h 695960"/>
              <a:gd name="connsiteX1" fmla="*/ 124586 w 817498"/>
              <a:gd name="connsiteY1" fmla="*/ 12700 h 695960"/>
              <a:gd name="connsiteX2" fmla="*/ 693039 w 817498"/>
              <a:gd name="connsiteY2" fmla="*/ 12700 h 695960"/>
              <a:gd name="connsiteX3" fmla="*/ 804798 w 817498"/>
              <a:gd name="connsiteY3" fmla="*/ 124460 h 695960"/>
              <a:gd name="connsiteX4" fmla="*/ 804798 w 817498"/>
              <a:gd name="connsiteY4" fmla="*/ 571500 h 695960"/>
              <a:gd name="connsiteX5" fmla="*/ 693039 w 817498"/>
              <a:gd name="connsiteY5" fmla="*/ 683260 h 695960"/>
              <a:gd name="connsiteX6" fmla="*/ 124586 w 817498"/>
              <a:gd name="connsiteY6" fmla="*/ 683260 h 695960"/>
              <a:gd name="connsiteX7" fmla="*/ 12700 w 817498"/>
              <a:gd name="connsiteY7" fmla="*/ 571500 h 695960"/>
              <a:gd name="connsiteX8" fmla="*/ 12700 w 817498"/>
              <a:gd name="connsiteY8" fmla="*/ 124460 h 69596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817498" h="695960">
                <a:moveTo>
                  <a:pt x="12700" y="124460"/>
                </a:moveTo>
                <a:cubicBezTo>
                  <a:pt x="12700" y="62738"/>
                  <a:pt x="62738" y="12700"/>
                  <a:pt x="124586" y="12700"/>
                </a:cubicBezTo>
                <a:lnTo>
                  <a:pt x="693039" y="12700"/>
                </a:lnTo>
                <a:cubicBezTo>
                  <a:pt x="754760" y="12700"/>
                  <a:pt x="804798" y="62738"/>
                  <a:pt x="804798" y="124460"/>
                </a:cubicBezTo>
                <a:lnTo>
                  <a:pt x="804798" y="571500"/>
                </a:lnTo>
                <a:cubicBezTo>
                  <a:pt x="804798" y="633222"/>
                  <a:pt x="754760" y="683260"/>
                  <a:pt x="693039" y="683260"/>
                </a:cubicBezTo>
                <a:lnTo>
                  <a:pt x="124586" y="683260"/>
                </a:lnTo>
                <a:cubicBezTo>
                  <a:pt x="62738" y="683260"/>
                  <a:pt x="12700" y="633222"/>
                  <a:pt x="12700" y="571500"/>
                </a:cubicBezTo>
                <a:lnTo>
                  <a:pt x="12700" y="124460"/>
                </a:lnTo>
              </a:path>
            </a:pathLst>
          </a:custGeom>
          <a:solidFill>
            <a:srgbClr val="000000">
              <a:alpha val="0"/>
            </a:srgbClr>
          </a:solidFill>
          <a:ln w="25400">
            <a:solidFill>
              <a:srgbClr val="275F93">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charset="0"/>
              <a:buNone/>
              <a:defRPr/>
            </a:pPr>
            <a:endParaRPr lang="zh-CN" altLang="en-US">
              <a:latin typeface="微软雅黑" panose="020B0503020204020204" pitchFamily="34" charset="-122"/>
              <a:ea typeface="微软雅黑" panose="020B0503020204020204" pitchFamily="34" charset="-122"/>
            </a:endParaRPr>
          </a:p>
        </p:txBody>
      </p:sp>
      <p:sp>
        <p:nvSpPr>
          <p:cNvPr id="26" name="Freeform 3"/>
          <p:cNvSpPr/>
          <p:nvPr/>
        </p:nvSpPr>
        <p:spPr>
          <a:xfrm>
            <a:off x="7234238" y="1128713"/>
            <a:ext cx="720725" cy="403225"/>
          </a:xfrm>
          <a:custGeom>
            <a:avLst/>
            <a:gdLst>
              <a:gd name="connsiteX0" fmla="*/ 0 w 720089"/>
              <a:gd name="connsiteY0" fmla="*/ 201549 h 402971"/>
              <a:gd name="connsiteX1" fmla="*/ 360044 w 720089"/>
              <a:gd name="connsiteY1" fmla="*/ 0 h 402971"/>
              <a:gd name="connsiteX2" fmla="*/ 720090 w 720089"/>
              <a:gd name="connsiteY2" fmla="*/ 201549 h 402971"/>
              <a:gd name="connsiteX3" fmla="*/ 360044 w 720089"/>
              <a:gd name="connsiteY3" fmla="*/ 402971 h 402971"/>
              <a:gd name="connsiteX4" fmla="*/ 0 w 720089"/>
              <a:gd name="connsiteY4" fmla="*/ 201549 h 40297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20089" h="402971">
                <a:moveTo>
                  <a:pt x="0" y="201549"/>
                </a:moveTo>
                <a:cubicBezTo>
                  <a:pt x="0" y="90297"/>
                  <a:pt x="161290" y="0"/>
                  <a:pt x="360044" y="0"/>
                </a:cubicBezTo>
                <a:cubicBezTo>
                  <a:pt x="558927" y="0"/>
                  <a:pt x="720090" y="90297"/>
                  <a:pt x="720090" y="201549"/>
                </a:cubicBezTo>
                <a:cubicBezTo>
                  <a:pt x="720090" y="312800"/>
                  <a:pt x="558927" y="402971"/>
                  <a:pt x="360044" y="402971"/>
                </a:cubicBezTo>
                <a:cubicBezTo>
                  <a:pt x="161290" y="402971"/>
                  <a:pt x="0" y="312800"/>
                  <a:pt x="0" y="201549"/>
                </a:cubicBezTo>
              </a:path>
            </a:pathLst>
          </a:custGeom>
          <a:solidFill>
            <a:srgbClr val="6B9D2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charset="0"/>
              <a:buNone/>
              <a:defRPr/>
            </a:pPr>
            <a:endParaRPr lang="zh-CN" altLang="en-US">
              <a:latin typeface="微软雅黑" panose="020B0503020204020204" pitchFamily="34" charset="-122"/>
              <a:ea typeface="微软雅黑" panose="020B0503020204020204" pitchFamily="34" charset="-122"/>
            </a:endParaRPr>
          </a:p>
        </p:txBody>
      </p:sp>
      <p:sp>
        <p:nvSpPr>
          <p:cNvPr id="27" name="Freeform 3"/>
          <p:cNvSpPr/>
          <p:nvPr/>
        </p:nvSpPr>
        <p:spPr>
          <a:xfrm>
            <a:off x="7221538" y="1116013"/>
            <a:ext cx="746125" cy="428625"/>
          </a:xfrm>
          <a:custGeom>
            <a:avLst/>
            <a:gdLst>
              <a:gd name="connsiteX0" fmla="*/ 12700 w 745489"/>
              <a:gd name="connsiteY0" fmla="*/ 214249 h 428371"/>
              <a:gd name="connsiteX1" fmla="*/ 372744 w 745489"/>
              <a:gd name="connsiteY1" fmla="*/ 12700 h 428371"/>
              <a:gd name="connsiteX2" fmla="*/ 732790 w 745489"/>
              <a:gd name="connsiteY2" fmla="*/ 214249 h 428371"/>
              <a:gd name="connsiteX3" fmla="*/ 372744 w 745489"/>
              <a:gd name="connsiteY3" fmla="*/ 415671 h 428371"/>
              <a:gd name="connsiteX4" fmla="*/ 12700 w 745489"/>
              <a:gd name="connsiteY4" fmla="*/ 214249 h 42837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45489" h="428371">
                <a:moveTo>
                  <a:pt x="12700" y="214249"/>
                </a:moveTo>
                <a:cubicBezTo>
                  <a:pt x="12700" y="102997"/>
                  <a:pt x="173990" y="12700"/>
                  <a:pt x="372744" y="12700"/>
                </a:cubicBezTo>
                <a:cubicBezTo>
                  <a:pt x="571627" y="12700"/>
                  <a:pt x="732790" y="102997"/>
                  <a:pt x="732790" y="214249"/>
                </a:cubicBezTo>
                <a:cubicBezTo>
                  <a:pt x="732790" y="325500"/>
                  <a:pt x="571627" y="415671"/>
                  <a:pt x="372744" y="415671"/>
                </a:cubicBezTo>
                <a:cubicBezTo>
                  <a:pt x="173990" y="415671"/>
                  <a:pt x="12700" y="325500"/>
                  <a:pt x="12700" y="214249"/>
                </a:cubicBezTo>
              </a:path>
            </a:pathLst>
          </a:custGeom>
          <a:solidFill>
            <a:srgbClr val="000000">
              <a:alpha val="0"/>
            </a:srgbClr>
          </a:solidFill>
          <a:ln w="25400">
            <a:solidFill>
              <a:srgbClr val="4D7215">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charset="0"/>
              <a:buNone/>
              <a:defRPr/>
            </a:pPr>
            <a:endParaRPr lang="zh-CN" altLang="en-US">
              <a:latin typeface="微软雅黑" panose="020B0503020204020204" pitchFamily="34" charset="-122"/>
              <a:ea typeface="微软雅黑" panose="020B0503020204020204" pitchFamily="34" charset="-122"/>
            </a:endParaRPr>
          </a:p>
        </p:txBody>
      </p:sp>
      <p:sp>
        <p:nvSpPr>
          <p:cNvPr id="28" name="Freeform 3"/>
          <p:cNvSpPr/>
          <p:nvPr/>
        </p:nvSpPr>
        <p:spPr>
          <a:xfrm>
            <a:off x="7205663" y="1812925"/>
            <a:ext cx="720725" cy="403225"/>
          </a:xfrm>
          <a:custGeom>
            <a:avLst/>
            <a:gdLst>
              <a:gd name="connsiteX0" fmla="*/ 0 w 720089"/>
              <a:gd name="connsiteY0" fmla="*/ 201422 h 402970"/>
              <a:gd name="connsiteX1" fmla="*/ 360044 w 720089"/>
              <a:gd name="connsiteY1" fmla="*/ 0 h 402970"/>
              <a:gd name="connsiteX2" fmla="*/ 720090 w 720089"/>
              <a:gd name="connsiteY2" fmla="*/ 201422 h 402970"/>
              <a:gd name="connsiteX3" fmla="*/ 360044 w 720089"/>
              <a:gd name="connsiteY3" fmla="*/ 402970 h 402970"/>
              <a:gd name="connsiteX4" fmla="*/ 0 w 720089"/>
              <a:gd name="connsiteY4" fmla="*/ 201422 h 40297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20089" h="402970">
                <a:moveTo>
                  <a:pt x="0" y="201422"/>
                </a:moveTo>
                <a:cubicBezTo>
                  <a:pt x="0" y="90169"/>
                  <a:pt x="161163" y="0"/>
                  <a:pt x="360044" y="0"/>
                </a:cubicBezTo>
                <a:cubicBezTo>
                  <a:pt x="558927" y="0"/>
                  <a:pt x="720090" y="90169"/>
                  <a:pt x="720090" y="201422"/>
                </a:cubicBezTo>
                <a:cubicBezTo>
                  <a:pt x="720090" y="312673"/>
                  <a:pt x="558927" y="402970"/>
                  <a:pt x="360044" y="402970"/>
                </a:cubicBezTo>
                <a:cubicBezTo>
                  <a:pt x="161163" y="402970"/>
                  <a:pt x="0" y="312673"/>
                  <a:pt x="0" y="201422"/>
                </a:cubicBezTo>
              </a:path>
            </a:pathLst>
          </a:custGeom>
          <a:solidFill>
            <a:srgbClr val="6B9D2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charset="0"/>
              <a:buNone/>
              <a:defRPr/>
            </a:pPr>
            <a:endParaRPr lang="zh-CN" altLang="en-US">
              <a:latin typeface="微软雅黑" panose="020B0503020204020204" pitchFamily="34" charset="-122"/>
              <a:ea typeface="微软雅黑" panose="020B0503020204020204" pitchFamily="34" charset="-122"/>
            </a:endParaRPr>
          </a:p>
        </p:txBody>
      </p:sp>
      <p:sp>
        <p:nvSpPr>
          <p:cNvPr id="29" name="Freeform 3"/>
          <p:cNvSpPr/>
          <p:nvPr/>
        </p:nvSpPr>
        <p:spPr>
          <a:xfrm>
            <a:off x="7192963" y="1800225"/>
            <a:ext cx="746125" cy="428625"/>
          </a:xfrm>
          <a:custGeom>
            <a:avLst/>
            <a:gdLst>
              <a:gd name="connsiteX0" fmla="*/ 12700 w 745489"/>
              <a:gd name="connsiteY0" fmla="*/ 214122 h 428370"/>
              <a:gd name="connsiteX1" fmla="*/ 372744 w 745489"/>
              <a:gd name="connsiteY1" fmla="*/ 12700 h 428370"/>
              <a:gd name="connsiteX2" fmla="*/ 732790 w 745489"/>
              <a:gd name="connsiteY2" fmla="*/ 214122 h 428370"/>
              <a:gd name="connsiteX3" fmla="*/ 372744 w 745489"/>
              <a:gd name="connsiteY3" fmla="*/ 415670 h 428370"/>
              <a:gd name="connsiteX4" fmla="*/ 12700 w 745489"/>
              <a:gd name="connsiteY4" fmla="*/ 214122 h 42837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45489" h="428370">
                <a:moveTo>
                  <a:pt x="12700" y="214122"/>
                </a:moveTo>
                <a:cubicBezTo>
                  <a:pt x="12700" y="102869"/>
                  <a:pt x="173863" y="12700"/>
                  <a:pt x="372744" y="12700"/>
                </a:cubicBezTo>
                <a:cubicBezTo>
                  <a:pt x="571627" y="12700"/>
                  <a:pt x="732790" y="102869"/>
                  <a:pt x="732790" y="214122"/>
                </a:cubicBezTo>
                <a:cubicBezTo>
                  <a:pt x="732790" y="325373"/>
                  <a:pt x="571627" y="415670"/>
                  <a:pt x="372744" y="415670"/>
                </a:cubicBezTo>
                <a:cubicBezTo>
                  <a:pt x="173863" y="415670"/>
                  <a:pt x="12700" y="325373"/>
                  <a:pt x="12700" y="214122"/>
                </a:cubicBezTo>
              </a:path>
            </a:pathLst>
          </a:custGeom>
          <a:solidFill>
            <a:srgbClr val="000000">
              <a:alpha val="0"/>
            </a:srgbClr>
          </a:solidFill>
          <a:ln w="25400">
            <a:solidFill>
              <a:srgbClr val="4D7215">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charset="0"/>
              <a:buNone/>
              <a:defRPr/>
            </a:pPr>
            <a:endParaRPr lang="zh-CN" altLang="en-US">
              <a:latin typeface="微软雅黑" panose="020B0503020204020204" pitchFamily="34" charset="-122"/>
              <a:ea typeface="微软雅黑" panose="020B0503020204020204" pitchFamily="34" charset="-122"/>
            </a:endParaRPr>
          </a:p>
        </p:txBody>
      </p:sp>
      <p:sp>
        <p:nvSpPr>
          <p:cNvPr id="30" name="Freeform 3"/>
          <p:cNvSpPr/>
          <p:nvPr/>
        </p:nvSpPr>
        <p:spPr>
          <a:xfrm>
            <a:off x="7234238" y="5475288"/>
            <a:ext cx="720725" cy="403225"/>
          </a:xfrm>
          <a:custGeom>
            <a:avLst/>
            <a:gdLst>
              <a:gd name="connsiteX0" fmla="*/ 0 w 720089"/>
              <a:gd name="connsiteY0" fmla="*/ 201498 h 403009"/>
              <a:gd name="connsiteX1" fmla="*/ 360044 w 720089"/>
              <a:gd name="connsiteY1" fmla="*/ 0 h 403009"/>
              <a:gd name="connsiteX2" fmla="*/ 720090 w 720089"/>
              <a:gd name="connsiteY2" fmla="*/ 201498 h 403009"/>
              <a:gd name="connsiteX3" fmla="*/ 360044 w 720089"/>
              <a:gd name="connsiteY3" fmla="*/ 403009 h 403009"/>
              <a:gd name="connsiteX4" fmla="*/ 0 w 720089"/>
              <a:gd name="connsiteY4" fmla="*/ 201498 h 40300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20089" h="403009">
                <a:moveTo>
                  <a:pt x="0" y="201498"/>
                </a:moveTo>
                <a:cubicBezTo>
                  <a:pt x="0" y="90208"/>
                  <a:pt x="161290" y="0"/>
                  <a:pt x="360044" y="0"/>
                </a:cubicBezTo>
                <a:cubicBezTo>
                  <a:pt x="558927" y="0"/>
                  <a:pt x="720090" y="90208"/>
                  <a:pt x="720090" y="201498"/>
                </a:cubicBezTo>
                <a:cubicBezTo>
                  <a:pt x="720090" y="312788"/>
                  <a:pt x="558927" y="403009"/>
                  <a:pt x="360044" y="403009"/>
                </a:cubicBezTo>
                <a:cubicBezTo>
                  <a:pt x="161290" y="403009"/>
                  <a:pt x="0" y="312788"/>
                  <a:pt x="0" y="201498"/>
                </a:cubicBezTo>
              </a:path>
            </a:pathLst>
          </a:custGeom>
          <a:solidFill>
            <a:srgbClr val="6B9D2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charset="0"/>
              <a:buNone/>
              <a:defRPr/>
            </a:pPr>
            <a:endParaRPr lang="zh-CN" altLang="en-US">
              <a:latin typeface="微软雅黑" panose="020B0503020204020204" pitchFamily="34" charset="-122"/>
              <a:ea typeface="微软雅黑" panose="020B0503020204020204" pitchFamily="34" charset="-122"/>
            </a:endParaRPr>
          </a:p>
        </p:txBody>
      </p:sp>
      <p:sp>
        <p:nvSpPr>
          <p:cNvPr id="31" name="Freeform 3"/>
          <p:cNvSpPr/>
          <p:nvPr/>
        </p:nvSpPr>
        <p:spPr>
          <a:xfrm>
            <a:off x="7221538" y="5462588"/>
            <a:ext cx="746125" cy="428625"/>
          </a:xfrm>
          <a:custGeom>
            <a:avLst/>
            <a:gdLst>
              <a:gd name="connsiteX0" fmla="*/ 12700 w 745489"/>
              <a:gd name="connsiteY0" fmla="*/ 214198 h 428409"/>
              <a:gd name="connsiteX1" fmla="*/ 372744 w 745489"/>
              <a:gd name="connsiteY1" fmla="*/ 12700 h 428409"/>
              <a:gd name="connsiteX2" fmla="*/ 732790 w 745489"/>
              <a:gd name="connsiteY2" fmla="*/ 214198 h 428409"/>
              <a:gd name="connsiteX3" fmla="*/ 372744 w 745489"/>
              <a:gd name="connsiteY3" fmla="*/ 415709 h 428409"/>
              <a:gd name="connsiteX4" fmla="*/ 12700 w 745489"/>
              <a:gd name="connsiteY4" fmla="*/ 214198 h 42840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45489" h="428409">
                <a:moveTo>
                  <a:pt x="12700" y="214198"/>
                </a:moveTo>
                <a:cubicBezTo>
                  <a:pt x="12700" y="102908"/>
                  <a:pt x="173990" y="12700"/>
                  <a:pt x="372744" y="12700"/>
                </a:cubicBezTo>
                <a:cubicBezTo>
                  <a:pt x="571627" y="12700"/>
                  <a:pt x="732790" y="102908"/>
                  <a:pt x="732790" y="214198"/>
                </a:cubicBezTo>
                <a:cubicBezTo>
                  <a:pt x="732790" y="325488"/>
                  <a:pt x="571627" y="415709"/>
                  <a:pt x="372744" y="415709"/>
                </a:cubicBezTo>
                <a:cubicBezTo>
                  <a:pt x="173990" y="415709"/>
                  <a:pt x="12700" y="325488"/>
                  <a:pt x="12700" y="214198"/>
                </a:cubicBezTo>
              </a:path>
            </a:pathLst>
          </a:custGeom>
          <a:solidFill>
            <a:srgbClr val="000000">
              <a:alpha val="0"/>
            </a:srgbClr>
          </a:solidFill>
          <a:ln w="25400">
            <a:solidFill>
              <a:srgbClr val="4D7215">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charset="0"/>
              <a:buNone/>
              <a:defRPr/>
            </a:pPr>
            <a:endParaRPr lang="zh-CN" altLang="en-US">
              <a:latin typeface="微软雅黑" panose="020B0503020204020204" pitchFamily="34" charset="-122"/>
              <a:ea typeface="微软雅黑" panose="020B0503020204020204" pitchFamily="34" charset="-122"/>
            </a:endParaRPr>
          </a:p>
        </p:txBody>
      </p:sp>
      <p:pic>
        <p:nvPicPr>
          <p:cNvPr id="614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050" y="2306638"/>
            <a:ext cx="952500" cy="153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9350" y="1112838"/>
            <a:ext cx="11684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4050" y="1773238"/>
            <a:ext cx="4406900" cy="416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4" name="TextBox 1"/>
          <p:cNvSpPr txBox="1">
            <a:spLocks noChangeArrowheads="1"/>
          </p:cNvSpPr>
          <p:nvPr/>
        </p:nvSpPr>
        <p:spPr bwMode="auto">
          <a:xfrm>
            <a:off x="4946650" y="3614738"/>
            <a:ext cx="103822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tabLst>
                <a:tab pos="190500"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tabLst>
                <a:tab pos="190500"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tabLst>
                <a:tab pos="190500"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tabLst>
                <a:tab pos="1905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tabLst>
                <a:tab pos="1905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tabLst>
                <a:tab pos="1905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tabLst>
                <a:tab pos="1905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tabLst>
                <a:tab pos="1905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tabLst>
                <a:tab pos="1905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1600"/>
              </a:lnSpc>
              <a:spcBef>
                <a:spcPct val="0"/>
              </a:spcBef>
              <a:buFontTx/>
              <a:buNone/>
            </a:pPr>
            <a:r>
              <a:rPr lang="en-US" altLang="zh-CN" sz="1800">
                <a:latin typeface="微软雅黑" panose="020B0503020204020204" pitchFamily="34" charset="-122"/>
                <a:ea typeface="微软雅黑" panose="020B0503020204020204" pitchFamily="34" charset="-122"/>
              </a:rPr>
              <a:t>	</a:t>
            </a:r>
            <a:r>
              <a:rPr lang="en-US" altLang="zh-CN" sz="1800" b="1">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Node</a:t>
            </a:r>
          </a:p>
          <a:p>
            <a:pPr eaLnBrk="1" hangingPunct="1">
              <a:lnSpc>
                <a:spcPts val="2100"/>
              </a:lnSpc>
              <a:spcBef>
                <a:spcPct val="0"/>
              </a:spcBef>
              <a:buFontTx/>
              <a:buNone/>
            </a:pPr>
            <a:r>
              <a:rPr lang="en-US" altLang="zh-CN" sz="1800" b="1">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Manager</a:t>
            </a:r>
          </a:p>
        </p:txBody>
      </p:sp>
      <p:sp>
        <p:nvSpPr>
          <p:cNvPr id="61475" name="TextBox 1"/>
          <p:cNvSpPr txBox="1">
            <a:spLocks noChangeArrowheads="1"/>
          </p:cNvSpPr>
          <p:nvPr/>
        </p:nvSpPr>
        <p:spPr bwMode="auto">
          <a:xfrm>
            <a:off x="5162550" y="1760538"/>
            <a:ext cx="636588"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600"/>
              </a:lnSpc>
              <a:spcBef>
                <a:spcPct val="0"/>
              </a:spcBef>
              <a:buFontTx/>
              <a:buNone/>
            </a:pPr>
            <a:r>
              <a:rPr lang="en-US" altLang="zh-CN" sz="1800" b="1">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Node</a:t>
            </a:r>
          </a:p>
        </p:txBody>
      </p:sp>
      <p:sp>
        <p:nvSpPr>
          <p:cNvPr id="61476" name="TextBox 1"/>
          <p:cNvSpPr txBox="1">
            <a:spLocks noChangeArrowheads="1"/>
          </p:cNvSpPr>
          <p:nvPr/>
        </p:nvSpPr>
        <p:spPr bwMode="auto">
          <a:xfrm>
            <a:off x="4972050" y="2027238"/>
            <a:ext cx="1038225"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600"/>
              </a:lnSpc>
              <a:spcBef>
                <a:spcPct val="0"/>
              </a:spcBef>
              <a:buFontTx/>
              <a:buNone/>
            </a:pPr>
            <a:r>
              <a:rPr lang="en-US" altLang="zh-CN" sz="1800" b="1">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Manager</a:t>
            </a:r>
          </a:p>
        </p:txBody>
      </p:sp>
      <p:sp>
        <p:nvSpPr>
          <p:cNvPr id="38" name="TextBox 1"/>
          <p:cNvSpPr txBox="1"/>
          <p:nvPr/>
        </p:nvSpPr>
        <p:spPr>
          <a:xfrm>
            <a:off x="5124450" y="5265738"/>
            <a:ext cx="636588" cy="250825"/>
          </a:xfrm>
          <a:prstGeom prst="rect">
            <a:avLst/>
          </a:prstGeom>
          <a:noFill/>
        </p:spPr>
        <p:txBody>
          <a:bodyPr wrap="none" lIns="0" tIns="0" rIns="0">
            <a:spAutoFit/>
          </a:bodyPr>
          <a:lstStyle/>
          <a:p>
            <a:pPr eaLnBrk="1" hangingPunct="1">
              <a:lnSpc>
                <a:spcPts val="1600"/>
              </a:lnSpc>
              <a:buFont typeface="Arial" charset="0"/>
              <a:buNone/>
              <a:defRPr/>
            </a:pPr>
            <a:r>
              <a:rPr lang="en-US" altLang="zh-CN" sz="1802" b="1" dirty="0">
                <a:solidFill>
                  <a:srgbClr val="FFFFFF"/>
                </a:solidFill>
                <a:latin typeface="微软雅黑" panose="020B0503020204020204" pitchFamily="34" charset="-122"/>
                <a:ea typeface="微软雅黑" panose="020B0503020204020204" pitchFamily="34" charset="-122"/>
                <a:cs typeface="Times New Roman" pitchFamily="18" charset="0"/>
              </a:rPr>
              <a:t>Node</a:t>
            </a:r>
          </a:p>
        </p:txBody>
      </p:sp>
      <p:sp>
        <p:nvSpPr>
          <p:cNvPr id="61478" name="TextBox 1"/>
          <p:cNvSpPr txBox="1">
            <a:spLocks noChangeArrowheads="1"/>
          </p:cNvSpPr>
          <p:nvPr/>
        </p:nvSpPr>
        <p:spPr bwMode="auto">
          <a:xfrm>
            <a:off x="3841750" y="5532438"/>
            <a:ext cx="2141538"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tabLst>
                <a:tab pos="1092200"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tabLst>
                <a:tab pos="1092200"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tabLst>
                <a:tab pos="1092200"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tabLst>
                <a:tab pos="10922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tabLst>
                <a:tab pos="10922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tabLst>
                <a:tab pos="10922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tabLst>
                <a:tab pos="10922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tabLst>
                <a:tab pos="10922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tabLst>
                <a:tab pos="10922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1600"/>
              </a:lnSpc>
              <a:spcBef>
                <a:spcPct val="0"/>
              </a:spcBef>
              <a:buFontTx/>
              <a:buNone/>
            </a:pPr>
            <a:r>
              <a:rPr lang="en-US" altLang="zh-CN" sz="1800">
                <a:latin typeface="微软雅黑" panose="020B0503020204020204" pitchFamily="34" charset="-122"/>
                <a:ea typeface="微软雅黑" panose="020B0503020204020204" pitchFamily="34" charset="-122"/>
              </a:rPr>
              <a:t>	</a:t>
            </a:r>
            <a:r>
              <a:rPr lang="en-US" altLang="zh-CN" sz="1800" b="1">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Manager</a:t>
            </a:r>
          </a:p>
        </p:txBody>
      </p:sp>
      <p:sp>
        <p:nvSpPr>
          <p:cNvPr id="40" name="TextBox 1"/>
          <p:cNvSpPr txBox="1"/>
          <p:nvPr/>
        </p:nvSpPr>
        <p:spPr>
          <a:xfrm>
            <a:off x="2241550" y="3373438"/>
            <a:ext cx="1055688" cy="250825"/>
          </a:xfrm>
          <a:prstGeom prst="rect">
            <a:avLst/>
          </a:prstGeom>
          <a:noFill/>
        </p:spPr>
        <p:txBody>
          <a:bodyPr wrap="none" lIns="0" tIns="0" rIns="0">
            <a:spAutoFit/>
          </a:bodyPr>
          <a:lstStyle/>
          <a:p>
            <a:pPr eaLnBrk="1" hangingPunct="1">
              <a:lnSpc>
                <a:spcPts val="1600"/>
              </a:lnSpc>
              <a:buFont typeface="Arial" charset="0"/>
              <a:buNone/>
              <a:defRPr/>
            </a:pPr>
            <a:r>
              <a:rPr lang="en-US" altLang="zh-CN" sz="1802" b="1" dirty="0">
                <a:solidFill>
                  <a:srgbClr val="FFFFFF"/>
                </a:solidFill>
                <a:latin typeface="微软雅黑" panose="020B0503020204020204" pitchFamily="34" charset="-122"/>
                <a:ea typeface="微软雅黑" panose="020B0503020204020204" pitchFamily="34" charset="-122"/>
                <a:cs typeface="Times New Roman" pitchFamily="18" charset="0"/>
              </a:rPr>
              <a:t>Resource</a:t>
            </a:r>
          </a:p>
        </p:txBody>
      </p:sp>
      <p:sp>
        <p:nvSpPr>
          <p:cNvPr id="61480" name="TextBox 1"/>
          <p:cNvSpPr txBox="1">
            <a:spLocks noChangeArrowheads="1"/>
          </p:cNvSpPr>
          <p:nvPr/>
        </p:nvSpPr>
        <p:spPr bwMode="auto">
          <a:xfrm>
            <a:off x="2254250" y="3652838"/>
            <a:ext cx="1038225"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600"/>
              </a:lnSpc>
              <a:spcBef>
                <a:spcPct val="0"/>
              </a:spcBef>
              <a:buFontTx/>
              <a:buNone/>
            </a:pPr>
            <a:r>
              <a:rPr lang="en-US" altLang="zh-CN" sz="1800" b="1">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Manager</a:t>
            </a:r>
          </a:p>
        </p:txBody>
      </p:sp>
      <p:sp>
        <p:nvSpPr>
          <p:cNvPr id="42" name="TextBox 1"/>
          <p:cNvSpPr txBox="1"/>
          <p:nvPr/>
        </p:nvSpPr>
        <p:spPr>
          <a:xfrm>
            <a:off x="7181850" y="3284538"/>
            <a:ext cx="819150" cy="328612"/>
          </a:xfrm>
          <a:prstGeom prst="rect">
            <a:avLst/>
          </a:prstGeom>
          <a:noFill/>
        </p:spPr>
        <p:txBody>
          <a:bodyPr wrap="none" lIns="0" tIns="0" rIns="0">
            <a:spAutoFit/>
          </a:bodyPr>
          <a:lstStyle/>
          <a:p>
            <a:pPr eaLnBrk="1" hangingPunct="1">
              <a:lnSpc>
                <a:spcPts val="900"/>
              </a:lnSpc>
              <a:buFont typeface="Arial" charset="0"/>
              <a:buNone/>
              <a:tabLst>
                <a:tab pos="127000" algn="l"/>
              </a:tabLst>
              <a:defRPr/>
            </a:pPr>
            <a:r>
              <a:rPr lang="en-US" altLang="zh-CN" sz="1103" b="1" dirty="0">
                <a:solidFill>
                  <a:srgbClr val="FFFFFF"/>
                </a:solidFill>
                <a:latin typeface="微软雅黑" panose="020B0503020204020204" pitchFamily="34" charset="-122"/>
                <a:ea typeface="微软雅黑" panose="020B0503020204020204" pitchFamily="34" charset="-122"/>
                <a:cs typeface="Times New Roman" pitchFamily="18" charset="0"/>
              </a:rPr>
              <a:t>Application</a:t>
            </a:r>
          </a:p>
          <a:p>
            <a:pPr eaLnBrk="1" hangingPunct="1">
              <a:lnSpc>
                <a:spcPts val="1300"/>
              </a:lnSpc>
              <a:buFont typeface="Arial" charset="0"/>
              <a:buNone/>
              <a:tabLst>
                <a:tab pos="127000" algn="l"/>
              </a:tabLst>
              <a:defRPr/>
            </a:pPr>
            <a:r>
              <a:rPr lang="en-US" altLang="zh-CN" dirty="0">
                <a:latin typeface="微软雅黑" panose="020B0503020204020204" pitchFamily="34" charset="-122"/>
                <a:ea typeface="微软雅黑" panose="020B0503020204020204" pitchFamily="34" charset="-122"/>
              </a:rPr>
              <a:t>	</a:t>
            </a:r>
            <a:r>
              <a:rPr lang="en-US" altLang="zh-CN" sz="1103" b="1" dirty="0">
                <a:solidFill>
                  <a:srgbClr val="FFFFFF"/>
                </a:solidFill>
                <a:latin typeface="微软雅黑" panose="020B0503020204020204" pitchFamily="34" charset="-122"/>
                <a:ea typeface="微软雅黑" panose="020B0503020204020204" pitchFamily="34" charset="-122"/>
                <a:cs typeface="Times New Roman" pitchFamily="18" charset="0"/>
              </a:rPr>
              <a:t>Master</a:t>
            </a:r>
          </a:p>
        </p:txBody>
      </p:sp>
      <p:sp>
        <p:nvSpPr>
          <p:cNvPr id="43" name="TextBox 1"/>
          <p:cNvSpPr txBox="1"/>
          <p:nvPr/>
        </p:nvSpPr>
        <p:spPr>
          <a:xfrm>
            <a:off x="336550" y="2268538"/>
            <a:ext cx="673100" cy="250825"/>
          </a:xfrm>
          <a:prstGeom prst="rect">
            <a:avLst/>
          </a:prstGeom>
          <a:noFill/>
        </p:spPr>
        <p:txBody>
          <a:bodyPr wrap="none" lIns="0" tIns="0" rIns="0">
            <a:spAutoFit/>
          </a:bodyPr>
          <a:lstStyle/>
          <a:p>
            <a:pPr eaLnBrk="1" hangingPunct="1">
              <a:lnSpc>
                <a:spcPts val="1600"/>
              </a:lnSpc>
              <a:buFont typeface="Arial" charset="0"/>
              <a:buNone/>
              <a:defRPr/>
            </a:pPr>
            <a:r>
              <a:rPr lang="en-US" altLang="zh-CN" sz="1802" b="1" dirty="0">
                <a:solidFill>
                  <a:srgbClr val="FFFFFF"/>
                </a:solidFill>
                <a:latin typeface="微软雅黑" panose="020B0503020204020204" pitchFamily="34" charset="-122"/>
                <a:ea typeface="微软雅黑" panose="020B0503020204020204" pitchFamily="34" charset="-122"/>
                <a:cs typeface="Times New Roman" pitchFamily="18" charset="0"/>
              </a:rPr>
              <a:t>Client</a:t>
            </a:r>
          </a:p>
        </p:txBody>
      </p:sp>
      <p:sp>
        <p:nvSpPr>
          <p:cNvPr id="44" name="TextBox 1"/>
          <p:cNvSpPr txBox="1"/>
          <p:nvPr/>
        </p:nvSpPr>
        <p:spPr>
          <a:xfrm>
            <a:off x="336550" y="3716338"/>
            <a:ext cx="673100" cy="1482725"/>
          </a:xfrm>
          <a:prstGeom prst="rect">
            <a:avLst/>
          </a:prstGeom>
          <a:noFill/>
        </p:spPr>
        <p:txBody>
          <a:bodyPr wrap="none" lIns="0" tIns="0" rIns="0">
            <a:spAutoFit/>
          </a:bodyPr>
          <a:lstStyle/>
          <a:p>
            <a:pPr eaLnBrk="1" hangingPunct="1">
              <a:lnSpc>
                <a:spcPts val="1600"/>
              </a:lnSpc>
              <a:buFont typeface="Arial" charset="0"/>
              <a:buNone/>
              <a:defRPr/>
            </a:pPr>
            <a:r>
              <a:rPr lang="en-US" altLang="zh-CN" sz="1802" b="1" dirty="0">
                <a:solidFill>
                  <a:srgbClr val="FFFFFF"/>
                </a:solidFill>
                <a:latin typeface="微软雅黑" panose="020B0503020204020204" pitchFamily="34" charset="-122"/>
                <a:ea typeface="微软雅黑" panose="020B0503020204020204" pitchFamily="34" charset="-122"/>
                <a:cs typeface="Times New Roman" pitchFamily="18" charset="0"/>
              </a:rPr>
              <a:t>Client</a:t>
            </a:r>
          </a:p>
          <a:p>
            <a:pPr eaLnBrk="1" hangingPunct="1">
              <a:lnSpc>
                <a:spcPts val="1000"/>
              </a:lnSpc>
              <a:buFont typeface="Arial" charset="0"/>
              <a:buNone/>
              <a:defRPr/>
            </a:pPr>
            <a:endParaRPr lang="en-US" altLang="zh-CN" dirty="0">
              <a:latin typeface="微软雅黑" panose="020B0503020204020204" pitchFamily="34" charset="-122"/>
              <a:ea typeface="微软雅黑" panose="020B0503020204020204" pitchFamily="34" charset="-122"/>
            </a:endParaRPr>
          </a:p>
          <a:p>
            <a:pPr eaLnBrk="1" hangingPunct="1">
              <a:lnSpc>
                <a:spcPts val="1000"/>
              </a:lnSpc>
              <a:buFont typeface="Arial" charset="0"/>
              <a:buNone/>
              <a:defRPr/>
            </a:pPr>
            <a:endParaRPr lang="en-US" altLang="zh-CN" dirty="0">
              <a:latin typeface="微软雅黑" panose="020B0503020204020204" pitchFamily="34" charset="-122"/>
              <a:ea typeface="微软雅黑" panose="020B0503020204020204" pitchFamily="34" charset="-122"/>
            </a:endParaRPr>
          </a:p>
          <a:p>
            <a:pPr eaLnBrk="1" hangingPunct="1">
              <a:lnSpc>
                <a:spcPts val="1000"/>
              </a:lnSpc>
              <a:buFont typeface="Arial" charset="0"/>
              <a:buNone/>
              <a:defRPr/>
            </a:pPr>
            <a:endParaRPr lang="en-US" altLang="zh-CN" dirty="0">
              <a:latin typeface="微软雅黑" panose="020B0503020204020204" pitchFamily="34" charset="-122"/>
              <a:ea typeface="微软雅黑" panose="020B0503020204020204" pitchFamily="34" charset="-122"/>
            </a:endParaRPr>
          </a:p>
          <a:p>
            <a:pPr eaLnBrk="1" hangingPunct="1">
              <a:lnSpc>
                <a:spcPts val="1000"/>
              </a:lnSpc>
              <a:buFont typeface="Arial" charset="0"/>
              <a:buNone/>
              <a:defRPr/>
            </a:pPr>
            <a:endParaRPr lang="en-US" altLang="zh-CN" dirty="0">
              <a:latin typeface="微软雅黑" panose="020B0503020204020204" pitchFamily="34" charset="-122"/>
              <a:ea typeface="微软雅黑" panose="020B0503020204020204" pitchFamily="34" charset="-122"/>
            </a:endParaRPr>
          </a:p>
          <a:p>
            <a:pPr eaLnBrk="1" hangingPunct="1">
              <a:lnSpc>
                <a:spcPts val="1000"/>
              </a:lnSpc>
              <a:buFont typeface="Arial" charset="0"/>
              <a:buNone/>
              <a:defRPr/>
            </a:pPr>
            <a:endParaRPr lang="en-US" altLang="zh-CN" dirty="0">
              <a:latin typeface="微软雅黑" panose="020B0503020204020204" pitchFamily="34" charset="-122"/>
              <a:ea typeface="微软雅黑" panose="020B0503020204020204" pitchFamily="34" charset="-122"/>
            </a:endParaRPr>
          </a:p>
          <a:p>
            <a:pPr eaLnBrk="1" hangingPunct="1">
              <a:lnSpc>
                <a:spcPts val="1000"/>
              </a:lnSpc>
              <a:buFont typeface="Arial" charset="0"/>
              <a:buNone/>
              <a:defRPr/>
            </a:pPr>
            <a:endParaRPr lang="en-US" altLang="zh-CN" dirty="0">
              <a:latin typeface="微软雅黑" panose="020B0503020204020204" pitchFamily="34" charset="-122"/>
              <a:ea typeface="微软雅黑" panose="020B0503020204020204" pitchFamily="34" charset="-122"/>
            </a:endParaRPr>
          </a:p>
          <a:p>
            <a:pPr eaLnBrk="1" hangingPunct="1">
              <a:lnSpc>
                <a:spcPts val="1000"/>
              </a:lnSpc>
              <a:buFont typeface="Arial" charset="0"/>
              <a:buNone/>
              <a:defRPr/>
            </a:pPr>
            <a:endParaRPr lang="en-US" altLang="zh-CN" dirty="0">
              <a:latin typeface="微软雅黑" panose="020B0503020204020204" pitchFamily="34" charset="-122"/>
              <a:ea typeface="微软雅黑" panose="020B0503020204020204" pitchFamily="34" charset="-122"/>
            </a:endParaRPr>
          </a:p>
          <a:p>
            <a:pPr eaLnBrk="1" hangingPunct="1">
              <a:lnSpc>
                <a:spcPts val="1000"/>
              </a:lnSpc>
              <a:buFont typeface="Arial" charset="0"/>
              <a:buNone/>
              <a:defRPr/>
            </a:pPr>
            <a:endParaRPr lang="en-US" altLang="zh-CN" dirty="0">
              <a:latin typeface="微软雅黑" panose="020B0503020204020204" pitchFamily="34" charset="-122"/>
              <a:ea typeface="微软雅黑" panose="020B0503020204020204" pitchFamily="34" charset="-122"/>
            </a:endParaRPr>
          </a:p>
          <a:p>
            <a:pPr eaLnBrk="1" hangingPunct="1">
              <a:lnSpc>
                <a:spcPts val="1600"/>
              </a:lnSpc>
              <a:buFont typeface="Arial" charset="0"/>
              <a:buNone/>
              <a:defRPr/>
            </a:pPr>
            <a:r>
              <a:rPr lang="en-US" altLang="zh-CN" sz="1802" b="1" dirty="0">
                <a:solidFill>
                  <a:srgbClr val="FFFFFF"/>
                </a:solidFill>
                <a:latin typeface="微软雅黑" panose="020B0503020204020204" pitchFamily="34" charset="-122"/>
                <a:ea typeface="微软雅黑" panose="020B0503020204020204" pitchFamily="34" charset="-122"/>
                <a:cs typeface="Times New Roman" pitchFamily="18" charset="0"/>
              </a:rPr>
              <a:t>Client</a:t>
            </a:r>
          </a:p>
        </p:txBody>
      </p:sp>
      <p:sp>
        <p:nvSpPr>
          <p:cNvPr id="61484" name="TextBox 1"/>
          <p:cNvSpPr txBox="1">
            <a:spLocks noChangeArrowheads="1"/>
          </p:cNvSpPr>
          <p:nvPr/>
        </p:nvSpPr>
        <p:spPr bwMode="auto">
          <a:xfrm>
            <a:off x="1479550" y="2420938"/>
            <a:ext cx="2301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800"/>
              </a:lnSpc>
              <a:spcBef>
                <a:spcPct val="0"/>
              </a:spcBef>
              <a:buFontTx/>
              <a:buNone/>
            </a:pPr>
            <a:r>
              <a:rPr lang="en-US" altLang="zh-CN" sz="1800">
                <a:solidFill>
                  <a:srgbClr val="003366"/>
                </a:solidFill>
                <a:latin typeface="微软雅黑" panose="020B0503020204020204" pitchFamily="34" charset="-122"/>
                <a:ea typeface="微软雅黑" panose="020B0503020204020204" pitchFamily="34" charset="-122"/>
                <a:cs typeface="Times New Roman" panose="02020603050405020304" pitchFamily="18" charset="0"/>
              </a:rPr>
              <a:t>①</a:t>
            </a:r>
          </a:p>
        </p:txBody>
      </p:sp>
      <p:sp>
        <p:nvSpPr>
          <p:cNvPr id="46" name="TextBox 1"/>
          <p:cNvSpPr txBox="1"/>
          <p:nvPr/>
        </p:nvSpPr>
        <p:spPr>
          <a:xfrm>
            <a:off x="3981450" y="3233738"/>
            <a:ext cx="230188" cy="277812"/>
          </a:xfrm>
          <a:prstGeom prst="rect">
            <a:avLst/>
          </a:prstGeom>
          <a:noFill/>
        </p:spPr>
        <p:txBody>
          <a:bodyPr wrap="none" lIns="0" tIns="0" rIns="0">
            <a:spAutoFit/>
          </a:bodyPr>
          <a:lstStyle/>
          <a:p>
            <a:pPr eaLnBrk="1" hangingPunct="1">
              <a:lnSpc>
                <a:spcPts val="1800"/>
              </a:lnSpc>
              <a:buFont typeface="Arial" charset="0"/>
              <a:buNone/>
              <a:defRPr/>
            </a:pPr>
            <a:r>
              <a:rPr lang="en-US" altLang="zh-CN" sz="1802" dirty="0">
                <a:solidFill>
                  <a:srgbClr val="003366"/>
                </a:solidFill>
                <a:latin typeface="微软雅黑" panose="020B0503020204020204" pitchFamily="34" charset="-122"/>
                <a:ea typeface="微软雅黑" panose="020B0503020204020204" pitchFamily="34" charset="-122"/>
                <a:cs typeface="Times New Roman" pitchFamily="18" charset="0"/>
              </a:rPr>
              <a:t>②</a:t>
            </a:r>
          </a:p>
        </p:txBody>
      </p:sp>
      <p:sp>
        <p:nvSpPr>
          <p:cNvPr id="61486" name="TextBox 1"/>
          <p:cNvSpPr txBox="1">
            <a:spLocks noChangeArrowheads="1"/>
          </p:cNvSpPr>
          <p:nvPr/>
        </p:nvSpPr>
        <p:spPr bwMode="auto">
          <a:xfrm>
            <a:off x="6419850" y="3284538"/>
            <a:ext cx="2301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800"/>
              </a:lnSpc>
              <a:spcBef>
                <a:spcPct val="0"/>
              </a:spcBef>
              <a:buFontTx/>
              <a:buNone/>
            </a:pPr>
            <a:r>
              <a:rPr lang="en-US" altLang="zh-CN" sz="1800">
                <a:solidFill>
                  <a:srgbClr val="003366"/>
                </a:solidFill>
                <a:latin typeface="微软雅黑" panose="020B0503020204020204" pitchFamily="34" charset="-122"/>
                <a:ea typeface="微软雅黑" panose="020B0503020204020204" pitchFamily="34" charset="-122"/>
                <a:cs typeface="Times New Roman" panose="02020603050405020304" pitchFamily="18" charset="0"/>
              </a:rPr>
              <a:t>③</a:t>
            </a:r>
          </a:p>
        </p:txBody>
      </p:sp>
      <p:sp>
        <p:nvSpPr>
          <p:cNvPr id="61487" name="TextBox 1"/>
          <p:cNvSpPr txBox="1">
            <a:spLocks noChangeArrowheads="1"/>
          </p:cNvSpPr>
          <p:nvPr/>
        </p:nvSpPr>
        <p:spPr bwMode="auto">
          <a:xfrm>
            <a:off x="6381750" y="2611438"/>
            <a:ext cx="2301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800"/>
              </a:lnSpc>
              <a:spcBef>
                <a:spcPct val="0"/>
              </a:spcBef>
              <a:buFontTx/>
              <a:buNone/>
            </a:pPr>
            <a:r>
              <a:rPr lang="en-US" altLang="zh-CN" sz="1800">
                <a:solidFill>
                  <a:srgbClr val="003366"/>
                </a:solidFill>
                <a:latin typeface="微软雅黑" panose="020B0503020204020204" pitchFamily="34" charset="-122"/>
                <a:ea typeface="微软雅黑" panose="020B0503020204020204" pitchFamily="34" charset="-122"/>
                <a:cs typeface="Times New Roman" panose="02020603050405020304" pitchFamily="18" charset="0"/>
              </a:rPr>
              <a:t>④</a:t>
            </a:r>
          </a:p>
        </p:txBody>
      </p:sp>
      <p:sp>
        <p:nvSpPr>
          <p:cNvPr id="61488" name="TextBox 1"/>
          <p:cNvSpPr txBox="1">
            <a:spLocks noChangeArrowheads="1"/>
          </p:cNvSpPr>
          <p:nvPr/>
        </p:nvSpPr>
        <p:spPr bwMode="auto">
          <a:xfrm>
            <a:off x="7042150" y="2535238"/>
            <a:ext cx="2301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800"/>
              </a:lnSpc>
              <a:spcBef>
                <a:spcPct val="0"/>
              </a:spcBef>
              <a:buFontTx/>
              <a:buNone/>
            </a:pPr>
            <a:r>
              <a:rPr lang="en-US" altLang="zh-CN" sz="1800">
                <a:solidFill>
                  <a:srgbClr val="003366"/>
                </a:solidFill>
                <a:latin typeface="微软雅黑" panose="020B0503020204020204" pitchFamily="34" charset="-122"/>
                <a:ea typeface="微软雅黑" panose="020B0503020204020204" pitchFamily="34" charset="-122"/>
                <a:cs typeface="Times New Roman" panose="02020603050405020304" pitchFamily="18" charset="0"/>
              </a:rPr>
              <a:t>⑤</a:t>
            </a:r>
          </a:p>
        </p:txBody>
      </p:sp>
      <p:sp>
        <p:nvSpPr>
          <p:cNvPr id="50" name="TextBox 1"/>
          <p:cNvSpPr txBox="1"/>
          <p:nvPr/>
        </p:nvSpPr>
        <p:spPr>
          <a:xfrm>
            <a:off x="6711950" y="3957638"/>
            <a:ext cx="358775" cy="1033462"/>
          </a:xfrm>
          <a:prstGeom prst="rect">
            <a:avLst/>
          </a:prstGeom>
          <a:noFill/>
        </p:spPr>
        <p:txBody>
          <a:bodyPr wrap="none" lIns="0" tIns="0" rIns="0">
            <a:spAutoFit/>
          </a:bodyPr>
          <a:lstStyle/>
          <a:p>
            <a:pPr eaLnBrk="1" hangingPunct="1">
              <a:lnSpc>
                <a:spcPts val="1800"/>
              </a:lnSpc>
              <a:buFont typeface="Arial" charset="0"/>
              <a:buNone/>
              <a:tabLst>
                <a:tab pos="127000" algn="l"/>
              </a:tabLst>
              <a:defRPr/>
            </a:pPr>
            <a:r>
              <a:rPr lang="en-US" altLang="zh-CN" dirty="0">
                <a:solidFill>
                  <a:srgbClr val="003366"/>
                </a:solidFill>
                <a:latin typeface="微软雅黑" panose="020B0503020204020204" pitchFamily="34" charset="-122"/>
                <a:ea typeface="微软雅黑" panose="020B0503020204020204" pitchFamily="34" charset="-122"/>
                <a:cs typeface="Times New Roman" pitchFamily="18" charset="0"/>
              </a:rPr>
              <a:t>⑤</a:t>
            </a:r>
          </a:p>
          <a:p>
            <a:pPr eaLnBrk="1" hangingPunct="1">
              <a:lnSpc>
                <a:spcPts val="1000"/>
              </a:lnSpc>
              <a:buFont typeface="Arial" charset="0"/>
              <a:buNone/>
              <a:defRPr/>
            </a:pPr>
            <a:endParaRPr lang="en-US" altLang="zh-CN" dirty="0">
              <a:latin typeface="微软雅黑" panose="020B0503020204020204" pitchFamily="34" charset="-122"/>
              <a:ea typeface="微软雅黑" panose="020B0503020204020204" pitchFamily="34" charset="-122"/>
            </a:endParaRPr>
          </a:p>
          <a:p>
            <a:pPr eaLnBrk="1" hangingPunct="1">
              <a:lnSpc>
                <a:spcPts val="1000"/>
              </a:lnSpc>
              <a:buFont typeface="Arial" charset="0"/>
              <a:buNone/>
              <a:defRPr/>
            </a:pPr>
            <a:endParaRPr lang="en-US" altLang="zh-CN" dirty="0">
              <a:latin typeface="微软雅黑" panose="020B0503020204020204" pitchFamily="34" charset="-122"/>
              <a:ea typeface="微软雅黑" panose="020B0503020204020204" pitchFamily="34" charset="-122"/>
            </a:endParaRPr>
          </a:p>
          <a:p>
            <a:pPr eaLnBrk="1" hangingPunct="1">
              <a:lnSpc>
                <a:spcPts val="1000"/>
              </a:lnSpc>
              <a:buFont typeface="Arial" charset="0"/>
              <a:buNone/>
              <a:defRPr/>
            </a:pPr>
            <a:endParaRPr lang="en-US" altLang="zh-CN" dirty="0">
              <a:latin typeface="微软雅黑" panose="020B0503020204020204" pitchFamily="34" charset="-122"/>
              <a:ea typeface="微软雅黑" panose="020B0503020204020204" pitchFamily="34" charset="-122"/>
            </a:endParaRPr>
          </a:p>
          <a:p>
            <a:pPr eaLnBrk="1" hangingPunct="1">
              <a:lnSpc>
                <a:spcPts val="1000"/>
              </a:lnSpc>
              <a:buFont typeface="Arial" charset="0"/>
              <a:buNone/>
              <a:defRPr/>
            </a:pPr>
            <a:endParaRPr lang="en-US" altLang="zh-CN" dirty="0">
              <a:latin typeface="微软雅黑" panose="020B0503020204020204" pitchFamily="34" charset="-122"/>
              <a:ea typeface="微软雅黑" panose="020B0503020204020204" pitchFamily="34" charset="-122"/>
            </a:endParaRPr>
          </a:p>
          <a:p>
            <a:pPr eaLnBrk="1" hangingPunct="1">
              <a:lnSpc>
                <a:spcPts val="1900"/>
              </a:lnSpc>
              <a:buFont typeface="Arial" charset="0"/>
              <a:buNone/>
              <a:tabLst>
                <a:tab pos="127000" algn="l"/>
              </a:tabLst>
              <a:defRPr/>
            </a:pPr>
            <a:r>
              <a:rPr lang="en-US" altLang="zh-CN" dirty="0">
                <a:latin typeface="微软雅黑" panose="020B0503020204020204" pitchFamily="34" charset="-122"/>
                <a:ea typeface="微软雅黑" panose="020B0503020204020204" pitchFamily="34" charset="-122"/>
              </a:rPr>
              <a:t>	</a:t>
            </a:r>
            <a:r>
              <a:rPr lang="en-US" altLang="zh-CN" sz="1802" dirty="0">
                <a:solidFill>
                  <a:srgbClr val="003366"/>
                </a:solidFill>
                <a:latin typeface="微软雅黑" panose="020B0503020204020204" pitchFamily="34" charset="-122"/>
                <a:ea typeface="微软雅黑" panose="020B0503020204020204" pitchFamily="34" charset="-122"/>
                <a:cs typeface="Times New Roman" pitchFamily="18" charset="0"/>
              </a:rPr>
              <a:t>⑤</a:t>
            </a:r>
          </a:p>
        </p:txBody>
      </p:sp>
      <p:sp>
        <p:nvSpPr>
          <p:cNvPr id="61490" name="TextBox 1"/>
          <p:cNvSpPr txBox="1">
            <a:spLocks noChangeArrowheads="1"/>
          </p:cNvSpPr>
          <p:nvPr/>
        </p:nvSpPr>
        <p:spPr bwMode="auto">
          <a:xfrm>
            <a:off x="6496050" y="5837238"/>
            <a:ext cx="2301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800"/>
              </a:lnSpc>
              <a:spcBef>
                <a:spcPct val="0"/>
              </a:spcBef>
              <a:buFontTx/>
              <a:buNone/>
            </a:pPr>
            <a:r>
              <a:rPr lang="en-US" altLang="zh-CN" sz="1800">
                <a:solidFill>
                  <a:srgbClr val="003366"/>
                </a:solidFill>
                <a:latin typeface="微软雅黑" panose="020B0503020204020204" pitchFamily="34" charset="-122"/>
                <a:ea typeface="微软雅黑" panose="020B0503020204020204" pitchFamily="34" charset="-122"/>
                <a:cs typeface="Times New Roman" panose="02020603050405020304" pitchFamily="18" charset="0"/>
              </a:rPr>
              <a:t>⑥</a:t>
            </a:r>
          </a:p>
        </p:txBody>
      </p:sp>
      <p:sp>
        <p:nvSpPr>
          <p:cNvPr id="52" name="TextBox 1"/>
          <p:cNvSpPr txBox="1"/>
          <p:nvPr/>
        </p:nvSpPr>
        <p:spPr>
          <a:xfrm>
            <a:off x="6635750" y="1544638"/>
            <a:ext cx="230188" cy="277812"/>
          </a:xfrm>
          <a:prstGeom prst="rect">
            <a:avLst/>
          </a:prstGeom>
          <a:noFill/>
        </p:spPr>
        <p:txBody>
          <a:bodyPr wrap="none" lIns="0" tIns="0" rIns="0">
            <a:spAutoFit/>
          </a:bodyPr>
          <a:lstStyle/>
          <a:p>
            <a:pPr eaLnBrk="1" hangingPunct="1">
              <a:lnSpc>
                <a:spcPts val="1800"/>
              </a:lnSpc>
              <a:buFont typeface="Arial" charset="0"/>
              <a:buNone/>
              <a:defRPr/>
            </a:pPr>
            <a:r>
              <a:rPr lang="en-US" altLang="zh-CN" sz="1802" dirty="0">
                <a:solidFill>
                  <a:srgbClr val="003366"/>
                </a:solidFill>
                <a:latin typeface="微软雅黑" panose="020B0503020204020204" pitchFamily="34" charset="-122"/>
                <a:ea typeface="微软雅黑" panose="020B0503020204020204" pitchFamily="34" charset="-122"/>
                <a:cs typeface="Times New Roman" pitchFamily="18" charset="0"/>
              </a:rPr>
              <a:t>⑥</a:t>
            </a:r>
          </a:p>
        </p:txBody>
      </p:sp>
      <p:sp>
        <p:nvSpPr>
          <p:cNvPr id="53" name="TextBox 1"/>
          <p:cNvSpPr txBox="1"/>
          <p:nvPr/>
        </p:nvSpPr>
        <p:spPr>
          <a:xfrm>
            <a:off x="7473950" y="1290638"/>
            <a:ext cx="268288" cy="149225"/>
          </a:xfrm>
          <a:prstGeom prst="rect">
            <a:avLst/>
          </a:prstGeom>
          <a:noFill/>
        </p:spPr>
        <p:txBody>
          <a:bodyPr wrap="none" lIns="0" tIns="0" rIns="0">
            <a:spAutoFit/>
          </a:bodyPr>
          <a:lstStyle/>
          <a:p>
            <a:pPr eaLnBrk="1" hangingPunct="1">
              <a:lnSpc>
                <a:spcPts val="800"/>
              </a:lnSpc>
              <a:buFont typeface="Arial" charset="0"/>
              <a:buNone/>
              <a:defRPr/>
            </a:pPr>
            <a:r>
              <a:rPr lang="en-US" altLang="zh-CN" sz="911" b="1" dirty="0">
                <a:solidFill>
                  <a:srgbClr val="FFFFFF"/>
                </a:solidFill>
                <a:latin typeface="微软雅黑" panose="020B0503020204020204" pitchFamily="34" charset="-122"/>
                <a:ea typeface="微软雅黑" panose="020B0503020204020204" pitchFamily="34" charset="-122"/>
                <a:cs typeface="Times New Roman" pitchFamily="18" charset="0"/>
              </a:rPr>
              <a:t>Task</a:t>
            </a:r>
          </a:p>
        </p:txBody>
      </p:sp>
      <p:sp>
        <p:nvSpPr>
          <p:cNvPr id="61493" name="TextBox 1"/>
          <p:cNvSpPr txBox="1">
            <a:spLocks noChangeArrowheads="1"/>
          </p:cNvSpPr>
          <p:nvPr/>
        </p:nvSpPr>
        <p:spPr bwMode="auto">
          <a:xfrm>
            <a:off x="8045450" y="2039938"/>
            <a:ext cx="75723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000"/>
              </a:lnSpc>
              <a:spcBef>
                <a:spcPct val="0"/>
              </a:spcBef>
              <a:buFontTx/>
              <a:buNone/>
            </a:pPr>
            <a:r>
              <a:rPr lang="en-US" altLang="zh-CN" sz="1200" b="1">
                <a:solidFill>
                  <a:srgbClr val="003366"/>
                </a:solidFill>
                <a:latin typeface="微软雅黑" panose="020B0503020204020204" pitchFamily="34" charset="-122"/>
                <a:ea typeface="微软雅黑" panose="020B0503020204020204" pitchFamily="34" charset="-122"/>
                <a:cs typeface="Times New Roman" panose="02020603050405020304" pitchFamily="18" charset="0"/>
              </a:rPr>
              <a:t>Container</a:t>
            </a:r>
          </a:p>
        </p:txBody>
      </p:sp>
      <p:sp>
        <p:nvSpPr>
          <p:cNvPr id="61494" name="TextBox 1"/>
          <p:cNvSpPr txBox="1">
            <a:spLocks noChangeArrowheads="1"/>
          </p:cNvSpPr>
          <p:nvPr/>
        </p:nvSpPr>
        <p:spPr bwMode="auto">
          <a:xfrm>
            <a:off x="8223250" y="5659438"/>
            <a:ext cx="75723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000"/>
              </a:lnSpc>
              <a:spcBef>
                <a:spcPct val="0"/>
              </a:spcBef>
              <a:buFontTx/>
              <a:buNone/>
            </a:pPr>
            <a:r>
              <a:rPr lang="en-US" altLang="zh-CN" sz="1200" b="1">
                <a:solidFill>
                  <a:srgbClr val="003366"/>
                </a:solidFill>
                <a:latin typeface="微软雅黑" panose="020B0503020204020204" pitchFamily="34" charset="-122"/>
                <a:ea typeface="微软雅黑" panose="020B0503020204020204" pitchFamily="34" charset="-122"/>
                <a:cs typeface="Times New Roman" panose="02020603050405020304" pitchFamily="18" charset="0"/>
              </a:rPr>
              <a:t>Container</a:t>
            </a:r>
          </a:p>
        </p:txBody>
      </p:sp>
      <p:sp>
        <p:nvSpPr>
          <p:cNvPr id="56" name="TextBox 1"/>
          <p:cNvSpPr txBox="1"/>
          <p:nvPr/>
        </p:nvSpPr>
        <p:spPr>
          <a:xfrm>
            <a:off x="7448550" y="1976438"/>
            <a:ext cx="269875" cy="149225"/>
          </a:xfrm>
          <a:prstGeom prst="rect">
            <a:avLst/>
          </a:prstGeom>
          <a:noFill/>
        </p:spPr>
        <p:txBody>
          <a:bodyPr wrap="none" lIns="0" tIns="0" rIns="0">
            <a:spAutoFit/>
          </a:bodyPr>
          <a:lstStyle/>
          <a:p>
            <a:pPr eaLnBrk="1" hangingPunct="1">
              <a:lnSpc>
                <a:spcPts val="800"/>
              </a:lnSpc>
              <a:buFont typeface="Arial" charset="0"/>
              <a:buNone/>
              <a:defRPr/>
            </a:pPr>
            <a:r>
              <a:rPr lang="en-US" altLang="zh-CN" sz="914" b="1" dirty="0">
                <a:solidFill>
                  <a:srgbClr val="FFFFFF"/>
                </a:solidFill>
                <a:latin typeface="微软雅黑" panose="020B0503020204020204" pitchFamily="34" charset="-122"/>
                <a:ea typeface="微软雅黑" panose="020B0503020204020204" pitchFamily="34" charset="-122"/>
                <a:cs typeface="Times New Roman" pitchFamily="18" charset="0"/>
              </a:rPr>
              <a:t>Task</a:t>
            </a:r>
          </a:p>
        </p:txBody>
      </p:sp>
      <p:sp>
        <p:nvSpPr>
          <p:cNvPr id="57" name="TextBox 1"/>
          <p:cNvSpPr txBox="1"/>
          <p:nvPr/>
        </p:nvSpPr>
        <p:spPr>
          <a:xfrm>
            <a:off x="7473950" y="5634038"/>
            <a:ext cx="268288" cy="149225"/>
          </a:xfrm>
          <a:prstGeom prst="rect">
            <a:avLst/>
          </a:prstGeom>
          <a:noFill/>
        </p:spPr>
        <p:txBody>
          <a:bodyPr wrap="none" lIns="0" tIns="0" rIns="0">
            <a:spAutoFit/>
          </a:bodyPr>
          <a:lstStyle/>
          <a:p>
            <a:pPr eaLnBrk="1" hangingPunct="1">
              <a:lnSpc>
                <a:spcPts val="800"/>
              </a:lnSpc>
              <a:buFont typeface="Arial" charset="0"/>
              <a:buNone/>
              <a:defRPr/>
            </a:pPr>
            <a:r>
              <a:rPr lang="en-US" altLang="zh-CN" sz="911" b="1" dirty="0">
                <a:solidFill>
                  <a:srgbClr val="FFFFFF"/>
                </a:solidFill>
                <a:latin typeface="微软雅黑" panose="020B0503020204020204" pitchFamily="34" charset="-122"/>
                <a:ea typeface="微软雅黑" panose="020B0503020204020204" pitchFamily="34" charset="-122"/>
                <a:cs typeface="Times New Roman" pitchFamily="18" charset="0"/>
              </a:rPr>
              <a:t>Task</a:t>
            </a:r>
          </a:p>
        </p:txBody>
      </p:sp>
      <p:sp>
        <p:nvSpPr>
          <p:cNvPr id="61497" name="TextBox 1"/>
          <p:cNvSpPr txBox="1">
            <a:spLocks noChangeArrowheads="1"/>
          </p:cNvSpPr>
          <p:nvPr/>
        </p:nvSpPr>
        <p:spPr bwMode="auto">
          <a:xfrm>
            <a:off x="8083550" y="1341438"/>
            <a:ext cx="75723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1000"/>
              </a:lnSpc>
              <a:spcBef>
                <a:spcPct val="0"/>
              </a:spcBef>
              <a:buFontTx/>
              <a:buNone/>
            </a:pPr>
            <a:r>
              <a:rPr lang="en-US" altLang="zh-CN" sz="1200" b="1">
                <a:solidFill>
                  <a:srgbClr val="003366"/>
                </a:solidFill>
                <a:latin typeface="微软雅黑" panose="020B0503020204020204" pitchFamily="34" charset="-122"/>
                <a:ea typeface="微软雅黑" panose="020B0503020204020204" pitchFamily="34" charset="-122"/>
                <a:cs typeface="Times New Roman" panose="02020603050405020304" pitchFamily="18" charset="0"/>
              </a:rPr>
              <a:t>Container</a:t>
            </a: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noChangeArrowheads="1"/>
          </p:cNvSpPr>
          <p:nvPr>
            <p:ph type="title" idx="4294967295"/>
          </p:nvPr>
        </p:nvSpPr>
        <p:spPr>
          <a:xfrm>
            <a:off x="457200" y="369888"/>
            <a:ext cx="8229600" cy="774700"/>
          </a:xfrm>
          <a:noFill/>
        </p:spPr>
        <p:txBody>
          <a:bodyPr/>
          <a:lstStyle/>
          <a:p>
            <a:r>
              <a:rPr lang="en-US" altLang="zh-CN" sz="3800" b="1">
                <a:latin typeface="微软雅黑" panose="020B0503020204020204" pitchFamily="34" charset="-122"/>
                <a:ea typeface="微软雅黑" panose="020B0503020204020204" pitchFamily="34" charset="-122"/>
                <a:sym typeface="Arial" panose="020B0604020202020204" pitchFamily="34" charset="0"/>
              </a:rPr>
              <a:t>YARN-MRv2</a:t>
            </a:r>
            <a:r>
              <a:rPr lang="zh-CN" altLang="en-US" sz="3800" b="1">
                <a:latin typeface="微软雅黑" panose="020B0503020204020204" pitchFamily="34" charset="-122"/>
                <a:ea typeface="微软雅黑" panose="020B0503020204020204" pitchFamily="34" charset="-122"/>
                <a:sym typeface="Arial" panose="020B0604020202020204" pitchFamily="34" charset="0"/>
              </a:rPr>
              <a:t>作业处理流程</a:t>
            </a:r>
            <a:endParaRPr lang="en-US" altLang="zh-CN" sz="3800" b="1">
              <a:latin typeface="微软雅黑" panose="020B0503020204020204" pitchFamily="34" charset="-122"/>
              <a:ea typeface="微软雅黑" panose="020B0503020204020204" pitchFamily="34" charset="-122"/>
              <a:sym typeface="Arial" panose="020B0604020202020204" pitchFamily="34" charset="0"/>
            </a:endParaRPr>
          </a:p>
        </p:txBody>
      </p:sp>
      <p:sp>
        <p:nvSpPr>
          <p:cNvPr id="62467" name="TextBox 3"/>
          <p:cNvSpPr>
            <a:spLocks noChangeArrowheads="1"/>
          </p:cNvSpPr>
          <p:nvPr/>
        </p:nvSpPr>
        <p:spPr bwMode="auto">
          <a:xfrm>
            <a:off x="3595688" y="1144588"/>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endParaRPr lang="zh-CN" altLang="zh-CN" sz="1800" b="1" i="1">
              <a:solidFill>
                <a:srgbClr val="C3C3C3"/>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62468" name="TextBox 4"/>
          <p:cNvSpPr>
            <a:spLocks noChangeArrowheads="1"/>
          </p:cNvSpPr>
          <p:nvPr/>
        </p:nvSpPr>
        <p:spPr bwMode="auto">
          <a:xfrm>
            <a:off x="487363" y="1277938"/>
            <a:ext cx="8045450" cy="373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buFontTx/>
              <a:buNone/>
            </a:pPr>
            <a:r>
              <a:rPr lang="zh-CN" altLang="en-US" sz="2400" b="1">
                <a:latin typeface="微软雅黑" panose="020B0503020204020204" pitchFamily="34" charset="-122"/>
                <a:ea typeface="微软雅黑" panose="020B0503020204020204" pitchFamily="34" charset="-122"/>
                <a:sym typeface="华文楷体" panose="02010600040101010101" pitchFamily="2" charset="-122"/>
              </a:rPr>
              <a:t>步骤</a:t>
            </a:r>
            <a:r>
              <a:rPr lang="en-US" altLang="zh-CN" sz="2400" b="1">
                <a:latin typeface="微软雅黑" panose="020B0503020204020204" pitchFamily="34" charset="-122"/>
                <a:ea typeface="微软雅黑" panose="020B0503020204020204" pitchFamily="34" charset="-122"/>
                <a:sym typeface="华文楷体" panose="02010600040101010101" pitchFamily="2" charset="-122"/>
              </a:rPr>
              <a:t>1</a:t>
            </a:r>
            <a:r>
              <a:rPr lang="zh-CN" altLang="en-US" sz="2400">
                <a:latin typeface="微软雅黑" panose="020B0503020204020204" pitchFamily="34" charset="-122"/>
                <a:ea typeface="微软雅黑" panose="020B0503020204020204" pitchFamily="34" charset="-122"/>
                <a:sym typeface="华文楷体" panose="02010600040101010101" pitchFamily="2" charset="-122"/>
              </a:rPr>
              <a:t>　用户向</a:t>
            </a:r>
            <a:r>
              <a:rPr lang="en-US" altLang="zh-CN" sz="2400">
                <a:latin typeface="微软雅黑" panose="020B0503020204020204" pitchFamily="34" charset="-122"/>
                <a:ea typeface="微软雅黑" panose="020B0503020204020204" pitchFamily="34" charset="-122"/>
                <a:sym typeface="华文楷体" panose="02010600040101010101" pitchFamily="2" charset="-122"/>
              </a:rPr>
              <a:t>YARN </a:t>
            </a:r>
            <a:r>
              <a:rPr lang="zh-CN" altLang="en-US" sz="2400">
                <a:latin typeface="微软雅黑" panose="020B0503020204020204" pitchFamily="34" charset="-122"/>
                <a:ea typeface="微软雅黑" panose="020B0503020204020204" pitchFamily="34" charset="-122"/>
                <a:sym typeface="华文楷体" panose="02010600040101010101" pitchFamily="2" charset="-122"/>
              </a:rPr>
              <a:t>中提交应用程序， 其中包括</a:t>
            </a:r>
            <a:r>
              <a:rPr lang="en-US" altLang="zh-CN" sz="2400">
                <a:latin typeface="微软雅黑" panose="020B0503020204020204" pitchFamily="34" charset="-122"/>
                <a:ea typeface="微软雅黑" panose="020B0503020204020204" pitchFamily="34" charset="-122"/>
                <a:sym typeface="华文楷体" panose="02010600040101010101" pitchFamily="2" charset="-122"/>
              </a:rPr>
              <a:t>ApplicationMaster </a:t>
            </a:r>
            <a:r>
              <a:rPr lang="zh-CN" altLang="en-US" sz="2400">
                <a:latin typeface="微软雅黑" panose="020B0503020204020204" pitchFamily="34" charset="-122"/>
                <a:ea typeface="微软雅黑" panose="020B0503020204020204" pitchFamily="34" charset="-122"/>
                <a:sym typeface="华文楷体" panose="02010600040101010101" pitchFamily="2" charset="-122"/>
              </a:rPr>
              <a:t>程序、启动</a:t>
            </a:r>
            <a:r>
              <a:rPr lang="en-US" altLang="zh-CN" sz="2400">
                <a:latin typeface="微软雅黑" panose="020B0503020204020204" pitchFamily="34" charset="-122"/>
                <a:ea typeface="微软雅黑" panose="020B0503020204020204" pitchFamily="34" charset="-122"/>
                <a:sym typeface="华文楷体" panose="02010600040101010101" pitchFamily="2" charset="-122"/>
              </a:rPr>
              <a:t>ApplicationMaster </a:t>
            </a:r>
            <a:r>
              <a:rPr lang="zh-CN" altLang="en-US" sz="2400">
                <a:latin typeface="微软雅黑" panose="020B0503020204020204" pitchFamily="34" charset="-122"/>
                <a:ea typeface="微软雅黑" panose="020B0503020204020204" pitchFamily="34" charset="-122"/>
                <a:sym typeface="华文楷体" panose="02010600040101010101" pitchFamily="2" charset="-122"/>
              </a:rPr>
              <a:t>的命令、用户程序等</a:t>
            </a:r>
          </a:p>
          <a:p>
            <a:pPr>
              <a:lnSpc>
                <a:spcPct val="150000"/>
              </a:lnSpc>
              <a:buFontTx/>
              <a:buNone/>
            </a:pPr>
            <a:r>
              <a:rPr lang="zh-CN" altLang="en-US" sz="2400" b="1">
                <a:latin typeface="微软雅黑" panose="020B0503020204020204" pitchFamily="34" charset="-122"/>
                <a:ea typeface="微软雅黑" panose="020B0503020204020204" pitchFamily="34" charset="-122"/>
                <a:sym typeface="华文楷体" panose="02010600040101010101" pitchFamily="2" charset="-122"/>
              </a:rPr>
              <a:t>步骤</a:t>
            </a:r>
            <a:r>
              <a:rPr lang="en-US" altLang="zh-CN" sz="2400" b="1">
                <a:latin typeface="微软雅黑" panose="020B0503020204020204" pitchFamily="34" charset="-122"/>
                <a:ea typeface="微软雅黑" panose="020B0503020204020204" pitchFamily="34" charset="-122"/>
                <a:sym typeface="华文楷体" panose="02010600040101010101" pitchFamily="2" charset="-122"/>
              </a:rPr>
              <a:t>2</a:t>
            </a:r>
            <a:r>
              <a:rPr lang="zh-CN" altLang="en-US" sz="2400">
                <a:latin typeface="微软雅黑" panose="020B0503020204020204" pitchFamily="34" charset="-122"/>
                <a:ea typeface="微软雅黑" panose="020B0503020204020204" pitchFamily="34" charset="-122"/>
                <a:sym typeface="华文楷体" panose="02010600040101010101" pitchFamily="2" charset="-122"/>
              </a:rPr>
              <a:t>　</a:t>
            </a:r>
            <a:r>
              <a:rPr lang="en-US" altLang="zh-CN" sz="2400">
                <a:latin typeface="微软雅黑" panose="020B0503020204020204" pitchFamily="34" charset="-122"/>
                <a:ea typeface="微软雅黑" panose="020B0503020204020204" pitchFamily="34" charset="-122"/>
                <a:sym typeface="华文楷体" panose="02010600040101010101" pitchFamily="2" charset="-122"/>
              </a:rPr>
              <a:t>ResourceManager </a:t>
            </a:r>
            <a:r>
              <a:rPr lang="zh-CN" altLang="en-US" sz="2400">
                <a:latin typeface="微软雅黑" panose="020B0503020204020204" pitchFamily="34" charset="-122"/>
                <a:ea typeface="微软雅黑" panose="020B0503020204020204" pitchFamily="34" charset="-122"/>
                <a:sym typeface="华文楷体" panose="02010600040101010101" pitchFamily="2" charset="-122"/>
              </a:rPr>
              <a:t>为该应用程序分配第一个</a:t>
            </a:r>
            <a:r>
              <a:rPr lang="en-US" altLang="zh-CN" sz="2400">
                <a:latin typeface="微软雅黑" panose="020B0503020204020204" pitchFamily="34" charset="-122"/>
                <a:ea typeface="微软雅黑" panose="020B0503020204020204" pitchFamily="34" charset="-122"/>
                <a:sym typeface="华文楷体" panose="02010600040101010101" pitchFamily="2" charset="-122"/>
              </a:rPr>
              <a:t>Container</a:t>
            </a:r>
            <a:r>
              <a:rPr lang="zh-CN" altLang="en-US" sz="2400">
                <a:latin typeface="微软雅黑" panose="020B0503020204020204" pitchFamily="34" charset="-122"/>
                <a:ea typeface="微软雅黑" panose="020B0503020204020204" pitchFamily="34" charset="-122"/>
                <a:sym typeface="华文楷体" panose="02010600040101010101" pitchFamily="2" charset="-122"/>
              </a:rPr>
              <a:t>， 并与对应的</a:t>
            </a:r>
            <a:r>
              <a:rPr lang="en-US" altLang="zh-CN" sz="2400">
                <a:latin typeface="微软雅黑" panose="020B0503020204020204" pitchFamily="34" charset="-122"/>
                <a:ea typeface="微软雅黑" panose="020B0503020204020204" pitchFamily="34" charset="-122"/>
                <a:sym typeface="华文楷体" panose="02010600040101010101" pitchFamily="2" charset="-122"/>
              </a:rPr>
              <a:t>NodeManager </a:t>
            </a:r>
            <a:r>
              <a:rPr lang="zh-CN" altLang="en-US" sz="2400">
                <a:latin typeface="微软雅黑" panose="020B0503020204020204" pitchFamily="34" charset="-122"/>
                <a:ea typeface="微软雅黑" panose="020B0503020204020204" pitchFamily="34" charset="-122"/>
                <a:sym typeface="华文楷体" panose="02010600040101010101" pitchFamily="2" charset="-122"/>
              </a:rPr>
              <a:t>通信，要求它在这个</a:t>
            </a:r>
            <a:r>
              <a:rPr lang="en-US" altLang="zh-CN" sz="2400">
                <a:latin typeface="微软雅黑" panose="020B0503020204020204" pitchFamily="34" charset="-122"/>
                <a:ea typeface="微软雅黑" panose="020B0503020204020204" pitchFamily="34" charset="-122"/>
                <a:sym typeface="华文楷体" panose="02010600040101010101" pitchFamily="2" charset="-122"/>
              </a:rPr>
              <a:t>Container </a:t>
            </a:r>
            <a:r>
              <a:rPr lang="zh-CN" altLang="en-US" sz="2400">
                <a:latin typeface="微软雅黑" panose="020B0503020204020204" pitchFamily="34" charset="-122"/>
                <a:ea typeface="微软雅黑" panose="020B0503020204020204" pitchFamily="34" charset="-122"/>
                <a:sym typeface="华文楷体" panose="02010600040101010101" pitchFamily="2" charset="-122"/>
              </a:rPr>
              <a:t>中启动应用程序的</a:t>
            </a:r>
            <a:r>
              <a:rPr lang="en-US" altLang="zh-CN" sz="2400">
                <a:latin typeface="微软雅黑" panose="020B0503020204020204" pitchFamily="34" charset="-122"/>
                <a:ea typeface="微软雅黑" panose="020B0503020204020204" pitchFamily="34" charset="-122"/>
                <a:sym typeface="华文楷体" panose="02010600040101010101" pitchFamily="2" charset="-122"/>
              </a:rPr>
              <a:t>ApplicationMaster</a:t>
            </a:r>
            <a:endParaRPr lang="zh-CN" altLang="en-US" sz="2400">
              <a:latin typeface="微软雅黑" panose="020B0503020204020204" pitchFamily="34" charset="-122"/>
              <a:ea typeface="微软雅黑" panose="020B0503020204020204" pitchFamily="34" charset="-122"/>
              <a:sym typeface="华文楷体" panose="02010600040101010101" pitchFamily="2" charset="-122"/>
            </a:endParaRPr>
          </a:p>
        </p:txBody>
      </p:sp>
    </p:spTree>
  </p:cSld>
  <p:clrMapOvr>
    <a:masterClrMapping/>
  </p:clrMapOvr>
  <p:transition>
    <p:blinds dir="ver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Box 3"/>
          <p:cNvSpPr>
            <a:spLocks noChangeArrowheads="1"/>
          </p:cNvSpPr>
          <p:nvPr/>
        </p:nvSpPr>
        <p:spPr bwMode="auto">
          <a:xfrm>
            <a:off x="3595688" y="106362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endParaRPr lang="zh-CN" altLang="zh-CN" sz="1800" b="1" i="1">
              <a:solidFill>
                <a:srgbClr val="C3C3C3"/>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63491" name="TextBox 4"/>
          <p:cNvSpPr>
            <a:spLocks noChangeArrowheads="1"/>
          </p:cNvSpPr>
          <p:nvPr/>
        </p:nvSpPr>
        <p:spPr bwMode="auto">
          <a:xfrm>
            <a:off x="407988" y="1063625"/>
            <a:ext cx="7835900" cy="394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buFontTx/>
              <a:buNone/>
            </a:pPr>
            <a:r>
              <a:rPr lang="zh-CN" altLang="en-US" sz="2400" b="1">
                <a:latin typeface="微软雅黑" panose="020B0503020204020204" pitchFamily="34" charset="-122"/>
                <a:ea typeface="微软雅黑" panose="020B0503020204020204" pitchFamily="34" charset="-122"/>
                <a:sym typeface="华文楷体" panose="02010600040101010101" pitchFamily="2" charset="-122"/>
              </a:rPr>
              <a:t>步骤</a:t>
            </a:r>
            <a:r>
              <a:rPr lang="en-US" altLang="zh-CN" sz="2400" b="1">
                <a:latin typeface="微软雅黑" panose="020B0503020204020204" pitchFamily="34" charset="-122"/>
                <a:ea typeface="微软雅黑" panose="020B0503020204020204" pitchFamily="34" charset="-122"/>
                <a:sym typeface="华文楷体" panose="02010600040101010101" pitchFamily="2" charset="-122"/>
              </a:rPr>
              <a:t>3</a:t>
            </a:r>
            <a:r>
              <a:rPr lang="zh-CN" altLang="en-US" sz="2400">
                <a:latin typeface="微软雅黑" panose="020B0503020204020204" pitchFamily="34" charset="-122"/>
                <a:ea typeface="微软雅黑" panose="020B0503020204020204" pitchFamily="34" charset="-122"/>
                <a:sym typeface="华文楷体" panose="02010600040101010101" pitchFamily="2" charset="-122"/>
              </a:rPr>
              <a:t>　</a:t>
            </a:r>
            <a:r>
              <a:rPr lang="en-US" altLang="zh-CN" sz="2400">
                <a:latin typeface="微软雅黑" panose="020B0503020204020204" pitchFamily="34" charset="-122"/>
                <a:ea typeface="微软雅黑" panose="020B0503020204020204" pitchFamily="34" charset="-122"/>
                <a:sym typeface="华文楷体" panose="02010600040101010101" pitchFamily="2" charset="-122"/>
              </a:rPr>
              <a:t>ApplicationMaster </a:t>
            </a:r>
            <a:r>
              <a:rPr lang="zh-CN" altLang="en-US" sz="2400">
                <a:latin typeface="微软雅黑" panose="020B0503020204020204" pitchFamily="34" charset="-122"/>
                <a:ea typeface="微软雅黑" panose="020B0503020204020204" pitchFamily="34" charset="-122"/>
                <a:sym typeface="华文楷体" panose="02010600040101010101" pitchFamily="2" charset="-122"/>
              </a:rPr>
              <a:t>首先向</a:t>
            </a:r>
            <a:r>
              <a:rPr lang="en-US" altLang="zh-CN" sz="2400">
                <a:latin typeface="微软雅黑" panose="020B0503020204020204" pitchFamily="34" charset="-122"/>
                <a:ea typeface="微软雅黑" panose="020B0503020204020204" pitchFamily="34" charset="-122"/>
                <a:sym typeface="华文楷体" panose="02010600040101010101" pitchFamily="2" charset="-122"/>
              </a:rPr>
              <a:t>ResourceManager </a:t>
            </a:r>
            <a:r>
              <a:rPr lang="zh-CN" altLang="en-US" sz="2400">
                <a:latin typeface="微软雅黑" panose="020B0503020204020204" pitchFamily="34" charset="-122"/>
                <a:ea typeface="微软雅黑" panose="020B0503020204020204" pitchFamily="34" charset="-122"/>
                <a:sym typeface="华文楷体" panose="02010600040101010101" pitchFamily="2" charset="-122"/>
              </a:rPr>
              <a:t>注册， 这样用户可以直接通过</a:t>
            </a:r>
            <a:r>
              <a:rPr lang="en-US" altLang="zh-CN" sz="2400">
                <a:latin typeface="微软雅黑" panose="020B0503020204020204" pitchFamily="34" charset="-122"/>
                <a:ea typeface="微软雅黑" panose="020B0503020204020204" pitchFamily="34" charset="-122"/>
                <a:sym typeface="华文楷体" panose="02010600040101010101" pitchFamily="2" charset="-122"/>
              </a:rPr>
              <a:t>ResourceManage </a:t>
            </a:r>
            <a:r>
              <a:rPr lang="zh-CN" altLang="en-US" sz="2400">
                <a:latin typeface="微软雅黑" panose="020B0503020204020204" pitchFamily="34" charset="-122"/>
                <a:ea typeface="微软雅黑" panose="020B0503020204020204" pitchFamily="34" charset="-122"/>
                <a:sym typeface="华文楷体" panose="02010600040101010101" pitchFamily="2" charset="-122"/>
              </a:rPr>
              <a:t>查看应用程序的运行状态，然后它将为各个任务申请资源，并监控它的运行状态，直到运行结束，即重复步骤</a:t>
            </a:r>
            <a:r>
              <a:rPr lang="en-US" altLang="zh-CN" sz="2400">
                <a:latin typeface="微软雅黑" panose="020B0503020204020204" pitchFamily="34" charset="-122"/>
                <a:ea typeface="微软雅黑" panose="020B0503020204020204" pitchFamily="34" charset="-122"/>
                <a:sym typeface="华文楷体" panose="02010600040101010101" pitchFamily="2" charset="-122"/>
              </a:rPr>
              <a:t>4~7</a:t>
            </a:r>
            <a:endParaRPr lang="zh-CN" altLang="en-US" sz="2400">
              <a:latin typeface="微软雅黑" panose="020B0503020204020204" pitchFamily="34" charset="-122"/>
              <a:ea typeface="微软雅黑" panose="020B0503020204020204" pitchFamily="34" charset="-122"/>
              <a:sym typeface="华文楷体" panose="02010600040101010101" pitchFamily="2" charset="-122"/>
            </a:endParaRPr>
          </a:p>
          <a:p>
            <a:pPr>
              <a:lnSpc>
                <a:spcPct val="150000"/>
              </a:lnSpc>
              <a:buFontTx/>
              <a:buNone/>
            </a:pPr>
            <a:r>
              <a:rPr lang="zh-CN" altLang="en-US" sz="2400" b="1">
                <a:latin typeface="微软雅黑" panose="020B0503020204020204" pitchFamily="34" charset="-122"/>
                <a:ea typeface="微软雅黑" panose="020B0503020204020204" pitchFamily="34" charset="-122"/>
                <a:sym typeface="华文楷体" panose="02010600040101010101" pitchFamily="2" charset="-122"/>
              </a:rPr>
              <a:t>步骤</a:t>
            </a:r>
            <a:r>
              <a:rPr lang="en-US" altLang="zh-CN" sz="2400" b="1">
                <a:latin typeface="微软雅黑" panose="020B0503020204020204" pitchFamily="34" charset="-122"/>
                <a:ea typeface="微软雅黑" panose="020B0503020204020204" pitchFamily="34" charset="-122"/>
                <a:sym typeface="华文楷体" panose="02010600040101010101" pitchFamily="2" charset="-122"/>
              </a:rPr>
              <a:t>4</a:t>
            </a:r>
            <a:r>
              <a:rPr lang="zh-CN" altLang="en-US" sz="2400">
                <a:latin typeface="微软雅黑" panose="020B0503020204020204" pitchFamily="34" charset="-122"/>
                <a:ea typeface="微软雅黑" panose="020B0503020204020204" pitchFamily="34" charset="-122"/>
                <a:sym typeface="华文楷体" panose="02010600040101010101" pitchFamily="2" charset="-122"/>
              </a:rPr>
              <a:t>　</a:t>
            </a:r>
            <a:r>
              <a:rPr lang="en-US" altLang="zh-CN" sz="2400">
                <a:latin typeface="微软雅黑" panose="020B0503020204020204" pitchFamily="34" charset="-122"/>
                <a:ea typeface="微软雅黑" panose="020B0503020204020204" pitchFamily="34" charset="-122"/>
                <a:sym typeface="华文楷体" panose="02010600040101010101" pitchFamily="2" charset="-122"/>
              </a:rPr>
              <a:t>ApplicationMaster </a:t>
            </a:r>
            <a:r>
              <a:rPr lang="zh-CN" altLang="en-US" sz="2400">
                <a:latin typeface="微软雅黑" panose="020B0503020204020204" pitchFamily="34" charset="-122"/>
                <a:ea typeface="微软雅黑" panose="020B0503020204020204" pitchFamily="34" charset="-122"/>
                <a:sym typeface="华文楷体" panose="02010600040101010101" pitchFamily="2" charset="-122"/>
              </a:rPr>
              <a:t>采用轮询的方式通过</a:t>
            </a:r>
            <a:r>
              <a:rPr lang="en-US" altLang="zh-CN" sz="2400">
                <a:latin typeface="微软雅黑" panose="020B0503020204020204" pitchFamily="34" charset="-122"/>
                <a:ea typeface="微软雅黑" panose="020B0503020204020204" pitchFamily="34" charset="-122"/>
                <a:sym typeface="华文楷体" panose="02010600040101010101" pitchFamily="2" charset="-122"/>
              </a:rPr>
              <a:t>RPC </a:t>
            </a:r>
            <a:r>
              <a:rPr lang="zh-CN" altLang="en-US" sz="2400">
                <a:latin typeface="微软雅黑" panose="020B0503020204020204" pitchFamily="34" charset="-122"/>
                <a:ea typeface="微软雅黑" panose="020B0503020204020204" pitchFamily="34" charset="-122"/>
                <a:sym typeface="华文楷体" panose="02010600040101010101" pitchFamily="2" charset="-122"/>
              </a:rPr>
              <a:t>协议向</a:t>
            </a:r>
            <a:r>
              <a:rPr lang="en-US" altLang="zh-CN" sz="2400">
                <a:latin typeface="微软雅黑" panose="020B0503020204020204" pitchFamily="34" charset="-122"/>
                <a:ea typeface="微软雅黑" panose="020B0503020204020204" pitchFamily="34" charset="-122"/>
                <a:sym typeface="华文楷体" panose="02010600040101010101" pitchFamily="2" charset="-122"/>
              </a:rPr>
              <a:t>ResourceManager </a:t>
            </a:r>
            <a:r>
              <a:rPr lang="zh-CN" altLang="en-US" sz="2400">
                <a:latin typeface="微软雅黑" panose="020B0503020204020204" pitchFamily="34" charset="-122"/>
                <a:ea typeface="微软雅黑" panose="020B0503020204020204" pitchFamily="34" charset="-122"/>
                <a:sym typeface="华文楷体" panose="02010600040101010101" pitchFamily="2" charset="-122"/>
              </a:rPr>
              <a:t>申请和领取资源</a:t>
            </a:r>
          </a:p>
        </p:txBody>
      </p:sp>
      <p:sp>
        <p:nvSpPr>
          <p:cNvPr id="63492" name="Title 1"/>
          <p:cNvSpPr txBox="1">
            <a:spLocks noChangeArrowheads="1"/>
          </p:cNvSpPr>
          <p:nvPr/>
        </p:nvSpPr>
        <p:spPr bwMode="auto">
          <a:xfrm>
            <a:off x="457200" y="369888"/>
            <a:ext cx="82296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3800" b="1">
                <a:solidFill>
                  <a:schemeClr val="tx2"/>
                </a:solidFill>
                <a:latin typeface="微软雅黑" panose="020B0503020204020204" pitchFamily="34" charset="-122"/>
                <a:ea typeface="微软雅黑" panose="020B0503020204020204" pitchFamily="34" charset="-122"/>
                <a:sym typeface="Arial" panose="020B0604020202020204" pitchFamily="34" charset="0"/>
              </a:rPr>
              <a:t>YARN-MRv2</a:t>
            </a:r>
            <a:r>
              <a:rPr lang="zh-CN" altLang="en-US" sz="3800" b="1">
                <a:solidFill>
                  <a:schemeClr val="tx2"/>
                </a:solidFill>
                <a:latin typeface="微软雅黑" panose="020B0503020204020204" pitchFamily="34" charset="-122"/>
                <a:ea typeface="微软雅黑" panose="020B0503020204020204" pitchFamily="34" charset="-122"/>
                <a:sym typeface="Arial" panose="020B0604020202020204" pitchFamily="34" charset="0"/>
              </a:rPr>
              <a:t>作业处理流程</a:t>
            </a:r>
            <a:endParaRPr lang="en-US" altLang="zh-CN" sz="3800" b="1">
              <a:solidFill>
                <a:schemeClr val="tx2"/>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p:transition>
    <p:blinds dir="ver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Box 3"/>
          <p:cNvSpPr>
            <a:spLocks noChangeArrowheads="1"/>
          </p:cNvSpPr>
          <p:nvPr/>
        </p:nvSpPr>
        <p:spPr bwMode="auto">
          <a:xfrm>
            <a:off x="3595688" y="10541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endParaRPr lang="zh-CN" altLang="zh-CN" sz="1800" b="1" i="1">
              <a:solidFill>
                <a:srgbClr val="C3C3C3"/>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64515" name="TextBox 4"/>
          <p:cNvSpPr>
            <a:spLocks noChangeArrowheads="1"/>
          </p:cNvSpPr>
          <p:nvPr/>
        </p:nvSpPr>
        <p:spPr bwMode="auto">
          <a:xfrm>
            <a:off x="657225" y="1495425"/>
            <a:ext cx="8118475" cy="394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buFontTx/>
              <a:buNone/>
            </a:pPr>
            <a:r>
              <a:rPr lang="zh-CN" altLang="en-US" sz="2400" b="1">
                <a:latin typeface="微软雅黑" panose="020B0503020204020204" pitchFamily="34" charset="-122"/>
                <a:ea typeface="微软雅黑" panose="020B0503020204020204" pitchFamily="34" charset="-122"/>
                <a:sym typeface="华文楷体" panose="02010600040101010101" pitchFamily="2" charset="-122"/>
              </a:rPr>
              <a:t>步骤</a:t>
            </a:r>
            <a:r>
              <a:rPr lang="en-US" altLang="zh-CN" sz="2400" b="1">
                <a:latin typeface="微软雅黑" panose="020B0503020204020204" pitchFamily="34" charset="-122"/>
                <a:ea typeface="微软雅黑" panose="020B0503020204020204" pitchFamily="34" charset="-122"/>
                <a:sym typeface="华文楷体" panose="02010600040101010101" pitchFamily="2" charset="-122"/>
              </a:rPr>
              <a:t>5</a:t>
            </a:r>
            <a:r>
              <a:rPr lang="zh-CN" altLang="en-US" sz="2400">
                <a:latin typeface="微软雅黑" panose="020B0503020204020204" pitchFamily="34" charset="-122"/>
                <a:ea typeface="微软雅黑" panose="020B0503020204020204" pitchFamily="34" charset="-122"/>
                <a:sym typeface="华文楷体" panose="02010600040101010101" pitchFamily="2" charset="-122"/>
              </a:rPr>
              <a:t>　一旦</a:t>
            </a:r>
            <a:r>
              <a:rPr lang="en-US" altLang="zh-CN" sz="2400">
                <a:latin typeface="微软雅黑" panose="020B0503020204020204" pitchFamily="34" charset="-122"/>
                <a:ea typeface="微软雅黑" panose="020B0503020204020204" pitchFamily="34" charset="-122"/>
                <a:sym typeface="华文楷体" panose="02010600040101010101" pitchFamily="2" charset="-122"/>
              </a:rPr>
              <a:t>ApplicationMaster </a:t>
            </a:r>
            <a:r>
              <a:rPr lang="zh-CN" altLang="en-US" sz="2400">
                <a:latin typeface="微软雅黑" panose="020B0503020204020204" pitchFamily="34" charset="-122"/>
                <a:ea typeface="微软雅黑" panose="020B0503020204020204" pitchFamily="34" charset="-122"/>
                <a:sym typeface="华文楷体" panose="02010600040101010101" pitchFamily="2" charset="-122"/>
              </a:rPr>
              <a:t>申请到资源后，便与对应的</a:t>
            </a:r>
            <a:r>
              <a:rPr lang="en-US" altLang="zh-CN" sz="2400">
                <a:latin typeface="微软雅黑" panose="020B0503020204020204" pitchFamily="34" charset="-122"/>
                <a:ea typeface="微软雅黑" panose="020B0503020204020204" pitchFamily="34" charset="-122"/>
                <a:sym typeface="华文楷体" panose="02010600040101010101" pitchFamily="2" charset="-122"/>
              </a:rPr>
              <a:t>NodeManager </a:t>
            </a:r>
            <a:r>
              <a:rPr lang="zh-CN" altLang="en-US" sz="2400">
                <a:latin typeface="微软雅黑" panose="020B0503020204020204" pitchFamily="34" charset="-122"/>
                <a:ea typeface="微软雅黑" panose="020B0503020204020204" pitchFamily="34" charset="-122"/>
                <a:sym typeface="华文楷体" panose="02010600040101010101" pitchFamily="2" charset="-122"/>
              </a:rPr>
              <a:t>通信，要求它启动任务。</a:t>
            </a:r>
          </a:p>
          <a:p>
            <a:pPr>
              <a:lnSpc>
                <a:spcPct val="150000"/>
              </a:lnSpc>
              <a:buFontTx/>
              <a:buNone/>
            </a:pPr>
            <a:r>
              <a:rPr lang="zh-CN" altLang="en-US" sz="2400" b="1">
                <a:latin typeface="微软雅黑" panose="020B0503020204020204" pitchFamily="34" charset="-122"/>
                <a:ea typeface="微软雅黑" panose="020B0503020204020204" pitchFamily="34" charset="-122"/>
                <a:sym typeface="华文楷体" panose="02010600040101010101" pitchFamily="2" charset="-122"/>
              </a:rPr>
              <a:t>步骤</a:t>
            </a:r>
            <a:r>
              <a:rPr lang="en-US" altLang="zh-CN" sz="2400" b="1">
                <a:latin typeface="微软雅黑" panose="020B0503020204020204" pitchFamily="34" charset="-122"/>
                <a:ea typeface="微软雅黑" panose="020B0503020204020204" pitchFamily="34" charset="-122"/>
                <a:sym typeface="华文楷体" panose="02010600040101010101" pitchFamily="2" charset="-122"/>
              </a:rPr>
              <a:t>6</a:t>
            </a:r>
            <a:r>
              <a:rPr lang="zh-CN" altLang="en-US" sz="2400">
                <a:latin typeface="微软雅黑" panose="020B0503020204020204" pitchFamily="34" charset="-122"/>
                <a:ea typeface="微软雅黑" panose="020B0503020204020204" pitchFamily="34" charset="-122"/>
                <a:sym typeface="华文楷体" panose="02010600040101010101" pitchFamily="2" charset="-122"/>
              </a:rPr>
              <a:t>　</a:t>
            </a:r>
            <a:r>
              <a:rPr lang="en-US" altLang="zh-CN" sz="2400">
                <a:latin typeface="微软雅黑" panose="020B0503020204020204" pitchFamily="34" charset="-122"/>
                <a:ea typeface="微软雅黑" panose="020B0503020204020204" pitchFamily="34" charset="-122"/>
                <a:sym typeface="华文楷体" panose="02010600040101010101" pitchFamily="2" charset="-122"/>
              </a:rPr>
              <a:t>NodeManager </a:t>
            </a:r>
            <a:r>
              <a:rPr lang="zh-CN" altLang="en-US" sz="2400">
                <a:latin typeface="微软雅黑" panose="020B0503020204020204" pitchFamily="34" charset="-122"/>
                <a:ea typeface="微软雅黑" panose="020B0503020204020204" pitchFamily="34" charset="-122"/>
                <a:sym typeface="华文楷体" panose="02010600040101010101" pitchFamily="2" charset="-122"/>
              </a:rPr>
              <a:t>为任务设置好运行环境（包括环境变量、</a:t>
            </a:r>
            <a:r>
              <a:rPr lang="en-US" altLang="zh-CN" sz="2400">
                <a:latin typeface="微软雅黑" panose="020B0503020204020204" pitchFamily="34" charset="-122"/>
                <a:ea typeface="微软雅黑" panose="020B0503020204020204" pitchFamily="34" charset="-122"/>
                <a:sym typeface="华文楷体" panose="02010600040101010101" pitchFamily="2" charset="-122"/>
              </a:rPr>
              <a:t>JAR </a:t>
            </a:r>
            <a:r>
              <a:rPr lang="zh-CN" altLang="en-US" sz="2400">
                <a:latin typeface="微软雅黑" panose="020B0503020204020204" pitchFamily="34" charset="-122"/>
                <a:ea typeface="微软雅黑" panose="020B0503020204020204" pitchFamily="34" charset="-122"/>
                <a:sym typeface="华文楷体" panose="02010600040101010101" pitchFamily="2" charset="-122"/>
              </a:rPr>
              <a:t>包、二进制程序等）后，将任务启动命令写到一个脚本中，并通过运行该脚本启动任务。</a:t>
            </a:r>
            <a:endParaRPr lang="zh-CN" altLang="en-US" sz="2400" b="1" i="1">
              <a:latin typeface="微软雅黑" panose="020B0503020204020204" pitchFamily="34" charset="-122"/>
              <a:ea typeface="微软雅黑" panose="020B0503020204020204" pitchFamily="34" charset="-122"/>
              <a:sym typeface="华文楷体" panose="02010600040101010101" pitchFamily="2" charset="-122"/>
            </a:endParaRPr>
          </a:p>
        </p:txBody>
      </p:sp>
      <p:sp>
        <p:nvSpPr>
          <p:cNvPr id="64516" name="Title 1"/>
          <p:cNvSpPr txBox="1">
            <a:spLocks noChangeArrowheads="1"/>
          </p:cNvSpPr>
          <p:nvPr/>
        </p:nvSpPr>
        <p:spPr bwMode="auto">
          <a:xfrm>
            <a:off x="457200" y="369888"/>
            <a:ext cx="82296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3800" b="1">
                <a:solidFill>
                  <a:schemeClr val="tx2"/>
                </a:solidFill>
                <a:latin typeface="微软雅黑" panose="020B0503020204020204" pitchFamily="34" charset="-122"/>
                <a:ea typeface="微软雅黑" panose="020B0503020204020204" pitchFamily="34" charset="-122"/>
                <a:sym typeface="Arial" panose="020B0604020202020204" pitchFamily="34" charset="0"/>
              </a:rPr>
              <a:t>YARN-MRv2</a:t>
            </a:r>
            <a:r>
              <a:rPr lang="zh-CN" altLang="en-US" sz="3800" b="1">
                <a:solidFill>
                  <a:schemeClr val="tx2"/>
                </a:solidFill>
                <a:latin typeface="微软雅黑" panose="020B0503020204020204" pitchFamily="34" charset="-122"/>
                <a:ea typeface="微软雅黑" panose="020B0503020204020204" pitchFamily="34" charset="-122"/>
                <a:sym typeface="Arial" panose="020B0604020202020204" pitchFamily="34" charset="0"/>
              </a:rPr>
              <a:t>作业处理流程</a:t>
            </a:r>
            <a:endParaRPr lang="en-US" altLang="zh-CN" sz="3800" b="1">
              <a:solidFill>
                <a:schemeClr val="tx2"/>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p:transition>
    <p:blinds dir="vert"/>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Box 3"/>
          <p:cNvSpPr>
            <a:spLocks noChangeArrowheads="1"/>
          </p:cNvSpPr>
          <p:nvPr/>
        </p:nvSpPr>
        <p:spPr bwMode="auto">
          <a:xfrm>
            <a:off x="3595688" y="11334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endParaRPr lang="zh-CN" altLang="zh-CN" sz="1800" b="1" i="1">
              <a:solidFill>
                <a:srgbClr val="C3C3C3"/>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65539" name="TextBox 4"/>
          <p:cNvSpPr>
            <a:spLocks noChangeArrowheads="1"/>
          </p:cNvSpPr>
          <p:nvPr/>
        </p:nvSpPr>
        <p:spPr bwMode="auto">
          <a:xfrm>
            <a:off x="450850" y="1133475"/>
            <a:ext cx="8118475" cy="459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buFontTx/>
              <a:buNone/>
            </a:pPr>
            <a:r>
              <a:rPr lang="zh-CN" altLang="en-US" sz="2400" b="1">
                <a:latin typeface="微软雅黑" panose="020B0503020204020204" pitchFamily="34" charset="-122"/>
                <a:ea typeface="微软雅黑" panose="020B0503020204020204" pitchFamily="34" charset="-122"/>
                <a:sym typeface="华文楷体" panose="02010600040101010101" pitchFamily="2" charset="-122"/>
              </a:rPr>
              <a:t>步骤</a:t>
            </a:r>
            <a:r>
              <a:rPr lang="en-US" altLang="zh-CN" sz="2400" b="1">
                <a:latin typeface="微软雅黑" panose="020B0503020204020204" pitchFamily="34" charset="-122"/>
                <a:ea typeface="微软雅黑" panose="020B0503020204020204" pitchFamily="34" charset="-122"/>
                <a:sym typeface="华文楷体" panose="02010600040101010101" pitchFamily="2" charset="-122"/>
              </a:rPr>
              <a:t>7</a:t>
            </a:r>
            <a:r>
              <a:rPr lang="zh-CN" altLang="en-US" sz="2400">
                <a:latin typeface="微软雅黑" panose="020B0503020204020204" pitchFamily="34" charset="-122"/>
                <a:ea typeface="微软雅黑" panose="020B0503020204020204" pitchFamily="34" charset="-122"/>
                <a:sym typeface="华文楷体" panose="02010600040101010101" pitchFamily="2" charset="-122"/>
              </a:rPr>
              <a:t>　各个任务通过某个</a:t>
            </a:r>
            <a:r>
              <a:rPr lang="en-US" altLang="zh-CN" sz="2400">
                <a:latin typeface="微软雅黑" panose="020B0503020204020204" pitchFamily="34" charset="-122"/>
                <a:ea typeface="微软雅黑" panose="020B0503020204020204" pitchFamily="34" charset="-122"/>
                <a:sym typeface="华文楷体" panose="02010600040101010101" pitchFamily="2" charset="-122"/>
              </a:rPr>
              <a:t>RPC </a:t>
            </a:r>
            <a:r>
              <a:rPr lang="zh-CN" altLang="en-US" sz="2400">
                <a:latin typeface="微软雅黑" panose="020B0503020204020204" pitchFamily="34" charset="-122"/>
                <a:ea typeface="微软雅黑" panose="020B0503020204020204" pitchFamily="34" charset="-122"/>
                <a:sym typeface="华文楷体" panose="02010600040101010101" pitchFamily="2" charset="-122"/>
              </a:rPr>
              <a:t>协议向</a:t>
            </a:r>
            <a:r>
              <a:rPr lang="en-US" altLang="zh-CN" sz="2400">
                <a:latin typeface="微软雅黑" panose="020B0503020204020204" pitchFamily="34" charset="-122"/>
                <a:ea typeface="微软雅黑" panose="020B0503020204020204" pitchFamily="34" charset="-122"/>
                <a:sym typeface="华文楷体" panose="02010600040101010101" pitchFamily="2" charset="-122"/>
              </a:rPr>
              <a:t>ApplicationMaster </a:t>
            </a:r>
            <a:r>
              <a:rPr lang="zh-CN" altLang="en-US" sz="2400">
                <a:latin typeface="微软雅黑" panose="020B0503020204020204" pitchFamily="34" charset="-122"/>
                <a:ea typeface="微软雅黑" panose="020B0503020204020204" pitchFamily="34" charset="-122"/>
                <a:sym typeface="华文楷体" panose="02010600040101010101" pitchFamily="2" charset="-122"/>
              </a:rPr>
              <a:t>汇报自己的状态和进度，以让</a:t>
            </a:r>
            <a:r>
              <a:rPr lang="en-US" altLang="zh-CN" sz="2400">
                <a:latin typeface="微软雅黑" panose="020B0503020204020204" pitchFamily="34" charset="-122"/>
                <a:ea typeface="微软雅黑" panose="020B0503020204020204" pitchFamily="34" charset="-122"/>
                <a:sym typeface="华文楷体" panose="02010600040101010101" pitchFamily="2" charset="-122"/>
              </a:rPr>
              <a:t>ApplicationMaster </a:t>
            </a:r>
            <a:r>
              <a:rPr lang="zh-CN" altLang="en-US" sz="2400">
                <a:latin typeface="微软雅黑" panose="020B0503020204020204" pitchFamily="34" charset="-122"/>
                <a:ea typeface="微软雅黑" panose="020B0503020204020204" pitchFamily="34" charset="-122"/>
                <a:sym typeface="华文楷体" panose="02010600040101010101" pitchFamily="2" charset="-122"/>
              </a:rPr>
              <a:t>随时掌握各个任务的运行状态，从而可以在任务失败时重新启动任务。在应用程序运行过程中，用户可随时通过</a:t>
            </a:r>
            <a:r>
              <a:rPr lang="en-US" altLang="zh-CN" sz="2400">
                <a:latin typeface="微软雅黑" panose="020B0503020204020204" pitchFamily="34" charset="-122"/>
                <a:ea typeface="微软雅黑" panose="020B0503020204020204" pitchFamily="34" charset="-122"/>
                <a:sym typeface="华文楷体" panose="02010600040101010101" pitchFamily="2" charset="-122"/>
              </a:rPr>
              <a:t>RPC </a:t>
            </a:r>
            <a:r>
              <a:rPr lang="zh-CN" altLang="en-US" sz="2400">
                <a:latin typeface="微软雅黑" panose="020B0503020204020204" pitchFamily="34" charset="-122"/>
                <a:ea typeface="微软雅黑" panose="020B0503020204020204" pitchFamily="34" charset="-122"/>
                <a:sym typeface="华文楷体" panose="02010600040101010101" pitchFamily="2" charset="-122"/>
              </a:rPr>
              <a:t>向</a:t>
            </a:r>
            <a:r>
              <a:rPr lang="en-US" altLang="zh-CN" sz="2400">
                <a:latin typeface="微软雅黑" panose="020B0503020204020204" pitchFamily="34" charset="-122"/>
                <a:ea typeface="微软雅黑" panose="020B0503020204020204" pitchFamily="34" charset="-122"/>
                <a:sym typeface="华文楷体" panose="02010600040101010101" pitchFamily="2" charset="-122"/>
              </a:rPr>
              <a:t>ApplicationMaster </a:t>
            </a:r>
            <a:r>
              <a:rPr lang="zh-CN" altLang="en-US" sz="2400">
                <a:latin typeface="微软雅黑" panose="020B0503020204020204" pitchFamily="34" charset="-122"/>
                <a:ea typeface="微软雅黑" panose="020B0503020204020204" pitchFamily="34" charset="-122"/>
                <a:sym typeface="华文楷体" panose="02010600040101010101" pitchFamily="2" charset="-122"/>
              </a:rPr>
              <a:t>查询应用程序的当前运行状态。</a:t>
            </a:r>
          </a:p>
          <a:p>
            <a:pPr>
              <a:lnSpc>
                <a:spcPct val="150000"/>
              </a:lnSpc>
              <a:buFontTx/>
              <a:buNone/>
            </a:pPr>
            <a:r>
              <a:rPr lang="zh-CN" altLang="en-US" sz="2400" b="1">
                <a:latin typeface="微软雅黑" panose="020B0503020204020204" pitchFamily="34" charset="-122"/>
                <a:ea typeface="微软雅黑" panose="020B0503020204020204" pitchFamily="34" charset="-122"/>
                <a:sym typeface="华文楷体" panose="02010600040101010101" pitchFamily="2" charset="-122"/>
              </a:rPr>
              <a:t>步骤</a:t>
            </a:r>
            <a:r>
              <a:rPr lang="en-US" altLang="zh-CN" sz="2400" b="1">
                <a:latin typeface="微软雅黑" panose="020B0503020204020204" pitchFamily="34" charset="-122"/>
                <a:ea typeface="微软雅黑" panose="020B0503020204020204" pitchFamily="34" charset="-122"/>
                <a:sym typeface="华文楷体" panose="02010600040101010101" pitchFamily="2" charset="-122"/>
              </a:rPr>
              <a:t>8</a:t>
            </a:r>
            <a:r>
              <a:rPr lang="zh-CN" altLang="en-US" sz="2400">
                <a:latin typeface="微软雅黑" panose="020B0503020204020204" pitchFamily="34" charset="-122"/>
                <a:ea typeface="微软雅黑" panose="020B0503020204020204" pitchFamily="34" charset="-122"/>
                <a:sym typeface="华文楷体" panose="02010600040101010101" pitchFamily="2" charset="-122"/>
              </a:rPr>
              <a:t>　应用程序运行完成后，</a:t>
            </a:r>
            <a:r>
              <a:rPr lang="en-US" altLang="zh-CN" sz="2400">
                <a:latin typeface="微软雅黑" panose="020B0503020204020204" pitchFamily="34" charset="-122"/>
                <a:ea typeface="微软雅黑" panose="020B0503020204020204" pitchFamily="34" charset="-122"/>
                <a:sym typeface="华文楷体" panose="02010600040101010101" pitchFamily="2" charset="-122"/>
              </a:rPr>
              <a:t>ApplicationMaster </a:t>
            </a:r>
            <a:r>
              <a:rPr lang="zh-CN" altLang="en-US" sz="2400">
                <a:latin typeface="微软雅黑" panose="020B0503020204020204" pitchFamily="34" charset="-122"/>
                <a:ea typeface="微软雅黑" panose="020B0503020204020204" pitchFamily="34" charset="-122"/>
                <a:sym typeface="华文楷体" panose="02010600040101010101" pitchFamily="2" charset="-122"/>
              </a:rPr>
              <a:t>向</a:t>
            </a:r>
            <a:r>
              <a:rPr lang="en-US" altLang="zh-CN" sz="2400">
                <a:latin typeface="微软雅黑" panose="020B0503020204020204" pitchFamily="34" charset="-122"/>
                <a:ea typeface="微软雅黑" panose="020B0503020204020204" pitchFamily="34" charset="-122"/>
                <a:sym typeface="华文楷体" panose="02010600040101010101" pitchFamily="2" charset="-122"/>
              </a:rPr>
              <a:t>ResourceManager </a:t>
            </a:r>
            <a:r>
              <a:rPr lang="zh-CN" altLang="en-US" sz="2400">
                <a:latin typeface="微软雅黑" panose="020B0503020204020204" pitchFamily="34" charset="-122"/>
                <a:ea typeface="微软雅黑" panose="020B0503020204020204" pitchFamily="34" charset="-122"/>
                <a:sym typeface="华文楷体" panose="02010600040101010101" pitchFamily="2" charset="-122"/>
              </a:rPr>
              <a:t>注销并关闭自己。</a:t>
            </a:r>
            <a:endParaRPr lang="zh-CN" altLang="en-US" sz="2400" b="1" i="1">
              <a:latin typeface="微软雅黑" panose="020B0503020204020204" pitchFamily="34" charset="-122"/>
              <a:ea typeface="微软雅黑" panose="020B0503020204020204" pitchFamily="34" charset="-122"/>
              <a:sym typeface="华文楷体" panose="02010600040101010101" pitchFamily="2" charset="-122"/>
            </a:endParaRPr>
          </a:p>
        </p:txBody>
      </p:sp>
      <p:sp>
        <p:nvSpPr>
          <p:cNvPr id="65540" name="Title 1"/>
          <p:cNvSpPr txBox="1">
            <a:spLocks noChangeArrowheads="1"/>
          </p:cNvSpPr>
          <p:nvPr/>
        </p:nvSpPr>
        <p:spPr bwMode="auto">
          <a:xfrm>
            <a:off x="457200" y="369888"/>
            <a:ext cx="82296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3800" b="1">
                <a:solidFill>
                  <a:schemeClr val="tx2"/>
                </a:solidFill>
                <a:latin typeface="微软雅黑" panose="020B0503020204020204" pitchFamily="34" charset="-122"/>
                <a:ea typeface="微软雅黑" panose="020B0503020204020204" pitchFamily="34" charset="-122"/>
                <a:sym typeface="Arial" panose="020B0604020202020204" pitchFamily="34" charset="0"/>
              </a:rPr>
              <a:t>YARN-MRv2</a:t>
            </a:r>
            <a:r>
              <a:rPr lang="zh-CN" altLang="en-US" sz="3800" b="1">
                <a:solidFill>
                  <a:schemeClr val="tx2"/>
                </a:solidFill>
                <a:latin typeface="微软雅黑" panose="020B0503020204020204" pitchFamily="34" charset="-122"/>
                <a:ea typeface="微软雅黑" panose="020B0503020204020204" pitchFamily="34" charset="-122"/>
                <a:sym typeface="Arial" panose="020B0604020202020204" pitchFamily="34" charset="0"/>
              </a:rPr>
              <a:t>作业处理流程</a:t>
            </a:r>
            <a:endParaRPr lang="en-US" altLang="zh-CN" sz="3800" b="1">
              <a:solidFill>
                <a:schemeClr val="tx2"/>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p:transition>
    <p:blinds dir="ver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idx="4294967295"/>
          </p:nvPr>
        </p:nvSpPr>
        <p:spPr>
          <a:xfrm>
            <a:off x="1619250" y="476250"/>
            <a:ext cx="5535613" cy="714375"/>
          </a:xfrm>
        </p:spPr>
        <p:txBody>
          <a:bodyPr/>
          <a:lstStyle/>
          <a:p>
            <a:r>
              <a:rPr lang="en-US" altLang="zh-CN" sz="3800" b="1">
                <a:latin typeface="微软雅黑" panose="020B0503020204020204" pitchFamily="34" charset="-122"/>
                <a:ea typeface="微软雅黑" panose="020B0503020204020204" pitchFamily="34" charset="-122"/>
              </a:rPr>
              <a:t>Yarn</a:t>
            </a:r>
            <a:r>
              <a:rPr lang="zh-CN" altLang="zh-CN" sz="3800" b="1">
                <a:latin typeface="微软雅黑" panose="020B0503020204020204" pitchFamily="34" charset="-122"/>
                <a:ea typeface="微软雅黑" panose="020B0503020204020204" pitchFamily="34" charset="-122"/>
              </a:rPr>
              <a:t> </a:t>
            </a:r>
            <a:r>
              <a:rPr lang="zh-CN" altLang="en-US" sz="3800" b="1">
                <a:latin typeface="微软雅黑" panose="020B0503020204020204" pitchFamily="34" charset="-122"/>
                <a:ea typeface="微软雅黑" panose="020B0503020204020204" pitchFamily="34" charset="-122"/>
              </a:rPr>
              <a:t>调度框架</a:t>
            </a:r>
            <a:endParaRPr lang="zh-CN" altLang="zh-CN" sz="3800" b="1">
              <a:latin typeface="微软雅黑" panose="020B0503020204020204" pitchFamily="34" charset="-122"/>
              <a:ea typeface="微软雅黑" panose="020B0503020204020204" pitchFamily="34" charset="-122"/>
            </a:endParaRPr>
          </a:p>
        </p:txBody>
      </p:sp>
      <p:sp>
        <p:nvSpPr>
          <p:cNvPr id="66563" name="TextBox 1"/>
          <p:cNvSpPr txBox="1">
            <a:spLocks noChangeArrowheads="1"/>
          </p:cNvSpPr>
          <p:nvPr/>
        </p:nvSpPr>
        <p:spPr bwMode="auto">
          <a:xfrm>
            <a:off x="615950" y="1557338"/>
            <a:ext cx="7570788" cy="337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marL="342900" indent="-342900">
              <a:spcBef>
                <a:spcPct val="20000"/>
              </a:spcBef>
              <a:buChar char="•"/>
              <a:tabLst>
                <a:tab pos="457200" algn="l"/>
                <a:tab pos="3581400" algn="l"/>
                <a:tab pos="3873500" algn="l"/>
                <a:tab pos="7239000"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tabLst>
                <a:tab pos="457200" algn="l"/>
                <a:tab pos="3581400" algn="l"/>
                <a:tab pos="3873500" algn="l"/>
                <a:tab pos="7239000"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tabLst>
                <a:tab pos="457200" algn="l"/>
                <a:tab pos="3581400" algn="l"/>
                <a:tab pos="3873500" algn="l"/>
                <a:tab pos="7239000"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tabLst>
                <a:tab pos="457200" algn="l"/>
                <a:tab pos="3581400" algn="l"/>
                <a:tab pos="3873500" algn="l"/>
                <a:tab pos="72390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tabLst>
                <a:tab pos="457200" algn="l"/>
                <a:tab pos="3581400" algn="l"/>
                <a:tab pos="3873500" algn="l"/>
                <a:tab pos="72390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tabLst>
                <a:tab pos="457200" algn="l"/>
                <a:tab pos="3581400" algn="l"/>
                <a:tab pos="3873500" algn="l"/>
                <a:tab pos="72390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tabLst>
                <a:tab pos="457200" algn="l"/>
                <a:tab pos="3581400" algn="l"/>
                <a:tab pos="3873500" algn="l"/>
                <a:tab pos="72390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tabLst>
                <a:tab pos="457200" algn="l"/>
                <a:tab pos="3581400" algn="l"/>
                <a:tab pos="3873500" algn="l"/>
                <a:tab pos="72390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tabLst>
                <a:tab pos="457200" algn="l"/>
                <a:tab pos="3581400" algn="l"/>
                <a:tab pos="3873500" algn="l"/>
                <a:tab pos="72390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 typeface="Wingdings" panose="05000000000000000000" pitchFamily="2" charset="2"/>
              <a:buChar char="p"/>
            </a:pP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双层调度框架</a:t>
            </a:r>
          </a:p>
          <a:p>
            <a:pPr eaLnBrk="1" hangingPunct="1">
              <a:lnSpc>
                <a:spcPct val="150000"/>
              </a:lnSpc>
              <a:spcBef>
                <a:spcPct val="0"/>
              </a:spcBef>
              <a:buFont typeface="Wingdings" panose="05000000000000000000" pitchFamily="2" charset="2"/>
              <a:buChar char="ü"/>
            </a:pPr>
            <a:r>
              <a:rPr lang="en-US" altLang="zh-CN" sz="2400" b="1">
                <a:latin typeface="微软雅黑" panose="020B0503020204020204" pitchFamily="34" charset="-122"/>
                <a:ea typeface="微软雅黑" panose="020B0503020204020204" pitchFamily="34" charset="-122"/>
                <a:cs typeface="Times New Roman" panose="02020603050405020304" pitchFamily="18" charset="0"/>
              </a:rPr>
              <a:t>	RM</a:t>
            </a: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将资源分配给</a:t>
            </a:r>
            <a:r>
              <a:rPr lang="en-US" altLang="zh-CN" sz="2400" b="1">
                <a:latin typeface="微软雅黑" panose="020B0503020204020204" pitchFamily="34" charset="-122"/>
                <a:ea typeface="微软雅黑" panose="020B0503020204020204" pitchFamily="34" charset="-122"/>
                <a:cs typeface="Times New Roman" panose="02020603050405020304" pitchFamily="18" charset="0"/>
              </a:rPr>
              <a:t>AM</a:t>
            </a:r>
          </a:p>
          <a:p>
            <a:pPr eaLnBrk="1" hangingPunct="1">
              <a:lnSpc>
                <a:spcPct val="150000"/>
              </a:lnSpc>
              <a:spcBef>
                <a:spcPct val="0"/>
              </a:spcBef>
              <a:buFont typeface="Wingdings" panose="05000000000000000000" pitchFamily="2" charset="2"/>
              <a:buChar char="ü"/>
            </a:pPr>
            <a:r>
              <a:rPr lang="en-US" altLang="zh-CN" sz="2400" b="1">
                <a:latin typeface="微软雅黑" panose="020B0503020204020204" pitchFamily="34" charset="-122"/>
                <a:ea typeface="微软雅黑" panose="020B0503020204020204" pitchFamily="34" charset="-122"/>
                <a:cs typeface="Times New Roman" panose="02020603050405020304" pitchFamily="18" charset="0"/>
              </a:rPr>
              <a:t>	AM</a:t>
            </a: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将资源进一步分配给各个</a:t>
            </a:r>
            <a:r>
              <a:rPr lang="en-US" altLang="zh-CN" sz="2400" b="1">
                <a:latin typeface="微软雅黑" panose="020B0503020204020204" pitchFamily="34" charset="-122"/>
                <a:ea typeface="微软雅黑" panose="020B0503020204020204" pitchFamily="34" charset="-122"/>
                <a:cs typeface="Times New Roman" panose="02020603050405020304" pitchFamily="18" charset="0"/>
              </a:rPr>
              <a:t>Task</a:t>
            </a:r>
          </a:p>
          <a:p>
            <a:pPr eaLnBrk="1" hangingPunct="1">
              <a:lnSpc>
                <a:spcPct val="150000"/>
              </a:lnSpc>
              <a:spcBef>
                <a:spcPct val="0"/>
              </a:spcBef>
              <a:buFont typeface="Wingdings" panose="05000000000000000000" pitchFamily="2" charset="2"/>
              <a:buChar char="p"/>
            </a:pP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基于资源预留的调度策略</a:t>
            </a:r>
          </a:p>
          <a:p>
            <a:pPr eaLnBrk="1" hangingPunct="1">
              <a:lnSpc>
                <a:spcPct val="150000"/>
              </a:lnSpc>
              <a:spcBef>
                <a:spcPct val="0"/>
              </a:spcBef>
              <a:buFont typeface="Wingdings" panose="05000000000000000000" pitchFamily="2" charset="2"/>
              <a:buChar char="ü"/>
            </a:pP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	资源不够时，会为</a:t>
            </a:r>
            <a:r>
              <a:rPr lang="en-US" altLang="zh-CN" sz="2400" b="1">
                <a:latin typeface="微软雅黑" panose="020B0503020204020204" pitchFamily="34" charset="-122"/>
                <a:ea typeface="微软雅黑" panose="020B0503020204020204" pitchFamily="34" charset="-122"/>
                <a:cs typeface="Times New Roman" panose="02020603050405020304" pitchFamily="18" charset="0"/>
              </a:rPr>
              <a:t>Task</a:t>
            </a: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预留，直到资源充足</a:t>
            </a:r>
          </a:p>
          <a:p>
            <a:pPr eaLnBrk="1" hangingPunct="1">
              <a:lnSpc>
                <a:spcPct val="150000"/>
              </a:lnSpc>
              <a:spcBef>
                <a:spcPct val="0"/>
              </a:spcBef>
              <a:buFont typeface="Wingdings" panose="05000000000000000000" pitchFamily="2" charset="2"/>
              <a:buChar char="ü"/>
            </a:pP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	与</a:t>
            </a:r>
            <a:r>
              <a:rPr lang="en-US" altLang="zh-CN" sz="2400" b="1">
                <a:latin typeface="微软雅黑" panose="020B0503020204020204" pitchFamily="34" charset="-122"/>
                <a:ea typeface="微软雅黑" panose="020B0503020204020204" pitchFamily="34" charset="-122"/>
                <a:cs typeface="Times New Roman" panose="02020603050405020304" pitchFamily="18" charset="0"/>
              </a:rPr>
              <a:t>“all</a:t>
            </a: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b="1">
                <a:latin typeface="微软雅黑" panose="020B0503020204020204" pitchFamily="34" charset="-122"/>
                <a:ea typeface="微软雅黑" panose="020B0503020204020204" pitchFamily="34" charset="-122"/>
                <a:cs typeface="Times New Roman" panose="02020603050405020304" pitchFamily="18" charset="0"/>
              </a:rPr>
              <a:t>or</a:t>
            </a: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b="1">
                <a:latin typeface="微软雅黑" panose="020B0503020204020204" pitchFamily="34" charset="-122"/>
                <a:ea typeface="微软雅黑" panose="020B0503020204020204" pitchFamily="34" charset="-122"/>
                <a:cs typeface="Times New Roman" panose="02020603050405020304" pitchFamily="18" charset="0"/>
              </a:rPr>
              <a:t>nothing”</a:t>
            </a: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策略不同（</a:t>
            </a:r>
            <a:r>
              <a:rPr lang="en-US" altLang="zh-CN" sz="2400" b="1">
                <a:latin typeface="微软雅黑" panose="020B0503020204020204" pitchFamily="34" charset="-122"/>
                <a:ea typeface="微软雅黑" panose="020B0503020204020204" pitchFamily="34" charset="-122"/>
                <a:cs typeface="Times New Roman" panose="02020603050405020304" pitchFamily="18" charset="0"/>
              </a:rPr>
              <a:t>Apache</a:t>
            </a: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b="1">
                <a:latin typeface="微软雅黑" panose="020B0503020204020204" pitchFamily="34" charset="-122"/>
                <a:ea typeface="微软雅黑" panose="020B0503020204020204" pitchFamily="34" charset="-122"/>
                <a:cs typeface="Times New Roman" panose="02020603050405020304" pitchFamily="18" charset="0"/>
              </a:rPr>
              <a:t>Mesos</a:t>
            </a: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875" y="2276475"/>
            <a:ext cx="8289925"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圆角矩形 3"/>
          <p:cNvSpPr>
            <a:spLocks noChangeArrowheads="1"/>
          </p:cNvSpPr>
          <p:nvPr/>
        </p:nvSpPr>
        <p:spPr bwMode="auto">
          <a:xfrm>
            <a:off x="611188" y="1196975"/>
            <a:ext cx="6121400" cy="790575"/>
          </a:xfrm>
          <a:prstGeom prst="roundRect">
            <a:avLst>
              <a:gd name="adj" fmla="val 16667"/>
            </a:avLst>
          </a:prstGeom>
          <a:solidFill>
            <a:srgbClr val="9ED3D7"/>
          </a:solidFill>
          <a:ln w="9525">
            <a:solidFill>
              <a:srgbClr val="2F2F98"/>
            </a:solidFill>
            <a:round/>
            <a:headEnd/>
            <a:tailEnd/>
          </a:ln>
          <a:effectLst>
            <a:outerShdw dist="23000" dir="5400000" algn="ctr" rotWithShape="0">
              <a:srgbClr val="808080">
                <a:alpha val="34000"/>
              </a:srgb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微软雅黑" panose="020B0503020204020204" pitchFamily="34" charset="-122"/>
              <a:ea typeface="微软雅黑" panose="020B0503020204020204" pitchFamily="34" charset="-122"/>
            </a:endParaRPr>
          </a:p>
        </p:txBody>
      </p:sp>
      <p:sp>
        <p:nvSpPr>
          <p:cNvPr id="17412" name="矩形 4"/>
          <p:cNvSpPr>
            <a:spLocks noChangeArrowheads="1"/>
          </p:cNvSpPr>
          <p:nvPr/>
        </p:nvSpPr>
        <p:spPr bwMode="auto">
          <a:xfrm>
            <a:off x="827088" y="1382713"/>
            <a:ext cx="5616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latin typeface="微软雅黑" panose="020B0503020204020204" pitchFamily="34" charset="-122"/>
                <a:ea typeface="微软雅黑" panose="020B0503020204020204" pitchFamily="34" charset="-122"/>
              </a:rPr>
              <a:t>二、Divide and Conquer(分而治之)</a:t>
            </a:r>
          </a:p>
        </p:txBody>
      </p:sp>
      <p:sp>
        <p:nvSpPr>
          <p:cNvPr id="17413" name="Text Box 1"/>
          <p:cNvSpPr>
            <a:spLocks noChangeArrowheads="1"/>
          </p:cNvSpPr>
          <p:nvPr/>
        </p:nvSpPr>
        <p:spPr bwMode="auto">
          <a:xfrm>
            <a:off x="2144713" y="363538"/>
            <a:ext cx="530701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9734" rIns="81639" bIns="40820"/>
          <a:lstStyle>
            <a:lvl1pPr>
              <a:spcBef>
                <a:spcPct val="20000"/>
              </a:spcBef>
              <a:buChar char="•"/>
              <a:tabLst>
                <a:tab pos="657225" algn="l"/>
                <a:tab pos="1312863" algn="l"/>
                <a:tab pos="1970088" algn="l"/>
                <a:tab pos="2625725"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tabLst>
                <a:tab pos="657225" algn="l"/>
                <a:tab pos="1312863" algn="l"/>
                <a:tab pos="1970088" algn="l"/>
                <a:tab pos="2625725"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tabLst>
                <a:tab pos="657225" algn="l"/>
                <a:tab pos="1312863" algn="l"/>
                <a:tab pos="1970088" algn="l"/>
                <a:tab pos="2625725"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tabLst>
                <a:tab pos="657225" algn="l"/>
                <a:tab pos="1312863" algn="l"/>
                <a:tab pos="1970088" algn="l"/>
                <a:tab pos="2625725"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tabLst>
                <a:tab pos="657225" algn="l"/>
                <a:tab pos="1312863" algn="l"/>
                <a:tab pos="1970088" algn="l"/>
                <a:tab pos="2625725"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tabLst>
                <a:tab pos="657225" algn="l"/>
                <a:tab pos="1312863" algn="l"/>
                <a:tab pos="1970088" algn="l"/>
                <a:tab pos="2625725"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tabLst>
                <a:tab pos="657225" algn="l"/>
                <a:tab pos="1312863" algn="l"/>
                <a:tab pos="1970088" algn="l"/>
                <a:tab pos="2625725"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tabLst>
                <a:tab pos="657225" algn="l"/>
                <a:tab pos="1312863" algn="l"/>
                <a:tab pos="1970088" algn="l"/>
                <a:tab pos="2625725"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tabLst>
                <a:tab pos="657225" algn="l"/>
                <a:tab pos="1312863" algn="l"/>
                <a:tab pos="1970088" algn="l"/>
                <a:tab pos="2625725"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ct val="98000"/>
              </a:lnSpc>
              <a:spcBef>
                <a:spcPct val="0"/>
              </a:spcBef>
              <a:buFontTx/>
              <a:buNone/>
            </a:pPr>
            <a:r>
              <a:rPr lang="en-US" altLang="zh-CN" sz="3800" b="1">
                <a:solidFill>
                  <a:srgbClr val="000000"/>
                </a:solidFill>
                <a:latin typeface="微软雅黑" panose="020B0503020204020204" pitchFamily="34" charset="-122"/>
                <a:ea typeface="微软雅黑" panose="020B0503020204020204" pitchFamily="34" charset="-122"/>
                <a:sym typeface="DejaVu Sans" charset="0"/>
              </a:rPr>
              <a:t>Why  MapReduce?</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idx="4294967295"/>
          </p:nvPr>
        </p:nvSpPr>
        <p:spPr>
          <a:xfrm>
            <a:off x="1476375" y="-26988"/>
            <a:ext cx="5535613" cy="714376"/>
          </a:xfrm>
        </p:spPr>
        <p:txBody>
          <a:bodyPr/>
          <a:lstStyle/>
          <a:p>
            <a:r>
              <a:rPr lang="en-US" altLang="zh-CN" sz="3800" b="1">
                <a:latin typeface="微软雅黑" panose="020B0503020204020204" pitchFamily="34" charset="-122"/>
                <a:ea typeface="微软雅黑" panose="020B0503020204020204" pitchFamily="34" charset="-122"/>
              </a:rPr>
              <a:t>Yarn</a:t>
            </a:r>
            <a:r>
              <a:rPr lang="zh-CN" altLang="en-US" sz="3800" b="1">
                <a:latin typeface="微软雅黑" panose="020B0503020204020204" pitchFamily="34" charset="-122"/>
                <a:ea typeface="微软雅黑" panose="020B0503020204020204" pitchFamily="34" charset="-122"/>
              </a:rPr>
              <a:t>调度框架</a:t>
            </a:r>
            <a:endParaRPr lang="zh-CN" altLang="zh-CN" sz="3800" b="1">
              <a:latin typeface="微软雅黑" panose="020B0503020204020204" pitchFamily="34" charset="-122"/>
              <a:ea typeface="微软雅黑" panose="020B0503020204020204" pitchFamily="34" charset="-122"/>
            </a:endParaRPr>
          </a:p>
        </p:txBody>
      </p:sp>
      <p:pic>
        <p:nvPicPr>
          <p:cNvPr id="6758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631825"/>
            <a:ext cx="8135938" cy="5440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noChangeArrowheads="1"/>
          </p:cNvSpPr>
          <p:nvPr>
            <p:ph type="title" idx="4294967295"/>
          </p:nvPr>
        </p:nvSpPr>
        <p:spPr>
          <a:xfrm>
            <a:off x="457200" y="0"/>
            <a:ext cx="8229600" cy="620713"/>
          </a:xfrm>
          <a:noFill/>
        </p:spPr>
        <p:txBody>
          <a:bodyPr/>
          <a:lstStyle/>
          <a:p>
            <a:r>
              <a:rPr lang="en-US" altLang="zh-CN" sz="3800" b="1">
                <a:latin typeface="微软雅黑" panose="020B0503020204020204" pitchFamily="34" charset="-122"/>
                <a:ea typeface="微软雅黑" panose="020B0503020204020204" pitchFamily="34" charset="-122"/>
              </a:rPr>
              <a:t>YARN资源调度器</a:t>
            </a:r>
            <a:endParaRPr lang="en-US" altLang="zh-CN" sz="3800" b="1">
              <a:latin typeface="微软雅黑" panose="020B0503020204020204" pitchFamily="34" charset="-122"/>
              <a:ea typeface="微软雅黑" panose="020B0503020204020204" pitchFamily="34" charset="-122"/>
              <a:sym typeface="Arial" panose="020B0604020202020204" pitchFamily="34" charset="0"/>
            </a:endParaRPr>
          </a:p>
        </p:txBody>
      </p:sp>
      <p:pic>
        <p:nvPicPr>
          <p:cNvPr id="686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100" y="1277938"/>
            <a:ext cx="7715250" cy="481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68612" name="矩形标注 5"/>
          <p:cNvSpPr>
            <a:spLocks noChangeArrowheads="1"/>
          </p:cNvSpPr>
          <p:nvPr/>
        </p:nvSpPr>
        <p:spPr bwMode="auto">
          <a:xfrm>
            <a:off x="679450" y="620713"/>
            <a:ext cx="7708900" cy="592137"/>
          </a:xfrm>
          <a:prstGeom prst="wedgeRectCallout">
            <a:avLst>
              <a:gd name="adj1" fmla="val 25255"/>
              <a:gd name="adj2" fmla="val 47634"/>
            </a:avLst>
          </a:prstGeom>
          <a:solidFill>
            <a:schemeClr val="bg2"/>
          </a:solidFill>
          <a:ln w="9525">
            <a:solidFill>
              <a:srgbClr val="A3E272"/>
            </a:solidFill>
            <a:prstDash val="sysDash"/>
            <a:miter lim="800000"/>
            <a:headEnd/>
            <a:tailE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b="1">
                <a:solidFill>
                  <a:srgbClr val="000000"/>
                </a:solidFill>
                <a:latin typeface="微软雅黑" panose="020B0503020204020204" pitchFamily="34" charset="-122"/>
                <a:ea typeface="微软雅黑" panose="020B0503020204020204" pitchFamily="34" charset="-122"/>
                <a:sym typeface="幼圆" panose="02010509060101010101" pitchFamily="49" charset="-122"/>
              </a:rPr>
              <a:t>核心概念</a:t>
            </a:r>
            <a:r>
              <a:rPr lang="en-US" altLang="zh-CN" sz="2400" b="1">
                <a:solidFill>
                  <a:srgbClr val="000000"/>
                </a:solidFill>
                <a:latin typeface="微软雅黑" panose="020B0503020204020204" pitchFamily="34" charset="-122"/>
                <a:ea typeface="微软雅黑" panose="020B0503020204020204" pitchFamily="34" charset="-122"/>
                <a:sym typeface="幼圆" panose="02010509060101010101" pitchFamily="49" charset="-122"/>
              </a:rPr>
              <a:t>:Container,</a:t>
            </a:r>
            <a:r>
              <a:rPr lang="zh-CN" altLang="en-US" sz="2400" b="1">
                <a:solidFill>
                  <a:srgbClr val="000000"/>
                </a:solidFill>
                <a:latin typeface="微软雅黑" panose="020B0503020204020204" pitchFamily="34" charset="-122"/>
                <a:ea typeface="微软雅黑" panose="020B0503020204020204" pitchFamily="34" charset="-122"/>
                <a:sym typeface="幼圆" panose="02010509060101010101" pitchFamily="49" charset="-122"/>
              </a:rPr>
              <a:t>实现资源动态管理和分配</a:t>
            </a:r>
          </a:p>
        </p:txBody>
      </p:sp>
    </p:spTree>
  </p:cSld>
  <p:clrMapOvr>
    <a:masterClrMapping/>
  </p:clrMapOvr>
  <p:transition>
    <p:blinds dir="vert"/>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noChangeArrowheads="1"/>
          </p:cNvSpPr>
          <p:nvPr>
            <p:ph type="title" idx="4294967295"/>
          </p:nvPr>
        </p:nvSpPr>
        <p:spPr>
          <a:xfrm>
            <a:off x="457200" y="49213"/>
            <a:ext cx="8229600" cy="1003300"/>
          </a:xfrm>
          <a:noFill/>
        </p:spPr>
        <p:txBody>
          <a:bodyPr/>
          <a:lstStyle/>
          <a:p>
            <a:r>
              <a:rPr lang="en-US" altLang="zh-CN" sz="3800" b="1">
                <a:latin typeface="微软雅黑" panose="020B0503020204020204" pitchFamily="34" charset="-122"/>
                <a:ea typeface="微软雅黑" panose="020B0503020204020204" pitchFamily="34" charset="-122"/>
              </a:rPr>
              <a:t>YARN资源调度器</a:t>
            </a:r>
            <a:endParaRPr lang="en-US" altLang="zh-CN" sz="3800" b="1">
              <a:latin typeface="微软雅黑" panose="020B0503020204020204" pitchFamily="34" charset="-122"/>
              <a:ea typeface="微软雅黑" panose="020B0503020204020204" pitchFamily="34" charset="-122"/>
              <a:sym typeface="Arial" panose="020B0604020202020204" pitchFamily="34" charset="0"/>
            </a:endParaRPr>
          </a:p>
        </p:txBody>
      </p:sp>
      <p:sp>
        <p:nvSpPr>
          <p:cNvPr id="68613" name="Content Placeholder 2"/>
          <p:cNvSpPr>
            <a:spLocks noGrp="1" noChangeArrowheads="1"/>
          </p:cNvSpPr>
          <p:nvPr>
            <p:ph sz="quarter" idx="4294967295"/>
          </p:nvPr>
        </p:nvSpPr>
        <p:spPr>
          <a:xfrm>
            <a:off x="457200" y="908050"/>
            <a:ext cx="8229600" cy="5337175"/>
          </a:xfrm>
        </p:spPr>
        <p:txBody>
          <a:bodyPr/>
          <a:lstStyle/>
          <a:p>
            <a:pPr>
              <a:lnSpc>
                <a:spcPct val="150000"/>
              </a:lnSpc>
            </a:pPr>
            <a:r>
              <a:rPr lang="zh-CN" altLang="en-US" sz="2400" b="1">
                <a:latin typeface="微软雅黑" panose="020B0503020204020204" pitchFamily="34" charset="-122"/>
                <a:ea typeface="微软雅黑" panose="020B0503020204020204" pitchFamily="34" charset="-122"/>
                <a:sym typeface="Arial" panose="020B0604020202020204" pitchFamily="34" charset="0"/>
              </a:rPr>
              <a:t>支持</a:t>
            </a:r>
            <a:r>
              <a:rPr lang="en-US" altLang="zh-CN" sz="2400" b="1">
                <a:latin typeface="微软雅黑" panose="020B0503020204020204" pitchFamily="34" charset="-122"/>
                <a:ea typeface="微软雅黑" panose="020B0503020204020204" pitchFamily="34" charset="-122"/>
                <a:sym typeface="Arial" panose="020B0604020202020204" pitchFamily="34" charset="0"/>
              </a:rPr>
              <a:t>CPU</a:t>
            </a:r>
            <a:r>
              <a:rPr lang="zh-CN" altLang="en-US" sz="2400" b="1">
                <a:latin typeface="微软雅黑" panose="020B0503020204020204" pitchFamily="34" charset="-122"/>
                <a:ea typeface="微软雅黑" panose="020B0503020204020204" pitchFamily="34" charset="-122"/>
                <a:sym typeface="Arial" panose="020B0604020202020204" pitchFamily="34" charset="0"/>
              </a:rPr>
              <a:t>和内存两种资源调度方式，允许配置每个节点、每个任务可用的</a:t>
            </a:r>
            <a:r>
              <a:rPr lang="en-US" altLang="zh-CN" sz="2400" b="1">
                <a:latin typeface="微软雅黑" panose="020B0503020204020204" pitchFamily="34" charset="-122"/>
                <a:ea typeface="微软雅黑" panose="020B0503020204020204" pitchFamily="34" charset="-122"/>
                <a:sym typeface="Arial" panose="020B0604020202020204" pitchFamily="34" charset="0"/>
              </a:rPr>
              <a:t>CPU</a:t>
            </a:r>
            <a:r>
              <a:rPr lang="zh-CN" altLang="en-US" sz="2400" b="1">
                <a:latin typeface="微软雅黑" panose="020B0503020204020204" pitchFamily="34" charset="-122"/>
                <a:ea typeface="微软雅黑" panose="020B0503020204020204" pitchFamily="34" charset="-122"/>
                <a:sym typeface="Arial" panose="020B0604020202020204" pitchFamily="34" charset="0"/>
              </a:rPr>
              <a:t>和内存资源总量</a:t>
            </a:r>
            <a:endParaRPr lang="en-US" altLang="zh-CN" sz="2400" b="1">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zh-CN" altLang="en-US" sz="2400" b="1">
                <a:latin typeface="微软雅黑" panose="020B0503020204020204" pitchFamily="34" charset="-122"/>
                <a:ea typeface="微软雅黑" panose="020B0503020204020204" pitchFamily="34" charset="-122"/>
                <a:sym typeface="Arial" panose="020B0604020202020204" pitchFamily="34" charset="0"/>
              </a:rPr>
              <a:t>可以根据实际需要和</a:t>
            </a:r>
            <a:r>
              <a:rPr lang="en-US" altLang="zh-CN" sz="2400" b="1">
                <a:latin typeface="微软雅黑" panose="020B0503020204020204" pitchFamily="34" charset="-122"/>
                <a:ea typeface="微软雅黑" panose="020B0503020204020204" pitchFamily="34" charset="-122"/>
                <a:sym typeface="Arial" panose="020B0604020202020204" pitchFamily="34" charset="0"/>
              </a:rPr>
              <a:t>CPU</a:t>
            </a:r>
            <a:r>
              <a:rPr lang="zh-CN" altLang="en-US" sz="2400" b="1">
                <a:latin typeface="微软雅黑" panose="020B0503020204020204" pitchFamily="34" charset="-122"/>
                <a:ea typeface="微软雅黑" panose="020B0503020204020204" pitchFamily="34" charset="-122"/>
                <a:sym typeface="Arial" panose="020B0604020202020204" pitchFamily="34" charset="0"/>
              </a:rPr>
              <a:t>性能将每个物理</a:t>
            </a:r>
            <a:r>
              <a:rPr lang="en-US" altLang="zh-CN" sz="2400" b="1">
                <a:latin typeface="微软雅黑" panose="020B0503020204020204" pitchFamily="34" charset="-122"/>
                <a:ea typeface="微软雅黑" panose="020B0503020204020204" pitchFamily="34" charset="-122"/>
                <a:sym typeface="Arial" panose="020B0604020202020204" pitchFamily="34" charset="0"/>
              </a:rPr>
              <a:t>CPU</a:t>
            </a:r>
            <a:r>
              <a:rPr lang="zh-CN" altLang="en-US" sz="2400" b="1">
                <a:latin typeface="微软雅黑" panose="020B0503020204020204" pitchFamily="34" charset="-122"/>
                <a:ea typeface="微软雅黑" panose="020B0503020204020204" pitchFamily="34" charset="-122"/>
                <a:sym typeface="Arial" panose="020B0604020202020204" pitchFamily="34" charset="0"/>
              </a:rPr>
              <a:t>划分成若干个虚拟</a:t>
            </a:r>
            <a:r>
              <a:rPr lang="en-US" altLang="zh-CN" sz="2400" b="1">
                <a:latin typeface="微软雅黑" panose="020B0503020204020204" pitchFamily="34" charset="-122"/>
                <a:ea typeface="微软雅黑" panose="020B0503020204020204" pitchFamily="34" charset="-122"/>
                <a:sym typeface="Arial" panose="020B0604020202020204" pitchFamily="34" charset="0"/>
              </a:rPr>
              <a:t>CPU</a:t>
            </a:r>
            <a:r>
              <a:rPr lang="zh-CN" altLang="en-US" sz="2400" b="1">
                <a:latin typeface="微软雅黑" panose="020B0503020204020204" pitchFamily="34" charset="-122"/>
                <a:ea typeface="微软雅黑" panose="020B0503020204020204" pitchFamily="34" charset="-122"/>
                <a:sym typeface="Arial" panose="020B0604020202020204" pitchFamily="34" charset="0"/>
              </a:rPr>
              <a:t>。管理员可为每个节点单独配置可用的虚拟</a:t>
            </a:r>
            <a:r>
              <a:rPr lang="en-US" altLang="zh-CN" sz="2400" b="1">
                <a:latin typeface="微软雅黑" panose="020B0503020204020204" pitchFamily="34" charset="-122"/>
                <a:ea typeface="微软雅黑" panose="020B0503020204020204" pitchFamily="34" charset="-122"/>
                <a:sym typeface="Arial" panose="020B0604020202020204" pitchFamily="34" charset="0"/>
              </a:rPr>
              <a:t>CPU</a:t>
            </a:r>
            <a:r>
              <a:rPr lang="zh-CN" altLang="en-US" sz="2400" b="1">
                <a:latin typeface="微软雅黑" panose="020B0503020204020204" pitchFamily="34" charset="-122"/>
                <a:ea typeface="微软雅黑" panose="020B0503020204020204" pitchFamily="34" charset="-122"/>
                <a:sym typeface="Arial" panose="020B0604020202020204" pitchFamily="34" charset="0"/>
              </a:rPr>
              <a:t>个数，用户程序也可指定每个任务需要的虚拟</a:t>
            </a:r>
            <a:r>
              <a:rPr lang="en-US" altLang="zh-CN" sz="2400" b="1">
                <a:latin typeface="微软雅黑" panose="020B0503020204020204" pitchFamily="34" charset="-122"/>
                <a:ea typeface="微软雅黑" panose="020B0503020204020204" pitchFamily="34" charset="-122"/>
                <a:sym typeface="Arial" panose="020B0604020202020204" pitchFamily="34" charset="0"/>
              </a:rPr>
              <a:t>CPU</a:t>
            </a:r>
            <a:r>
              <a:rPr lang="zh-CN" altLang="en-US" sz="2400" b="1">
                <a:latin typeface="微软雅黑" panose="020B0503020204020204" pitchFamily="34" charset="-122"/>
                <a:ea typeface="微软雅黑" panose="020B0503020204020204" pitchFamily="34" charset="-122"/>
                <a:sym typeface="Arial" panose="020B0604020202020204" pitchFamily="34" charset="0"/>
              </a:rPr>
              <a:t>个数</a:t>
            </a:r>
            <a:endParaRPr lang="en-US" altLang="zh-CN" sz="2400" b="1">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zh-CN" altLang="en-US" sz="2400" b="1">
                <a:latin typeface="微软雅黑" panose="020B0503020204020204" pitchFamily="34" charset="-122"/>
                <a:ea typeface="微软雅黑" panose="020B0503020204020204" pitchFamily="34" charset="-122"/>
                <a:sym typeface="Arial" panose="020B0604020202020204" pitchFamily="34" charset="0"/>
              </a:rPr>
              <a:t>可为每个节点单独配置可用内存，采用线程监控的方案控制内存使用，发现任务超过约定的资源量会将其杀死</a:t>
            </a:r>
          </a:p>
          <a:p>
            <a:pPr>
              <a:lnSpc>
                <a:spcPct val="150000"/>
              </a:lnSpc>
            </a:pPr>
            <a:r>
              <a:rPr lang="en-US" altLang="zh-CN" sz="2400" b="1">
                <a:latin typeface="微软雅黑" panose="020B0503020204020204" pitchFamily="34" charset="-122"/>
                <a:ea typeface="微软雅黑" panose="020B0503020204020204" pitchFamily="34" charset="-122"/>
                <a:sym typeface="Arial" panose="020B0604020202020204" pitchFamily="34" charset="0"/>
              </a:rPr>
              <a:t>Mesos</a:t>
            </a:r>
            <a:r>
              <a:rPr lang="zh-CN" altLang="en-US" sz="2400" b="1">
                <a:latin typeface="微软雅黑" panose="020B0503020204020204" pitchFamily="34" charset="-122"/>
                <a:ea typeface="微软雅黑" panose="020B0503020204020204" pitchFamily="34" charset="-122"/>
                <a:sym typeface="Arial" panose="020B0604020202020204" pitchFamily="34" charset="0"/>
              </a:rPr>
              <a:t>等资源管理软件</a:t>
            </a:r>
            <a:endParaRPr lang="en-US" altLang="zh-CN" sz="2400" b="1">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2" name="组合 4"/>
          <p:cNvGrpSpPr>
            <a:grpSpLocks/>
          </p:cNvGrpSpPr>
          <p:nvPr/>
        </p:nvGrpSpPr>
        <p:grpSpPr bwMode="auto">
          <a:xfrm>
            <a:off x="277813" y="2171700"/>
            <a:ext cx="8686800" cy="3273425"/>
            <a:chOff x="0" y="0"/>
            <a:chExt cx="8686799" cy="3274093"/>
          </a:xfrm>
        </p:grpSpPr>
        <p:sp>
          <p:nvSpPr>
            <p:cNvPr id="70661" name="TextBox 5"/>
            <p:cNvSpPr>
              <a:spLocks noChangeArrowheads="1"/>
            </p:cNvSpPr>
            <p:nvPr/>
          </p:nvSpPr>
          <p:spPr bwMode="auto">
            <a:xfrm>
              <a:off x="981053" y="244792"/>
              <a:ext cx="6563942" cy="3029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endParaRPr lang="zh-CN" altLang="zh-CN" sz="1800" b="1">
                <a:solidFill>
                  <a:srgbClr val="C3C3C3"/>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70662" name="TextBox 6"/>
            <p:cNvSpPr>
              <a:spLocks noChangeArrowheads="1"/>
            </p:cNvSpPr>
            <p:nvPr/>
          </p:nvSpPr>
          <p:spPr bwMode="auto">
            <a:xfrm>
              <a:off x="0" y="0"/>
              <a:ext cx="8229600" cy="315169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Char char="1"/>
              </a:pPr>
              <a:endParaRPr lang="zh-CN" altLang="en-US" sz="1200">
                <a:solidFill>
                  <a:srgbClr val="000000"/>
                </a:solidFill>
                <a:latin typeface="微软雅黑" panose="020B0503020204020204" pitchFamily="34" charset="-122"/>
                <a:ea typeface="微软雅黑" panose="020B0503020204020204" pitchFamily="34" charset="-122"/>
                <a:sym typeface="Courier" charset="0"/>
              </a:endParaRPr>
            </a:p>
            <a:p>
              <a:pPr>
                <a:spcBef>
                  <a:spcPct val="0"/>
                </a:spcBef>
                <a:buFont typeface="Arial" panose="020B0604020202020204" pitchFamily="34" charset="0"/>
                <a:buChar char="1"/>
              </a:pPr>
              <a:r>
                <a:rPr lang="en-US" altLang="zh-CN" sz="1200">
                  <a:solidFill>
                    <a:srgbClr val="000000"/>
                  </a:solidFill>
                  <a:latin typeface="微软雅黑" panose="020B0503020204020204" pitchFamily="34" charset="-122"/>
                  <a:ea typeface="微软雅黑" panose="020B0503020204020204" pitchFamily="34" charset="-122"/>
                  <a:sym typeface="Courier" charset="0"/>
                </a:rPr>
                <a:t>5.    </a:t>
              </a:r>
              <a:r>
                <a:rPr lang="en-US" altLang="zh-CN" sz="1200">
                  <a:solidFill>
                    <a:srgbClr val="535353"/>
                  </a:solidFill>
                  <a:latin typeface="微软雅黑" panose="020B0503020204020204" pitchFamily="34" charset="-122"/>
                  <a:ea typeface="微软雅黑" panose="020B0503020204020204" pitchFamily="34" charset="-122"/>
                  <a:sym typeface="CourierNewPS-ItalicMT" charset="0"/>
                </a:rPr>
                <a:t>// Priority for worker containers - priorities are intra-application</a:t>
              </a:r>
              <a:endParaRPr lang="en-US" altLang="zh-CN" sz="1200">
                <a:solidFill>
                  <a:srgbClr val="000000"/>
                </a:solidFill>
                <a:latin typeface="微软雅黑" panose="020B0503020204020204" pitchFamily="34" charset="-122"/>
                <a:ea typeface="微软雅黑" panose="020B0503020204020204" pitchFamily="34" charset="-122"/>
                <a:sym typeface="Courier" charset="0"/>
              </a:endParaRPr>
            </a:p>
            <a:p>
              <a:pPr>
                <a:spcBef>
                  <a:spcPct val="0"/>
                </a:spcBef>
                <a:buFont typeface="Arial" panose="020B0604020202020204" pitchFamily="34" charset="0"/>
                <a:buChar char="1"/>
              </a:pPr>
              <a:r>
                <a:rPr lang="en-US" altLang="zh-CN" sz="1200">
                  <a:solidFill>
                    <a:srgbClr val="000000"/>
                  </a:solidFill>
                  <a:latin typeface="微软雅黑" panose="020B0503020204020204" pitchFamily="34" charset="-122"/>
                  <a:ea typeface="微软雅黑" panose="020B0503020204020204" pitchFamily="34" charset="-122"/>
                  <a:sym typeface="Courier" charset="0"/>
                </a:rPr>
                <a:t>6.    Priority priority </a:t>
              </a:r>
              <a:r>
                <a:rPr lang="en-US" altLang="zh-CN" sz="1200">
                  <a:solidFill>
                    <a:srgbClr val="2B8B27"/>
                  </a:solidFill>
                  <a:latin typeface="微软雅黑" panose="020B0503020204020204" pitchFamily="34" charset="-122"/>
                  <a:ea typeface="微软雅黑" panose="020B0503020204020204" pitchFamily="34" charset="-122"/>
                  <a:sym typeface="CourierNewPSMT" charset="0"/>
                </a:rPr>
                <a:t>=</a:t>
              </a:r>
              <a:r>
                <a:rPr lang="en-US" altLang="zh-CN" sz="1200">
                  <a:solidFill>
                    <a:srgbClr val="000000"/>
                  </a:solidFill>
                  <a:latin typeface="微软雅黑" panose="020B0503020204020204" pitchFamily="34" charset="-122"/>
                  <a:ea typeface="微软雅黑" panose="020B0503020204020204" pitchFamily="34" charset="-122"/>
                  <a:sym typeface="Courier" charset="0"/>
                </a:rPr>
                <a:t> Records.</a:t>
              </a:r>
              <a:r>
                <a:rPr lang="en-US" altLang="zh-CN" sz="1200">
                  <a:solidFill>
                    <a:srgbClr val="0B5526"/>
                  </a:solidFill>
                  <a:latin typeface="微软雅黑" panose="020B0503020204020204" pitchFamily="34" charset="-122"/>
                  <a:ea typeface="微软雅黑" panose="020B0503020204020204" pitchFamily="34" charset="-122"/>
                  <a:sym typeface="CourierNewPSMT" charset="0"/>
                </a:rPr>
                <a:t>newRecord</a:t>
              </a:r>
              <a:r>
                <a:rPr lang="en-US" altLang="zh-CN" sz="1200">
                  <a:solidFill>
                    <a:srgbClr val="128B04"/>
                  </a:solidFill>
                  <a:latin typeface="微软雅黑" panose="020B0503020204020204" pitchFamily="34" charset="-122"/>
                  <a:ea typeface="微软雅黑" panose="020B0503020204020204" pitchFamily="34" charset="-122"/>
                  <a:sym typeface="CourierNewPSMT" charset="0"/>
                </a:rPr>
                <a:t>(</a:t>
              </a:r>
              <a:r>
                <a:rPr lang="en-US" altLang="zh-CN" sz="1200">
                  <a:solidFill>
                    <a:srgbClr val="000000"/>
                  </a:solidFill>
                  <a:latin typeface="微软雅黑" panose="020B0503020204020204" pitchFamily="34" charset="-122"/>
                  <a:ea typeface="微软雅黑" panose="020B0503020204020204" pitchFamily="34" charset="-122"/>
                  <a:sym typeface="Courier" charset="0"/>
                </a:rPr>
                <a:t>Priority.</a:t>
              </a:r>
              <a:r>
                <a:rPr lang="en-US" altLang="zh-CN" sz="1200" b="1">
                  <a:solidFill>
                    <a:srgbClr val="000000"/>
                  </a:solidFill>
                  <a:latin typeface="微软雅黑" panose="020B0503020204020204" pitchFamily="34" charset="-122"/>
                  <a:ea typeface="微软雅黑" panose="020B0503020204020204" pitchFamily="34" charset="-122"/>
                  <a:sym typeface="CourierNewPS-BoldMT" charset="0"/>
                </a:rPr>
                <a:t>class</a:t>
              </a:r>
              <a:r>
                <a:rPr lang="en-US" altLang="zh-CN" sz="1200">
                  <a:solidFill>
                    <a:srgbClr val="128B04"/>
                  </a:solidFill>
                  <a:latin typeface="微软雅黑" panose="020B0503020204020204" pitchFamily="34" charset="-122"/>
                  <a:ea typeface="微软雅黑" panose="020B0503020204020204" pitchFamily="34" charset="-122"/>
                  <a:sym typeface="CourierNewPSMT" charset="0"/>
                </a:rPr>
                <a:t>)</a:t>
              </a:r>
              <a:r>
                <a:rPr lang="en-US" altLang="zh-CN" sz="1200">
                  <a:solidFill>
                    <a:srgbClr val="2B8B27"/>
                  </a:solidFill>
                  <a:latin typeface="微软雅黑" panose="020B0503020204020204" pitchFamily="34" charset="-122"/>
                  <a:ea typeface="微软雅黑" panose="020B0503020204020204" pitchFamily="34" charset="-122"/>
                  <a:sym typeface="CourierNewPSMT" charset="0"/>
                </a:rPr>
                <a:t>;</a:t>
              </a:r>
              <a:endParaRPr lang="en-US" altLang="zh-CN" sz="1200">
                <a:solidFill>
                  <a:srgbClr val="000000"/>
                </a:solidFill>
                <a:latin typeface="微软雅黑" panose="020B0503020204020204" pitchFamily="34" charset="-122"/>
                <a:ea typeface="微软雅黑" panose="020B0503020204020204" pitchFamily="34" charset="-122"/>
                <a:sym typeface="Courier" charset="0"/>
              </a:endParaRPr>
            </a:p>
            <a:p>
              <a:pPr>
                <a:spcBef>
                  <a:spcPct val="0"/>
                </a:spcBef>
                <a:buFont typeface="Arial" panose="020B0604020202020204" pitchFamily="34" charset="0"/>
                <a:buChar char="1"/>
              </a:pPr>
              <a:r>
                <a:rPr lang="en-US" altLang="zh-CN" sz="1200">
                  <a:solidFill>
                    <a:srgbClr val="000000"/>
                  </a:solidFill>
                  <a:latin typeface="微软雅黑" panose="020B0503020204020204" pitchFamily="34" charset="-122"/>
                  <a:ea typeface="微软雅黑" panose="020B0503020204020204" pitchFamily="34" charset="-122"/>
                  <a:sym typeface="Courier" charset="0"/>
                </a:rPr>
                <a:t>7.    priority.</a:t>
              </a:r>
              <a:r>
                <a:rPr lang="en-US" altLang="zh-CN" sz="1200">
                  <a:solidFill>
                    <a:srgbClr val="0B5526"/>
                  </a:solidFill>
                  <a:latin typeface="微软雅黑" panose="020B0503020204020204" pitchFamily="34" charset="-122"/>
                  <a:ea typeface="微软雅黑" panose="020B0503020204020204" pitchFamily="34" charset="-122"/>
                  <a:sym typeface="CourierNewPSMT" charset="0"/>
                </a:rPr>
                <a:t>setPriority</a:t>
              </a:r>
              <a:r>
                <a:rPr lang="en-US" altLang="zh-CN" sz="1200">
                  <a:solidFill>
                    <a:srgbClr val="128B04"/>
                  </a:solidFill>
                  <a:latin typeface="微软雅黑" panose="020B0503020204020204" pitchFamily="34" charset="-122"/>
                  <a:ea typeface="微软雅黑" panose="020B0503020204020204" pitchFamily="34" charset="-122"/>
                  <a:sym typeface="CourierNewPSMT" charset="0"/>
                </a:rPr>
                <a:t>(</a:t>
              </a:r>
              <a:r>
                <a:rPr lang="en-US" altLang="zh-CN" sz="1200">
                  <a:solidFill>
                    <a:srgbClr val="BE4AC1"/>
                  </a:solidFill>
                  <a:latin typeface="微软雅黑" panose="020B0503020204020204" pitchFamily="34" charset="-122"/>
                  <a:ea typeface="微软雅黑" panose="020B0503020204020204" pitchFamily="34" charset="-122"/>
                  <a:sym typeface="CourierNewPSMT" charset="0"/>
                </a:rPr>
                <a:t>0</a:t>
              </a:r>
              <a:r>
                <a:rPr lang="en-US" altLang="zh-CN" sz="1200">
                  <a:solidFill>
                    <a:srgbClr val="128B04"/>
                  </a:solidFill>
                  <a:latin typeface="微软雅黑" panose="020B0503020204020204" pitchFamily="34" charset="-122"/>
                  <a:ea typeface="微软雅黑" panose="020B0503020204020204" pitchFamily="34" charset="-122"/>
                  <a:sym typeface="CourierNewPSMT" charset="0"/>
                </a:rPr>
                <a:t>)</a:t>
              </a:r>
              <a:r>
                <a:rPr lang="en-US" altLang="zh-CN" sz="1200">
                  <a:solidFill>
                    <a:srgbClr val="2B8B27"/>
                  </a:solidFill>
                  <a:latin typeface="微软雅黑" panose="020B0503020204020204" pitchFamily="34" charset="-122"/>
                  <a:ea typeface="微软雅黑" panose="020B0503020204020204" pitchFamily="34" charset="-122"/>
                  <a:sym typeface="CourierNewPSMT" charset="0"/>
                </a:rPr>
                <a:t>;</a:t>
              </a:r>
              <a:r>
                <a:rPr lang="en-US" altLang="zh-CN" sz="1200">
                  <a:solidFill>
                    <a:srgbClr val="000000"/>
                  </a:solidFill>
                  <a:latin typeface="微软雅黑" panose="020B0503020204020204" pitchFamily="34" charset="-122"/>
                  <a:ea typeface="微软雅黑" panose="020B0503020204020204" pitchFamily="34" charset="-122"/>
                  <a:sym typeface="Courier" charset="0"/>
                </a:rPr>
                <a:t>      </a:t>
              </a:r>
              <a:endParaRPr lang="zh-CN" altLang="en-US" sz="1200">
                <a:solidFill>
                  <a:srgbClr val="000000"/>
                </a:solidFill>
                <a:latin typeface="微软雅黑" panose="020B0503020204020204" pitchFamily="34" charset="-122"/>
                <a:ea typeface="微软雅黑" panose="020B0503020204020204" pitchFamily="34" charset="-122"/>
                <a:sym typeface="Courier" charset="0"/>
              </a:endParaRPr>
            </a:p>
            <a:p>
              <a:pPr>
                <a:spcBef>
                  <a:spcPct val="0"/>
                </a:spcBef>
                <a:buFont typeface="Arial" panose="020B0604020202020204" pitchFamily="34" charset="0"/>
                <a:buChar char="1"/>
              </a:pPr>
              <a:r>
                <a:rPr lang="en-US" altLang="zh-CN" sz="1200">
                  <a:solidFill>
                    <a:srgbClr val="000000"/>
                  </a:solidFill>
                  <a:latin typeface="微软雅黑" panose="020B0503020204020204" pitchFamily="34" charset="-122"/>
                  <a:ea typeface="微软雅黑" panose="020B0503020204020204" pitchFamily="34" charset="-122"/>
                  <a:sym typeface="Courier" charset="0"/>
                </a:rPr>
                <a:t>8. </a:t>
              </a:r>
              <a:endParaRPr lang="zh-CN" altLang="en-US" sz="1200">
                <a:solidFill>
                  <a:srgbClr val="000000"/>
                </a:solidFill>
                <a:latin typeface="微软雅黑" panose="020B0503020204020204" pitchFamily="34" charset="-122"/>
                <a:ea typeface="微软雅黑" panose="020B0503020204020204" pitchFamily="34" charset="-122"/>
                <a:sym typeface="Courier" charset="0"/>
              </a:endParaRPr>
            </a:p>
            <a:p>
              <a:pPr>
                <a:spcBef>
                  <a:spcPct val="0"/>
                </a:spcBef>
                <a:buFont typeface="Arial" panose="020B0604020202020204" pitchFamily="34" charset="0"/>
                <a:buChar char="1"/>
              </a:pPr>
              <a:r>
                <a:rPr lang="en-US" altLang="zh-CN" sz="1200">
                  <a:solidFill>
                    <a:srgbClr val="000000"/>
                  </a:solidFill>
                  <a:latin typeface="微软雅黑" panose="020B0503020204020204" pitchFamily="34" charset="-122"/>
                  <a:ea typeface="微软雅黑" panose="020B0503020204020204" pitchFamily="34" charset="-122"/>
                  <a:sym typeface="Courier" charset="0"/>
                </a:rPr>
                <a:t>9.    </a:t>
              </a:r>
              <a:r>
                <a:rPr lang="en-US" altLang="zh-CN" sz="1200">
                  <a:solidFill>
                    <a:srgbClr val="535353"/>
                  </a:solidFill>
                  <a:latin typeface="微软雅黑" panose="020B0503020204020204" pitchFamily="34" charset="-122"/>
                  <a:ea typeface="微软雅黑" panose="020B0503020204020204" pitchFamily="34" charset="-122"/>
                  <a:sym typeface="CourierNewPS-ItalicMT" charset="0"/>
                </a:rPr>
                <a:t>// Resource requirements for worker containers</a:t>
              </a:r>
              <a:endParaRPr lang="en-US" altLang="zh-CN" sz="1200">
                <a:solidFill>
                  <a:srgbClr val="000000"/>
                </a:solidFill>
                <a:latin typeface="微软雅黑" panose="020B0503020204020204" pitchFamily="34" charset="-122"/>
                <a:ea typeface="微软雅黑" panose="020B0503020204020204" pitchFamily="34" charset="-122"/>
                <a:sym typeface="Courier" charset="0"/>
              </a:endParaRPr>
            </a:p>
            <a:p>
              <a:pPr>
                <a:spcBef>
                  <a:spcPct val="0"/>
                </a:spcBef>
                <a:buFont typeface="Arial" panose="020B0604020202020204" pitchFamily="34" charset="0"/>
                <a:buChar char="2"/>
              </a:pPr>
              <a:r>
                <a:rPr lang="en-US" altLang="zh-CN" sz="1200">
                  <a:solidFill>
                    <a:srgbClr val="000000"/>
                  </a:solidFill>
                  <a:latin typeface="微软雅黑" panose="020B0503020204020204" pitchFamily="34" charset="-122"/>
                  <a:ea typeface="微软雅黑" panose="020B0503020204020204" pitchFamily="34" charset="-122"/>
                  <a:sym typeface="Courier" charset="0"/>
                </a:rPr>
                <a:t>0.    Resource capability </a:t>
              </a:r>
              <a:r>
                <a:rPr lang="en-US" altLang="zh-CN" sz="1200">
                  <a:solidFill>
                    <a:srgbClr val="2B8B27"/>
                  </a:solidFill>
                  <a:latin typeface="微软雅黑" panose="020B0503020204020204" pitchFamily="34" charset="-122"/>
                  <a:ea typeface="微软雅黑" panose="020B0503020204020204" pitchFamily="34" charset="-122"/>
                  <a:sym typeface="CourierNewPSMT" charset="0"/>
                </a:rPr>
                <a:t>=</a:t>
              </a:r>
              <a:r>
                <a:rPr lang="en-US" altLang="zh-CN" sz="1200">
                  <a:solidFill>
                    <a:srgbClr val="000000"/>
                  </a:solidFill>
                  <a:latin typeface="微软雅黑" panose="020B0503020204020204" pitchFamily="34" charset="-122"/>
                  <a:ea typeface="微软雅黑" panose="020B0503020204020204" pitchFamily="34" charset="-122"/>
                  <a:sym typeface="Courier" charset="0"/>
                </a:rPr>
                <a:t> Records.</a:t>
              </a:r>
              <a:r>
                <a:rPr lang="en-US" altLang="zh-CN" sz="1200">
                  <a:solidFill>
                    <a:srgbClr val="0B5526"/>
                  </a:solidFill>
                  <a:latin typeface="微软雅黑" panose="020B0503020204020204" pitchFamily="34" charset="-122"/>
                  <a:ea typeface="微软雅黑" panose="020B0503020204020204" pitchFamily="34" charset="-122"/>
                  <a:sym typeface="CourierNewPSMT" charset="0"/>
                </a:rPr>
                <a:t>newRecord</a:t>
              </a:r>
              <a:r>
                <a:rPr lang="en-US" altLang="zh-CN" sz="1200">
                  <a:solidFill>
                    <a:srgbClr val="128B04"/>
                  </a:solidFill>
                  <a:latin typeface="微软雅黑" panose="020B0503020204020204" pitchFamily="34" charset="-122"/>
                  <a:ea typeface="微软雅黑" panose="020B0503020204020204" pitchFamily="34" charset="-122"/>
                  <a:sym typeface="CourierNewPSMT" charset="0"/>
                </a:rPr>
                <a:t>(</a:t>
              </a:r>
              <a:r>
                <a:rPr lang="en-US" altLang="zh-CN" sz="1200">
                  <a:solidFill>
                    <a:srgbClr val="000000"/>
                  </a:solidFill>
                  <a:latin typeface="微软雅黑" panose="020B0503020204020204" pitchFamily="34" charset="-122"/>
                  <a:ea typeface="微软雅黑" panose="020B0503020204020204" pitchFamily="34" charset="-122"/>
                  <a:sym typeface="Courier" charset="0"/>
                </a:rPr>
                <a:t>Resource.</a:t>
              </a:r>
              <a:r>
                <a:rPr lang="en-US" altLang="zh-CN" sz="1200" b="1">
                  <a:solidFill>
                    <a:srgbClr val="000000"/>
                  </a:solidFill>
                  <a:latin typeface="微软雅黑" panose="020B0503020204020204" pitchFamily="34" charset="-122"/>
                  <a:ea typeface="微软雅黑" panose="020B0503020204020204" pitchFamily="34" charset="-122"/>
                  <a:sym typeface="CourierNewPS-BoldMT" charset="0"/>
                </a:rPr>
                <a:t>class</a:t>
              </a:r>
              <a:r>
                <a:rPr lang="en-US" altLang="zh-CN" sz="1200">
                  <a:solidFill>
                    <a:srgbClr val="128B04"/>
                  </a:solidFill>
                  <a:latin typeface="微软雅黑" panose="020B0503020204020204" pitchFamily="34" charset="-122"/>
                  <a:ea typeface="微软雅黑" panose="020B0503020204020204" pitchFamily="34" charset="-122"/>
                  <a:sym typeface="CourierNewPSMT" charset="0"/>
                </a:rPr>
                <a:t>)</a:t>
              </a:r>
              <a:r>
                <a:rPr lang="en-US" altLang="zh-CN" sz="1200">
                  <a:solidFill>
                    <a:srgbClr val="2B8B27"/>
                  </a:solidFill>
                  <a:latin typeface="微软雅黑" panose="020B0503020204020204" pitchFamily="34" charset="-122"/>
                  <a:ea typeface="微软雅黑" panose="020B0503020204020204" pitchFamily="34" charset="-122"/>
                  <a:sym typeface="CourierNewPSMT" charset="0"/>
                </a:rPr>
                <a:t>;</a:t>
              </a:r>
              <a:endParaRPr lang="en-US" altLang="zh-CN" sz="1200">
                <a:solidFill>
                  <a:srgbClr val="000000"/>
                </a:solidFill>
                <a:latin typeface="微软雅黑" panose="020B0503020204020204" pitchFamily="34" charset="-122"/>
                <a:ea typeface="微软雅黑" panose="020B0503020204020204" pitchFamily="34" charset="-122"/>
                <a:sym typeface="Courier" charset="0"/>
              </a:endParaRPr>
            </a:p>
            <a:p>
              <a:pPr>
                <a:spcBef>
                  <a:spcPct val="0"/>
                </a:spcBef>
                <a:buFont typeface="Arial" panose="020B0604020202020204" pitchFamily="34" charset="0"/>
                <a:buChar char="2"/>
              </a:pPr>
              <a:r>
                <a:rPr lang="en-US" altLang="zh-CN" sz="1200">
                  <a:solidFill>
                    <a:srgbClr val="000000"/>
                  </a:solidFill>
                  <a:latin typeface="微软雅黑" panose="020B0503020204020204" pitchFamily="34" charset="-122"/>
                  <a:ea typeface="微软雅黑" panose="020B0503020204020204" pitchFamily="34" charset="-122"/>
                  <a:sym typeface="Courier" charset="0"/>
                </a:rPr>
                <a:t>1.    capability.</a:t>
              </a:r>
              <a:r>
                <a:rPr lang="en-US" altLang="zh-CN" sz="1200">
                  <a:solidFill>
                    <a:srgbClr val="0B5526"/>
                  </a:solidFill>
                  <a:latin typeface="微软雅黑" panose="020B0503020204020204" pitchFamily="34" charset="-122"/>
                  <a:ea typeface="微软雅黑" panose="020B0503020204020204" pitchFamily="34" charset="-122"/>
                  <a:sym typeface="CourierNewPSMT" charset="0"/>
                </a:rPr>
                <a:t>setMemory</a:t>
              </a:r>
              <a:r>
                <a:rPr lang="en-US" altLang="zh-CN" sz="1200">
                  <a:solidFill>
                    <a:srgbClr val="128B04"/>
                  </a:solidFill>
                  <a:latin typeface="微软雅黑" panose="020B0503020204020204" pitchFamily="34" charset="-122"/>
                  <a:ea typeface="微软雅黑" panose="020B0503020204020204" pitchFamily="34" charset="-122"/>
                  <a:sym typeface="CourierNewPSMT" charset="0"/>
                </a:rPr>
                <a:t>(</a:t>
              </a:r>
              <a:r>
                <a:rPr lang="en-US" altLang="zh-CN" sz="1200">
                  <a:solidFill>
                    <a:srgbClr val="BE4AC1"/>
                  </a:solidFill>
                  <a:latin typeface="微软雅黑" panose="020B0503020204020204" pitchFamily="34" charset="-122"/>
                  <a:ea typeface="微软雅黑" panose="020B0503020204020204" pitchFamily="34" charset="-122"/>
                  <a:sym typeface="CourierNewPSMT" charset="0"/>
                </a:rPr>
                <a:t>128</a:t>
              </a:r>
              <a:r>
                <a:rPr lang="en-US" altLang="zh-CN" sz="1200">
                  <a:solidFill>
                    <a:srgbClr val="128B04"/>
                  </a:solidFill>
                  <a:latin typeface="微软雅黑" panose="020B0503020204020204" pitchFamily="34" charset="-122"/>
                  <a:ea typeface="微软雅黑" panose="020B0503020204020204" pitchFamily="34" charset="-122"/>
                  <a:sym typeface="CourierNewPSMT" charset="0"/>
                </a:rPr>
                <a:t>)</a:t>
              </a:r>
              <a:r>
                <a:rPr lang="en-US" altLang="zh-CN" sz="1200">
                  <a:solidFill>
                    <a:srgbClr val="2B8B27"/>
                  </a:solidFill>
                  <a:latin typeface="微软雅黑" panose="020B0503020204020204" pitchFamily="34" charset="-122"/>
                  <a:ea typeface="微软雅黑" panose="020B0503020204020204" pitchFamily="34" charset="-122"/>
                  <a:sym typeface="CourierNewPSMT" charset="0"/>
                </a:rPr>
                <a:t>;</a:t>
              </a:r>
              <a:endParaRPr lang="en-US" altLang="zh-CN" sz="1200">
                <a:solidFill>
                  <a:srgbClr val="000000"/>
                </a:solidFill>
                <a:latin typeface="微软雅黑" panose="020B0503020204020204" pitchFamily="34" charset="-122"/>
                <a:ea typeface="微软雅黑" panose="020B0503020204020204" pitchFamily="34" charset="-122"/>
                <a:sym typeface="Courier" charset="0"/>
              </a:endParaRPr>
            </a:p>
            <a:p>
              <a:pPr>
                <a:spcBef>
                  <a:spcPct val="0"/>
                </a:spcBef>
                <a:buFont typeface="Arial" panose="020B0604020202020204" pitchFamily="34" charset="0"/>
                <a:buChar char="2"/>
              </a:pPr>
              <a:r>
                <a:rPr lang="en-US" altLang="zh-CN" sz="1200">
                  <a:solidFill>
                    <a:srgbClr val="000000"/>
                  </a:solidFill>
                  <a:latin typeface="微软雅黑" panose="020B0503020204020204" pitchFamily="34" charset="-122"/>
                  <a:ea typeface="微软雅黑" panose="020B0503020204020204" pitchFamily="34" charset="-122"/>
                  <a:sym typeface="Courier" charset="0"/>
                </a:rPr>
                <a:t>2.    capability.</a:t>
              </a:r>
              <a:r>
                <a:rPr lang="en-US" altLang="zh-CN" sz="1200">
                  <a:solidFill>
                    <a:srgbClr val="0B5526"/>
                  </a:solidFill>
                  <a:latin typeface="微软雅黑" panose="020B0503020204020204" pitchFamily="34" charset="-122"/>
                  <a:ea typeface="微软雅黑" panose="020B0503020204020204" pitchFamily="34" charset="-122"/>
                  <a:sym typeface="CourierNewPSMT" charset="0"/>
                </a:rPr>
                <a:t>setVirtualCores</a:t>
              </a:r>
              <a:r>
                <a:rPr lang="en-US" altLang="zh-CN" sz="1200">
                  <a:solidFill>
                    <a:srgbClr val="128B04"/>
                  </a:solidFill>
                  <a:latin typeface="微软雅黑" panose="020B0503020204020204" pitchFamily="34" charset="-122"/>
                  <a:ea typeface="微软雅黑" panose="020B0503020204020204" pitchFamily="34" charset="-122"/>
                  <a:sym typeface="CourierNewPSMT" charset="0"/>
                </a:rPr>
                <a:t>(</a:t>
              </a:r>
              <a:r>
                <a:rPr lang="en-US" altLang="zh-CN" sz="1200">
                  <a:solidFill>
                    <a:srgbClr val="BE4AC1"/>
                  </a:solidFill>
                  <a:latin typeface="微软雅黑" panose="020B0503020204020204" pitchFamily="34" charset="-122"/>
                  <a:ea typeface="微软雅黑" panose="020B0503020204020204" pitchFamily="34" charset="-122"/>
                  <a:sym typeface="CourierNewPSMT" charset="0"/>
                </a:rPr>
                <a:t>1</a:t>
              </a:r>
              <a:r>
                <a:rPr lang="en-US" altLang="zh-CN" sz="1200">
                  <a:solidFill>
                    <a:srgbClr val="128B04"/>
                  </a:solidFill>
                  <a:latin typeface="微软雅黑" panose="020B0503020204020204" pitchFamily="34" charset="-122"/>
                  <a:ea typeface="微软雅黑" panose="020B0503020204020204" pitchFamily="34" charset="-122"/>
                  <a:sym typeface="CourierNewPSMT" charset="0"/>
                </a:rPr>
                <a:t>)</a:t>
              </a:r>
              <a:r>
                <a:rPr lang="en-US" altLang="zh-CN" sz="1200">
                  <a:solidFill>
                    <a:srgbClr val="2B8B27"/>
                  </a:solidFill>
                  <a:latin typeface="微软雅黑" panose="020B0503020204020204" pitchFamily="34" charset="-122"/>
                  <a:ea typeface="微软雅黑" panose="020B0503020204020204" pitchFamily="34" charset="-122"/>
                  <a:sym typeface="CourierNewPSMT" charset="0"/>
                </a:rPr>
                <a:t>;</a:t>
              </a:r>
              <a:endParaRPr lang="en-US" altLang="zh-CN" sz="1200">
                <a:solidFill>
                  <a:srgbClr val="000000"/>
                </a:solidFill>
                <a:latin typeface="微软雅黑" panose="020B0503020204020204" pitchFamily="34" charset="-122"/>
                <a:ea typeface="微软雅黑" panose="020B0503020204020204" pitchFamily="34" charset="-122"/>
                <a:sym typeface="Courier" charset="0"/>
              </a:endParaRPr>
            </a:p>
            <a:p>
              <a:pPr>
                <a:spcBef>
                  <a:spcPct val="0"/>
                </a:spcBef>
                <a:buFont typeface="Arial" panose="020B0604020202020204" pitchFamily="34" charset="0"/>
                <a:buChar char="2"/>
              </a:pPr>
              <a:r>
                <a:rPr lang="en-US" altLang="zh-CN" sz="1200">
                  <a:solidFill>
                    <a:srgbClr val="000000"/>
                  </a:solidFill>
                  <a:latin typeface="微软雅黑" panose="020B0503020204020204" pitchFamily="34" charset="-122"/>
                  <a:ea typeface="微软雅黑" panose="020B0503020204020204" pitchFamily="34" charset="-122"/>
                  <a:sym typeface="Courier" charset="0"/>
                </a:rPr>
                <a:t>3. </a:t>
              </a:r>
              <a:endParaRPr lang="zh-CN" altLang="en-US" sz="1200">
                <a:solidFill>
                  <a:srgbClr val="000000"/>
                </a:solidFill>
                <a:latin typeface="微软雅黑" panose="020B0503020204020204" pitchFamily="34" charset="-122"/>
                <a:ea typeface="微软雅黑" panose="020B0503020204020204" pitchFamily="34" charset="-122"/>
                <a:sym typeface="Courier" charset="0"/>
              </a:endParaRPr>
            </a:p>
            <a:p>
              <a:pPr>
                <a:spcBef>
                  <a:spcPct val="0"/>
                </a:spcBef>
                <a:buFont typeface="Arial" panose="020B0604020202020204" pitchFamily="34" charset="0"/>
                <a:buChar char="2"/>
              </a:pPr>
              <a:r>
                <a:rPr lang="en-US" altLang="zh-CN" sz="1200">
                  <a:solidFill>
                    <a:srgbClr val="000000"/>
                  </a:solidFill>
                  <a:latin typeface="微软雅黑" panose="020B0503020204020204" pitchFamily="34" charset="-122"/>
                  <a:ea typeface="微软雅黑" panose="020B0503020204020204" pitchFamily="34" charset="-122"/>
                  <a:sym typeface="Courier" charset="0"/>
                </a:rPr>
                <a:t>4.    </a:t>
              </a:r>
              <a:r>
                <a:rPr lang="en-US" altLang="zh-CN" sz="1200">
                  <a:solidFill>
                    <a:srgbClr val="535353"/>
                  </a:solidFill>
                  <a:latin typeface="微软雅黑" panose="020B0503020204020204" pitchFamily="34" charset="-122"/>
                  <a:ea typeface="微软雅黑" panose="020B0503020204020204" pitchFamily="34" charset="-122"/>
                  <a:sym typeface="CourierNewPS-ItalicMT" charset="0"/>
                </a:rPr>
                <a:t>// Make container requests to ResourceManager</a:t>
              </a:r>
              <a:endParaRPr lang="en-US" altLang="zh-CN" sz="1200">
                <a:solidFill>
                  <a:srgbClr val="000000"/>
                </a:solidFill>
                <a:latin typeface="微软雅黑" panose="020B0503020204020204" pitchFamily="34" charset="-122"/>
                <a:ea typeface="微软雅黑" panose="020B0503020204020204" pitchFamily="34" charset="-122"/>
                <a:sym typeface="Courier" charset="0"/>
              </a:endParaRPr>
            </a:p>
            <a:p>
              <a:pPr>
                <a:spcBef>
                  <a:spcPct val="0"/>
                </a:spcBef>
                <a:buFont typeface="Arial" panose="020B0604020202020204" pitchFamily="34" charset="0"/>
                <a:buChar char="2"/>
              </a:pPr>
              <a:r>
                <a:rPr lang="zh-CN" altLang="en-US" sz="1200">
                  <a:solidFill>
                    <a:srgbClr val="000000"/>
                  </a:solidFill>
                  <a:latin typeface="微软雅黑" panose="020B0503020204020204" pitchFamily="34" charset="-122"/>
                  <a:ea typeface="微软雅黑" panose="020B0503020204020204" pitchFamily="34" charset="-122"/>
                  <a:sym typeface="Courier" charset="0"/>
                </a:rPr>
                <a:t>5.    </a:t>
              </a:r>
              <a:r>
                <a:rPr lang="zh-CN" altLang="en-US" sz="1200" b="1">
                  <a:solidFill>
                    <a:srgbClr val="000000"/>
                  </a:solidFill>
                  <a:latin typeface="微软雅黑" panose="020B0503020204020204" pitchFamily="34" charset="-122"/>
                  <a:ea typeface="微软雅黑" panose="020B0503020204020204" pitchFamily="34" charset="-122"/>
                  <a:sym typeface="CourierNewPS-BoldMT" charset="0"/>
                </a:rPr>
                <a:t>for</a:t>
              </a:r>
              <a:r>
                <a:rPr lang="zh-CN" altLang="en-US" sz="1200">
                  <a:solidFill>
                    <a:srgbClr val="000000"/>
                  </a:solidFill>
                  <a:latin typeface="微软雅黑" panose="020B0503020204020204" pitchFamily="34" charset="-122"/>
                  <a:ea typeface="微软雅黑" panose="020B0503020204020204" pitchFamily="34" charset="-122"/>
                  <a:sym typeface="Courier" charset="0"/>
                </a:rPr>
                <a:t> </a:t>
              </a:r>
              <a:r>
                <a:rPr lang="zh-CN" altLang="en-US" sz="1200">
                  <a:solidFill>
                    <a:srgbClr val="128B04"/>
                  </a:solidFill>
                  <a:latin typeface="微软雅黑" panose="020B0503020204020204" pitchFamily="34" charset="-122"/>
                  <a:ea typeface="微软雅黑" panose="020B0503020204020204" pitchFamily="34" charset="-122"/>
                  <a:sym typeface="CourierNewPSMT" charset="0"/>
                </a:rPr>
                <a:t>(</a:t>
              </a:r>
              <a:r>
                <a:rPr lang="zh-CN" altLang="en-US" sz="1200" b="1">
                  <a:solidFill>
                    <a:srgbClr val="000053"/>
                  </a:solidFill>
                  <a:latin typeface="微软雅黑" panose="020B0503020204020204" pitchFamily="34" charset="-122"/>
                  <a:ea typeface="微软雅黑" panose="020B0503020204020204" pitchFamily="34" charset="-122"/>
                  <a:sym typeface="CourierNewPS-BoldMT" charset="0"/>
                </a:rPr>
                <a:t>int</a:t>
              </a:r>
              <a:r>
                <a:rPr lang="zh-CN" altLang="en-US" sz="1200">
                  <a:solidFill>
                    <a:srgbClr val="000000"/>
                  </a:solidFill>
                  <a:latin typeface="微软雅黑" panose="020B0503020204020204" pitchFamily="34" charset="-122"/>
                  <a:ea typeface="微软雅黑" panose="020B0503020204020204" pitchFamily="34" charset="-122"/>
                  <a:sym typeface="Courier" charset="0"/>
                </a:rPr>
                <a:t> i </a:t>
              </a:r>
              <a:r>
                <a:rPr lang="zh-CN" altLang="en-US" sz="1200">
                  <a:solidFill>
                    <a:srgbClr val="2B8B27"/>
                  </a:solidFill>
                  <a:latin typeface="微软雅黑" panose="020B0503020204020204" pitchFamily="34" charset="-122"/>
                  <a:ea typeface="微软雅黑" panose="020B0503020204020204" pitchFamily="34" charset="-122"/>
                  <a:sym typeface="CourierNewPSMT" charset="0"/>
                </a:rPr>
                <a:t>=</a:t>
              </a:r>
              <a:r>
                <a:rPr lang="zh-CN" altLang="en-US" sz="1200">
                  <a:solidFill>
                    <a:srgbClr val="000000"/>
                  </a:solidFill>
                  <a:latin typeface="微软雅黑" panose="020B0503020204020204" pitchFamily="34" charset="-122"/>
                  <a:ea typeface="微软雅黑" panose="020B0503020204020204" pitchFamily="34" charset="-122"/>
                  <a:sym typeface="Courier" charset="0"/>
                </a:rPr>
                <a:t> </a:t>
              </a:r>
              <a:r>
                <a:rPr lang="zh-CN" altLang="en-US" sz="1200">
                  <a:solidFill>
                    <a:srgbClr val="BE4AC1"/>
                  </a:solidFill>
                  <a:latin typeface="微软雅黑" panose="020B0503020204020204" pitchFamily="34" charset="-122"/>
                  <a:ea typeface="微软雅黑" panose="020B0503020204020204" pitchFamily="34" charset="-122"/>
                  <a:sym typeface="CourierNewPSMT" charset="0"/>
                </a:rPr>
                <a:t>0</a:t>
              </a:r>
              <a:r>
                <a:rPr lang="zh-CN" altLang="en-US" sz="1200">
                  <a:solidFill>
                    <a:srgbClr val="2B8B27"/>
                  </a:solidFill>
                  <a:latin typeface="微软雅黑" panose="020B0503020204020204" pitchFamily="34" charset="-122"/>
                  <a:ea typeface="微软雅黑" panose="020B0503020204020204" pitchFamily="34" charset="-122"/>
                  <a:sym typeface="CourierNewPSMT" charset="0"/>
                </a:rPr>
                <a:t>;</a:t>
              </a:r>
              <a:r>
                <a:rPr lang="zh-CN" altLang="en-US" sz="1200">
                  <a:solidFill>
                    <a:srgbClr val="000000"/>
                  </a:solidFill>
                  <a:latin typeface="微软雅黑" panose="020B0503020204020204" pitchFamily="34" charset="-122"/>
                  <a:ea typeface="微软雅黑" panose="020B0503020204020204" pitchFamily="34" charset="-122"/>
                  <a:sym typeface="Courier" charset="0"/>
                </a:rPr>
                <a:t> i </a:t>
              </a:r>
              <a:r>
                <a:rPr lang="zh-CN" altLang="en-US" sz="1200">
                  <a:solidFill>
                    <a:srgbClr val="2B8B27"/>
                  </a:solidFill>
                  <a:latin typeface="微软雅黑" panose="020B0503020204020204" pitchFamily="34" charset="-122"/>
                  <a:ea typeface="微软雅黑" panose="020B0503020204020204" pitchFamily="34" charset="-122"/>
                  <a:sym typeface="CourierNewPSMT" charset="0"/>
                </a:rPr>
                <a:t>&lt;</a:t>
              </a:r>
              <a:r>
                <a:rPr lang="zh-CN" altLang="en-US" sz="1200">
                  <a:solidFill>
                    <a:srgbClr val="000000"/>
                  </a:solidFill>
                  <a:latin typeface="微软雅黑" panose="020B0503020204020204" pitchFamily="34" charset="-122"/>
                  <a:ea typeface="微软雅黑" panose="020B0503020204020204" pitchFamily="34" charset="-122"/>
                  <a:sym typeface="Courier" charset="0"/>
                </a:rPr>
                <a:t> n</a:t>
              </a:r>
              <a:r>
                <a:rPr lang="zh-CN" altLang="en-US" sz="1200">
                  <a:solidFill>
                    <a:srgbClr val="2B8B27"/>
                  </a:solidFill>
                  <a:latin typeface="微软雅黑" panose="020B0503020204020204" pitchFamily="34" charset="-122"/>
                  <a:ea typeface="微软雅黑" panose="020B0503020204020204" pitchFamily="34" charset="-122"/>
                  <a:sym typeface="CourierNewPSMT" charset="0"/>
                </a:rPr>
                <a:t>;</a:t>
              </a:r>
              <a:r>
                <a:rPr lang="zh-CN" altLang="en-US" sz="1200">
                  <a:solidFill>
                    <a:srgbClr val="000000"/>
                  </a:solidFill>
                  <a:latin typeface="微软雅黑" panose="020B0503020204020204" pitchFamily="34" charset="-122"/>
                  <a:ea typeface="微软雅黑" panose="020B0503020204020204" pitchFamily="34" charset="-122"/>
                  <a:sym typeface="Courier" charset="0"/>
                </a:rPr>
                <a:t> </a:t>
              </a:r>
              <a:r>
                <a:rPr lang="zh-CN" altLang="en-US" sz="1200">
                  <a:solidFill>
                    <a:srgbClr val="2B8B27"/>
                  </a:solidFill>
                  <a:latin typeface="微软雅黑" panose="020B0503020204020204" pitchFamily="34" charset="-122"/>
                  <a:ea typeface="微软雅黑" panose="020B0503020204020204" pitchFamily="34" charset="-122"/>
                  <a:sym typeface="CourierNewPSMT" charset="0"/>
                </a:rPr>
                <a:t>++</a:t>
              </a:r>
              <a:r>
                <a:rPr lang="zh-CN" altLang="en-US" sz="1200">
                  <a:solidFill>
                    <a:srgbClr val="000000"/>
                  </a:solidFill>
                  <a:latin typeface="微软雅黑" panose="020B0503020204020204" pitchFamily="34" charset="-122"/>
                  <a:ea typeface="微软雅黑" panose="020B0503020204020204" pitchFamily="34" charset="-122"/>
                  <a:sym typeface="Courier" charset="0"/>
                </a:rPr>
                <a:t>i</a:t>
              </a:r>
              <a:r>
                <a:rPr lang="zh-CN" altLang="en-US" sz="1200">
                  <a:solidFill>
                    <a:srgbClr val="128B04"/>
                  </a:solidFill>
                  <a:latin typeface="微软雅黑" panose="020B0503020204020204" pitchFamily="34" charset="-122"/>
                  <a:ea typeface="微软雅黑" panose="020B0503020204020204" pitchFamily="34" charset="-122"/>
                  <a:sym typeface="CourierNewPSMT" charset="0"/>
                </a:rPr>
                <a:t>)</a:t>
              </a:r>
              <a:r>
                <a:rPr lang="zh-CN" altLang="en-US" sz="1200">
                  <a:solidFill>
                    <a:srgbClr val="000000"/>
                  </a:solidFill>
                  <a:latin typeface="微软雅黑" panose="020B0503020204020204" pitchFamily="34" charset="-122"/>
                  <a:ea typeface="微软雅黑" panose="020B0503020204020204" pitchFamily="34" charset="-122"/>
                  <a:sym typeface="Courier" charset="0"/>
                </a:rPr>
                <a:t> </a:t>
              </a:r>
              <a:r>
                <a:rPr lang="zh-CN" altLang="en-US" sz="1200">
                  <a:solidFill>
                    <a:srgbClr val="128B04"/>
                  </a:solidFill>
                  <a:latin typeface="微软雅黑" panose="020B0503020204020204" pitchFamily="34" charset="-122"/>
                  <a:ea typeface="微软雅黑" panose="020B0503020204020204" pitchFamily="34" charset="-122"/>
                  <a:sym typeface="CourierNewPSMT" charset="0"/>
                </a:rPr>
                <a:t>{</a:t>
              </a:r>
              <a:endParaRPr lang="zh-CN" altLang="en-US" sz="1200">
                <a:solidFill>
                  <a:srgbClr val="000000"/>
                </a:solidFill>
                <a:latin typeface="微软雅黑" panose="020B0503020204020204" pitchFamily="34" charset="-122"/>
                <a:ea typeface="微软雅黑" panose="020B0503020204020204" pitchFamily="34" charset="-122"/>
                <a:sym typeface="Courier" charset="0"/>
              </a:endParaRPr>
            </a:p>
            <a:p>
              <a:pPr>
                <a:spcBef>
                  <a:spcPct val="0"/>
                </a:spcBef>
                <a:buFont typeface="Arial" panose="020B0604020202020204" pitchFamily="34" charset="0"/>
                <a:buChar char="2"/>
              </a:pPr>
              <a:r>
                <a:rPr lang="zh-CN" altLang="en-US" sz="1200">
                  <a:solidFill>
                    <a:srgbClr val="000000"/>
                  </a:solidFill>
                  <a:latin typeface="微软雅黑" panose="020B0503020204020204" pitchFamily="34" charset="-122"/>
                  <a:ea typeface="微软雅黑" panose="020B0503020204020204" pitchFamily="34" charset="-122"/>
                  <a:sym typeface="Courier" charset="0"/>
                </a:rPr>
                <a:t>6.      ContainerRequest containerAsk </a:t>
              </a:r>
              <a:r>
                <a:rPr lang="zh-CN" altLang="en-US" sz="1200">
                  <a:solidFill>
                    <a:srgbClr val="2B8B27"/>
                  </a:solidFill>
                  <a:latin typeface="微软雅黑" panose="020B0503020204020204" pitchFamily="34" charset="-122"/>
                  <a:ea typeface="微软雅黑" panose="020B0503020204020204" pitchFamily="34" charset="-122"/>
                  <a:sym typeface="CourierNewPSMT" charset="0"/>
                </a:rPr>
                <a:t>=</a:t>
              </a:r>
              <a:r>
                <a:rPr lang="zh-CN" altLang="en-US" sz="1200">
                  <a:solidFill>
                    <a:srgbClr val="000000"/>
                  </a:solidFill>
                  <a:latin typeface="微软雅黑" panose="020B0503020204020204" pitchFamily="34" charset="-122"/>
                  <a:ea typeface="微软雅黑" panose="020B0503020204020204" pitchFamily="34" charset="-122"/>
                  <a:sym typeface="Courier" charset="0"/>
                </a:rPr>
                <a:t> </a:t>
              </a:r>
              <a:r>
                <a:rPr lang="zh-CN" altLang="en-US" sz="1200" b="1">
                  <a:solidFill>
                    <a:srgbClr val="000000"/>
                  </a:solidFill>
                  <a:latin typeface="微软雅黑" panose="020B0503020204020204" pitchFamily="34" charset="-122"/>
                  <a:ea typeface="微软雅黑" panose="020B0503020204020204" pitchFamily="34" charset="-122"/>
                  <a:sym typeface="CourierNewPS-BoldMT" charset="0"/>
                </a:rPr>
                <a:t>new</a:t>
              </a:r>
              <a:r>
                <a:rPr lang="zh-CN" altLang="en-US" sz="1200">
                  <a:solidFill>
                    <a:srgbClr val="000000"/>
                  </a:solidFill>
                  <a:latin typeface="微软雅黑" panose="020B0503020204020204" pitchFamily="34" charset="-122"/>
                  <a:ea typeface="微软雅黑" panose="020B0503020204020204" pitchFamily="34" charset="-122"/>
                  <a:sym typeface="Courier" charset="0"/>
                </a:rPr>
                <a:t> ContainerRequest</a:t>
              </a:r>
              <a:r>
                <a:rPr lang="zh-CN" altLang="en-US" sz="1200">
                  <a:solidFill>
                    <a:srgbClr val="128B04"/>
                  </a:solidFill>
                  <a:latin typeface="微软雅黑" panose="020B0503020204020204" pitchFamily="34" charset="-122"/>
                  <a:ea typeface="微软雅黑" panose="020B0503020204020204" pitchFamily="34" charset="-122"/>
                  <a:sym typeface="CourierNewPSMT" charset="0"/>
                </a:rPr>
                <a:t>(</a:t>
              </a:r>
              <a:r>
                <a:rPr lang="zh-CN" altLang="en-US" sz="1200">
                  <a:solidFill>
                    <a:srgbClr val="000000"/>
                  </a:solidFill>
                  <a:latin typeface="微软雅黑" panose="020B0503020204020204" pitchFamily="34" charset="-122"/>
                  <a:ea typeface="微软雅黑" panose="020B0503020204020204" pitchFamily="34" charset="-122"/>
                  <a:sym typeface="Courier" charset="0"/>
                </a:rPr>
                <a:t>capability, </a:t>
              </a:r>
              <a:r>
                <a:rPr lang="zh-CN" altLang="en-US" sz="1200" b="1">
                  <a:solidFill>
                    <a:srgbClr val="000053"/>
                  </a:solidFill>
                  <a:latin typeface="微软雅黑" panose="020B0503020204020204" pitchFamily="34" charset="-122"/>
                  <a:ea typeface="微软雅黑" panose="020B0503020204020204" pitchFamily="34" charset="-122"/>
                  <a:sym typeface="CourierNewPS-BoldMT" charset="0"/>
                </a:rPr>
                <a:t>null</a:t>
              </a:r>
              <a:r>
                <a:rPr lang="zh-CN" altLang="en-US" sz="1200">
                  <a:solidFill>
                    <a:srgbClr val="000000"/>
                  </a:solidFill>
                  <a:latin typeface="微软雅黑" panose="020B0503020204020204" pitchFamily="34" charset="-122"/>
                  <a:ea typeface="微软雅黑" panose="020B0503020204020204" pitchFamily="34" charset="-122"/>
                  <a:sym typeface="Courier" charset="0"/>
                </a:rPr>
                <a:t>, </a:t>
              </a:r>
              <a:r>
                <a:rPr lang="zh-CN" altLang="en-US" sz="1200" b="1">
                  <a:solidFill>
                    <a:srgbClr val="000053"/>
                  </a:solidFill>
                  <a:latin typeface="微软雅黑" panose="020B0503020204020204" pitchFamily="34" charset="-122"/>
                  <a:ea typeface="微软雅黑" panose="020B0503020204020204" pitchFamily="34" charset="-122"/>
                  <a:sym typeface="CourierNewPS-BoldMT" charset="0"/>
                </a:rPr>
                <a:t>null</a:t>
              </a:r>
              <a:r>
                <a:rPr lang="zh-CN" altLang="en-US" sz="1200">
                  <a:solidFill>
                    <a:srgbClr val="000000"/>
                  </a:solidFill>
                  <a:latin typeface="微软雅黑" panose="020B0503020204020204" pitchFamily="34" charset="-122"/>
                  <a:ea typeface="微软雅黑" panose="020B0503020204020204" pitchFamily="34" charset="-122"/>
                  <a:sym typeface="Courier" charset="0"/>
                </a:rPr>
                <a:t>, priority</a:t>
              </a:r>
              <a:r>
                <a:rPr lang="zh-CN" altLang="en-US" sz="1200">
                  <a:solidFill>
                    <a:srgbClr val="128B04"/>
                  </a:solidFill>
                  <a:latin typeface="微软雅黑" panose="020B0503020204020204" pitchFamily="34" charset="-122"/>
                  <a:ea typeface="微软雅黑" panose="020B0503020204020204" pitchFamily="34" charset="-122"/>
                  <a:sym typeface="CourierNewPSMT" charset="0"/>
                </a:rPr>
                <a:t>)</a:t>
              </a:r>
              <a:r>
                <a:rPr lang="zh-CN" altLang="en-US" sz="1200">
                  <a:solidFill>
                    <a:srgbClr val="2B8B27"/>
                  </a:solidFill>
                  <a:latin typeface="微软雅黑" panose="020B0503020204020204" pitchFamily="34" charset="-122"/>
                  <a:ea typeface="微软雅黑" panose="020B0503020204020204" pitchFamily="34" charset="-122"/>
                  <a:sym typeface="CourierNewPSMT" charset="0"/>
                </a:rPr>
                <a:t>;</a:t>
              </a:r>
              <a:endParaRPr lang="zh-CN" altLang="en-US" sz="1200">
                <a:solidFill>
                  <a:srgbClr val="000000"/>
                </a:solidFill>
                <a:latin typeface="微软雅黑" panose="020B0503020204020204" pitchFamily="34" charset="-122"/>
                <a:ea typeface="微软雅黑" panose="020B0503020204020204" pitchFamily="34" charset="-122"/>
                <a:sym typeface="Courier" charset="0"/>
              </a:endParaRPr>
            </a:p>
            <a:p>
              <a:pPr>
                <a:spcBef>
                  <a:spcPct val="0"/>
                </a:spcBef>
                <a:buFont typeface="Arial" panose="020B0604020202020204" pitchFamily="34" charset="0"/>
                <a:buChar char="2"/>
              </a:pPr>
              <a:r>
                <a:rPr lang="zh-CN" altLang="en-US" sz="1200">
                  <a:solidFill>
                    <a:srgbClr val="000000"/>
                  </a:solidFill>
                  <a:latin typeface="微软雅黑" panose="020B0503020204020204" pitchFamily="34" charset="-122"/>
                  <a:ea typeface="微软雅黑" panose="020B0503020204020204" pitchFamily="34" charset="-122"/>
                  <a:sym typeface="Courier" charset="0"/>
                </a:rPr>
                <a:t>7.      rmClient.</a:t>
              </a:r>
              <a:r>
                <a:rPr lang="zh-CN" altLang="en-US" sz="1200">
                  <a:solidFill>
                    <a:srgbClr val="0B5526"/>
                  </a:solidFill>
                  <a:latin typeface="微软雅黑" panose="020B0503020204020204" pitchFamily="34" charset="-122"/>
                  <a:ea typeface="微软雅黑" panose="020B0503020204020204" pitchFamily="34" charset="-122"/>
                  <a:sym typeface="CourierNewPSMT" charset="0"/>
                </a:rPr>
                <a:t>addContainerRequest</a:t>
              </a:r>
              <a:r>
                <a:rPr lang="zh-CN" altLang="en-US" sz="1200">
                  <a:solidFill>
                    <a:srgbClr val="128B04"/>
                  </a:solidFill>
                  <a:latin typeface="微软雅黑" panose="020B0503020204020204" pitchFamily="34" charset="-122"/>
                  <a:ea typeface="微软雅黑" panose="020B0503020204020204" pitchFamily="34" charset="-122"/>
                  <a:sym typeface="CourierNewPSMT" charset="0"/>
                </a:rPr>
                <a:t>(</a:t>
              </a:r>
              <a:r>
                <a:rPr lang="zh-CN" altLang="en-US" sz="1200">
                  <a:solidFill>
                    <a:srgbClr val="000000"/>
                  </a:solidFill>
                  <a:latin typeface="微软雅黑" panose="020B0503020204020204" pitchFamily="34" charset="-122"/>
                  <a:ea typeface="微软雅黑" panose="020B0503020204020204" pitchFamily="34" charset="-122"/>
                  <a:sym typeface="Courier" charset="0"/>
                </a:rPr>
                <a:t>containerAsk</a:t>
              </a:r>
              <a:r>
                <a:rPr lang="zh-CN" altLang="en-US" sz="1200">
                  <a:solidFill>
                    <a:srgbClr val="128B04"/>
                  </a:solidFill>
                  <a:latin typeface="微软雅黑" panose="020B0503020204020204" pitchFamily="34" charset="-122"/>
                  <a:ea typeface="微软雅黑" panose="020B0503020204020204" pitchFamily="34" charset="-122"/>
                  <a:sym typeface="CourierNewPSMT" charset="0"/>
                </a:rPr>
                <a:t>)</a:t>
              </a:r>
              <a:r>
                <a:rPr lang="zh-CN" altLang="en-US" sz="1200">
                  <a:solidFill>
                    <a:srgbClr val="2B8B27"/>
                  </a:solidFill>
                  <a:latin typeface="微软雅黑" panose="020B0503020204020204" pitchFamily="34" charset="-122"/>
                  <a:ea typeface="微软雅黑" panose="020B0503020204020204" pitchFamily="34" charset="-122"/>
                  <a:sym typeface="CourierNewPSMT" charset="0"/>
                </a:rPr>
                <a:t>;</a:t>
              </a:r>
              <a:endParaRPr lang="zh-CN" altLang="en-US" sz="1200">
                <a:solidFill>
                  <a:srgbClr val="000000"/>
                </a:solidFill>
                <a:latin typeface="微软雅黑" panose="020B0503020204020204" pitchFamily="34" charset="-122"/>
                <a:ea typeface="微软雅黑" panose="020B0503020204020204" pitchFamily="34" charset="-122"/>
                <a:sym typeface="Courier" charset="0"/>
              </a:endParaRPr>
            </a:p>
            <a:p>
              <a:pPr>
                <a:spcBef>
                  <a:spcPct val="0"/>
                </a:spcBef>
                <a:buFont typeface="Arial" panose="020B0604020202020204" pitchFamily="34" charset="0"/>
                <a:buChar char="2"/>
              </a:pPr>
              <a:r>
                <a:rPr lang="zh-CN" altLang="en-US" sz="1200">
                  <a:solidFill>
                    <a:srgbClr val="000000"/>
                  </a:solidFill>
                  <a:latin typeface="微软雅黑" panose="020B0503020204020204" pitchFamily="34" charset="-122"/>
                  <a:ea typeface="微软雅黑" panose="020B0503020204020204" pitchFamily="34" charset="-122"/>
                  <a:sym typeface="Courier" charset="0"/>
                </a:rPr>
                <a:t>8.    </a:t>
              </a:r>
              <a:r>
                <a:rPr lang="zh-CN" altLang="en-US" sz="1200">
                  <a:solidFill>
                    <a:srgbClr val="128B04"/>
                  </a:solidFill>
                  <a:latin typeface="微软雅黑" panose="020B0503020204020204" pitchFamily="34" charset="-122"/>
                  <a:ea typeface="微软雅黑" panose="020B0503020204020204" pitchFamily="34" charset="-122"/>
                  <a:sym typeface="CourierNewPSMT" charset="0"/>
                </a:rPr>
                <a:t>}</a:t>
              </a:r>
            </a:p>
            <a:p>
              <a:pPr>
                <a:spcBef>
                  <a:spcPct val="0"/>
                </a:spcBef>
                <a:buFont typeface="Arial" panose="020B0604020202020204" pitchFamily="34" charset="0"/>
                <a:buChar char="2"/>
              </a:pPr>
              <a:endParaRPr lang="zh-CN" altLang="en-US" sz="1200">
                <a:solidFill>
                  <a:srgbClr val="128B04"/>
                </a:solidFill>
                <a:latin typeface="微软雅黑" panose="020B0503020204020204" pitchFamily="34" charset="-122"/>
                <a:ea typeface="微软雅黑" panose="020B0503020204020204" pitchFamily="34" charset="-122"/>
                <a:sym typeface="CourierNewPSMT" charset="0"/>
              </a:endParaRPr>
            </a:p>
            <a:p>
              <a:pPr>
                <a:spcBef>
                  <a:spcPct val="0"/>
                </a:spcBef>
                <a:buFontTx/>
                <a:buNone/>
              </a:pPr>
              <a:endParaRPr lang="zh-CN" altLang="en-US" sz="1200">
                <a:solidFill>
                  <a:srgbClr val="000000"/>
                </a:solidFill>
                <a:latin typeface="微软雅黑" panose="020B0503020204020204" pitchFamily="34" charset="-122"/>
                <a:ea typeface="微软雅黑" panose="020B0503020204020204" pitchFamily="34" charset="-122"/>
                <a:sym typeface="Courier" charset="0"/>
              </a:endParaRPr>
            </a:p>
          </p:txBody>
        </p:sp>
        <p:sp>
          <p:nvSpPr>
            <p:cNvPr id="70663" name="Oval Callout 6"/>
            <p:cNvSpPr>
              <a:spLocks noChangeArrowheads="1"/>
            </p:cNvSpPr>
            <p:nvPr/>
          </p:nvSpPr>
          <p:spPr bwMode="auto">
            <a:xfrm>
              <a:off x="6397452" y="0"/>
              <a:ext cx="2289347" cy="1465180"/>
            </a:xfrm>
            <a:prstGeom prst="wedgeEllipseCallout">
              <a:avLst>
                <a:gd name="adj1" fmla="val -65898"/>
                <a:gd name="adj2" fmla="val 16250"/>
              </a:avLst>
            </a:prstGeom>
            <a:gradFill rotWithShape="1">
              <a:gsLst>
                <a:gs pos="0">
                  <a:srgbClr val="66D411"/>
                </a:gs>
                <a:gs pos="100000">
                  <a:srgbClr val="B8FF9E"/>
                </a:gs>
              </a:gsLst>
              <a:lin ang="16200000" scaled="1"/>
            </a:gradFill>
            <a:ln w="9525">
              <a:solidFill>
                <a:schemeClr val="accent1"/>
              </a:solidFill>
              <a:miter lim="800000"/>
              <a:headEnd/>
              <a:tailE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800">
                  <a:solidFill>
                    <a:srgbClr val="1E1E1E"/>
                  </a:solidFill>
                  <a:latin typeface="微软雅黑" panose="020B0503020204020204" pitchFamily="34" charset="-122"/>
                  <a:ea typeface="微软雅黑" panose="020B0503020204020204" pitchFamily="34" charset="-122"/>
                  <a:sym typeface="Courier" charset="0"/>
                </a:rPr>
                <a:t>Setup requirements for worker containers</a:t>
              </a:r>
              <a:endParaRPr lang="en-US" altLang="zh-CN" sz="800">
                <a:solidFill>
                  <a:srgbClr val="1E1E1E"/>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70664" name="Oval Callout 7"/>
            <p:cNvSpPr>
              <a:spLocks noChangeArrowheads="1"/>
            </p:cNvSpPr>
            <p:nvPr/>
          </p:nvSpPr>
          <p:spPr bwMode="auto">
            <a:xfrm>
              <a:off x="6096000" y="1808913"/>
              <a:ext cx="2289347" cy="1465180"/>
            </a:xfrm>
            <a:prstGeom prst="wedgeEllipseCallout">
              <a:avLst>
                <a:gd name="adj1" fmla="val -74588"/>
                <a:gd name="adj2" fmla="val -29694"/>
              </a:avLst>
            </a:prstGeom>
            <a:gradFill rotWithShape="1">
              <a:gsLst>
                <a:gs pos="0">
                  <a:srgbClr val="66D411"/>
                </a:gs>
                <a:gs pos="100000">
                  <a:srgbClr val="B8FF9E"/>
                </a:gs>
              </a:gsLst>
              <a:lin ang="16200000" scaled="1"/>
            </a:gradFill>
            <a:ln w="9525">
              <a:solidFill>
                <a:schemeClr val="accent1"/>
              </a:solidFill>
              <a:miter lim="800000"/>
              <a:headEnd/>
              <a:tailE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800">
                  <a:solidFill>
                    <a:srgbClr val="1E1E1E"/>
                  </a:solidFill>
                  <a:latin typeface="微软雅黑" panose="020B0503020204020204" pitchFamily="34" charset="-122"/>
                  <a:ea typeface="微软雅黑" panose="020B0503020204020204" pitchFamily="34" charset="-122"/>
                  <a:sym typeface="Courier" charset="0"/>
                </a:rPr>
                <a:t>Make resource requests to ResourceManager</a:t>
              </a:r>
              <a:endParaRPr lang="en-US" altLang="zh-CN" sz="800">
                <a:solidFill>
                  <a:srgbClr val="1E1E1E"/>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8613">
                                            <p:txEl>
                                              <p:pRg st="0" end="0"/>
                                            </p:txEl>
                                          </p:spTgt>
                                        </p:tgtEl>
                                        <p:attrNameLst>
                                          <p:attrName>style.visibility</p:attrName>
                                        </p:attrNameLst>
                                      </p:cBhvr>
                                      <p:to>
                                        <p:strVal val="visible"/>
                                      </p:to>
                                    </p:set>
                                    <p:animEffect>
                                      <p:cBhvr>
                                        <p:cTn id="7" dur="500"/>
                                        <p:tgtEl>
                                          <p:spTgt spid="6861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8613">
                                            <p:txEl>
                                              <p:pRg st="1" end="1"/>
                                            </p:txEl>
                                          </p:spTgt>
                                        </p:tgtEl>
                                        <p:attrNameLst>
                                          <p:attrName>style.visibility</p:attrName>
                                        </p:attrNameLst>
                                      </p:cBhvr>
                                      <p:to>
                                        <p:strVal val="visible"/>
                                      </p:to>
                                    </p:set>
                                    <p:animEffect>
                                      <p:cBhvr>
                                        <p:cTn id="12" dur="500"/>
                                        <p:tgtEl>
                                          <p:spTgt spid="6861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8613">
                                            <p:txEl>
                                              <p:pRg st="2" end="2"/>
                                            </p:txEl>
                                          </p:spTgt>
                                        </p:tgtEl>
                                        <p:attrNameLst>
                                          <p:attrName>style.visibility</p:attrName>
                                        </p:attrNameLst>
                                      </p:cBhvr>
                                      <p:to>
                                        <p:strVal val="visible"/>
                                      </p:to>
                                    </p:set>
                                    <p:animEffect>
                                      <p:cBhvr>
                                        <p:cTn id="17" dur="500"/>
                                        <p:tgtEl>
                                          <p:spTgt spid="6861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8613">
                                            <p:txEl>
                                              <p:pRg st="3" end="3"/>
                                            </p:txEl>
                                          </p:spTgt>
                                        </p:tgtEl>
                                        <p:attrNameLst>
                                          <p:attrName>style.visibility</p:attrName>
                                        </p:attrNameLst>
                                      </p:cBhvr>
                                      <p:to>
                                        <p:strVal val="visible"/>
                                      </p:to>
                                    </p:set>
                                    <p:animEffect>
                                      <p:cBhvr>
                                        <p:cTn id="22" dur="500"/>
                                        <p:tgtEl>
                                          <p:spTgt spid="6861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p:cTn id="27" dur="500" fill="hold"/>
                                        <p:tgtEl>
                                          <p:spTgt spid="2"/>
                                        </p:tgtEl>
                                        <p:attrNameLst>
                                          <p:attrName>ppt_x</p:attrName>
                                        </p:attrNameLst>
                                      </p:cBhvr>
                                      <p:tavLst>
                                        <p:tav tm="0">
                                          <p:val>
                                            <p:strVal val="#ppt_x"/>
                                          </p:val>
                                        </p:tav>
                                        <p:tav tm="100000">
                                          <p:val>
                                            <p:strVal val="#ppt_x"/>
                                          </p:val>
                                        </p:tav>
                                      </p:tavLst>
                                    </p:anim>
                                    <p:anim calcmode="lin" valueType="num">
                                      <p:cBhvr>
                                        <p:cTn id="2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3" grpId="0" build="p" bldLvl="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Box 1"/>
          <p:cNvSpPr txBox="1">
            <a:spLocks noChangeArrowheads="1"/>
          </p:cNvSpPr>
          <p:nvPr/>
        </p:nvSpPr>
        <p:spPr bwMode="auto">
          <a:xfrm>
            <a:off x="477838" y="1014413"/>
            <a:ext cx="35782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 typeface="Wingdings" panose="05000000000000000000" pitchFamily="2" charset="2"/>
              <a:buChar char="p"/>
            </a:pPr>
            <a:r>
              <a:rPr lang="en-US" altLang="zh-CN" sz="2800">
                <a:latin typeface="微软雅黑" panose="020B0503020204020204" pitchFamily="34" charset="-122"/>
                <a:ea typeface="微软雅黑" panose="020B0503020204020204" pitchFamily="34" charset="-122"/>
                <a:cs typeface="Times New Roman" panose="02020603050405020304" pitchFamily="18" charset="0"/>
              </a:rPr>
              <a:t>提供多种资源调度器</a:t>
            </a:r>
          </a:p>
        </p:txBody>
      </p:sp>
      <p:sp>
        <p:nvSpPr>
          <p:cNvPr id="71683" name="TextBox 1"/>
          <p:cNvSpPr txBox="1">
            <a:spLocks noChangeArrowheads="1"/>
          </p:cNvSpPr>
          <p:nvPr/>
        </p:nvSpPr>
        <p:spPr bwMode="auto">
          <a:xfrm>
            <a:off x="477838" y="3103563"/>
            <a:ext cx="321945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 typeface="Wingdings" panose="05000000000000000000" pitchFamily="2" charset="2"/>
              <a:buChar char="p"/>
            </a:pPr>
            <a:r>
              <a:rPr lang="en-US" altLang="zh-CN" sz="2800">
                <a:latin typeface="微软雅黑" panose="020B0503020204020204" pitchFamily="34" charset="-122"/>
                <a:ea typeface="微软雅黑" panose="020B0503020204020204" pitchFamily="34" charset="-122"/>
                <a:cs typeface="Times New Roman" panose="02020603050405020304" pitchFamily="18" charset="0"/>
              </a:rPr>
              <a:t>多租户资源调度器</a:t>
            </a:r>
          </a:p>
        </p:txBody>
      </p:sp>
      <p:sp>
        <p:nvSpPr>
          <p:cNvPr id="71684" name="TextBox 1"/>
          <p:cNvSpPr txBox="1">
            <a:spLocks noChangeArrowheads="1"/>
          </p:cNvSpPr>
          <p:nvPr/>
        </p:nvSpPr>
        <p:spPr bwMode="auto">
          <a:xfrm>
            <a:off x="935038" y="3824288"/>
            <a:ext cx="393700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 typeface="Wingdings" panose="05000000000000000000" pitchFamily="2" charset="2"/>
              <a:buChar char="ü"/>
            </a:pPr>
            <a:r>
              <a:rPr lang="en-US" altLang="zh-CN" sz="2800">
                <a:latin typeface="微软雅黑" panose="020B0503020204020204" pitchFamily="34" charset="-122"/>
                <a:ea typeface="微软雅黑" panose="020B0503020204020204" pitchFamily="34" charset="-122"/>
              </a:rPr>
              <a:t>支持资源按比例分配</a:t>
            </a:r>
          </a:p>
          <a:p>
            <a:pPr eaLnBrk="1" hangingPunct="1">
              <a:lnSpc>
                <a:spcPct val="150000"/>
              </a:lnSpc>
              <a:spcBef>
                <a:spcPct val="0"/>
              </a:spcBef>
              <a:buFont typeface="Wingdings" panose="05000000000000000000" pitchFamily="2" charset="2"/>
              <a:buChar char="ü"/>
            </a:pPr>
            <a:r>
              <a:rPr lang="en-US" altLang="zh-CN" sz="2800">
                <a:latin typeface="微软雅黑" panose="020B0503020204020204" pitchFamily="34" charset="-122"/>
                <a:ea typeface="微软雅黑" panose="020B0503020204020204" pitchFamily="34" charset="-122"/>
              </a:rPr>
              <a:t>支持层级队列划分方式</a:t>
            </a:r>
          </a:p>
          <a:p>
            <a:pPr eaLnBrk="1" hangingPunct="1">
              <a:lnSpc>
                <a:spcPct val="150000"/>
              </a:lnSpc>
              <a:spcBef>
                <a:spcPct val="0"/>
              </a:spcBef>
              <a:buFont typeface="Wingdings" panose="05000000000000000000" pitchFamily="2" charset="2"/>
              <a:buChar char="ü"/>
            </a:pPr>
            <a:r>
              <a:rPr lang="en-US" altLang="zh-CN" sz="2800">
                <a:latin typeface="微软雅黑" panose="020B0503020204020204" pitchFamily="34" charset="-122"/>
                <a:ea typeface="微软雅黑" panose="020B0503020204020204" pitchFamily="34" charset="-122"/>
              </a:rPr>
              <a:t>支持资源抢占</a:t>
            </a:r>
          </a:p>
        </p:txBody>
      </p:sp>
      <p:sp>
        <p:nvSpPr>
          <p:cNvPr id="71685" name="TextBox 3"/>
          <p:cNvSpPr txBox="1">
            <a:spLocks noChangeArrowheads="1"/>
          </p:cNvSpPr>
          <p:nvPr/>
        </p:nvSpPr>
        <p:spPr bwMode="auto">
          <a:xfrm>
            <a:off x="922338" y="1662113"/>
            <a:ext cx="4214812" cy="138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ü"/>
            </a:pPr>
            <a:r>
              <a:rPr lang="en-US" altLang="zh-CN" sz="2800">
                <a:latin typeface="微软雅黑" panose="020B0503020204020204" pitchFamily="34" charset="-122"/>
                <a:ea typeface="微软雅黑" panose="020B0503020204020204" pitchFamily="34" charset="-122"/>
              </a:rPr>
              <a:t>FIFO</a:t>
            </a:r>
          </a:p>
          <a:p>
            <a:pPr eaLnBrk="1" hangingPunct="1">
              <a:spcBef>
                <a:spcPct val="0"/>
              </a:spcBef>
              <a:buFont typeface="Wingdings" panose="05000000000000000000" pitchFamily="2" charset="2"/>
              <a:buChar char="ü"/>
            </a:pPr>
            <a:r>
              <a:rPr lang="en-US" altLang="zh-CN" sz="2800">
                <a:latin typeface="微软雅黑" panose="020B0503020204020204" pitchFamily="34" charset="-122"/>
                <a:ea typeface="微软雅黑" panose="020B0503020204020204" pitchFamily="34" charset="-122"/>
              </a:rPr>
              <a:t>Fair Scheduler</a:t>
            </a:r>
          </a:p>
          <a:p>
            <a:pPr eaLnBrk="1" hangingPunct="1">
              <a:spcBef>
                <a:spcPct val="0"/>
              </a:spcBef>
              <a:buFont typeface="Wingdings" panose="05000000000000000000" pitchFamily="2" charset="2"/>
              <a:buChar char="ü"/>
            </a:pPr>
            <a:r>
              <a:rPr lang="en-US" altLang="zh-CN" sz="2800">
                <a:latin typeface="微软雅黑" panose="020B0503020204020204" pitchFamily="34" charset="-122"/>
                <a:ea typeface="微软雅黑" panose="020B0503020204020204" pitchFamily="34" charset="-122"/>
              </a:rPr>
              <a:t>Capacity Scheduler</a:t>
            </a:r>
            <a:endParaRPr lang="zh-CN" altLang="en-US" sz="2800">
              <a:latin typeface="微软雅黑" panose="020B0503020204020204" pitchFamily="34" charset="-122"/>
              <a:ea typeface="微软雅黑" panose="020B0503020204020204" pitchFamily="34" charset="-122"/>
            </a:endParaRPr>
          </a:p>
        </p:txBody>
      </p:sp>
      <p:sp>
        <p:nvSpPr>
          <p:cNvPr id="8" name="Title 1"/>
          <p:cNvSpPr txBox="1">
            <a:spLocks noChangeArrowheads="1"/>
          </p:cNvSpPr>
          <p:nvPr/>
        </p:nvSpPr>
        <p:spPr bwMode="auto">
          <a:xfrm>
            <a:off x="457200" y="0"/>
            <a:ext cx="8229600"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eaLnBrk="0" fontAlgn="base" hangingPunct="0">
              <a:spcBef>
                <a:spcPct val="0"/>
              </a:spcBef>
              <a:spcAft>
                <a:spcPct val="0"/>
              </a:spcAft>
              <a:defRPr sz="4400">
                <a:solidFill>
                  <a:schemeClr val="tx2"/>
                </a:solidFill>
                <a:latin typeface="Arial" pitchFamily="34" charset="0"/>
                <a:ea typeface="宋体" pitchFamily="2" charset="-122"/>
              </a:defRPr>
            </a:lvl6pPr>
            <a:lvl7pPr marL="914400" algn="ctr" rtl="0" eaLnBrk="0" fontAlgn="base" hangingPunct="0">
              <a:spcBef>
                <a:spcPct val="0"/>
              </a:spcBef>
              <a:spcAft>
                <a:spcPct val="0"/>
              </a:spcAft>
              <a:defRPr sz="4400">
                <a:solidFill>
                  <a:schemeClr val="tx2"/>
                </a:solidFill>
                <a:latin typeface="Arial" pitchFamily="34" charset="0"/>
                <a:ea typeface="宋体" pitchFamily="2" charset="-122"/>
              </a:defRPr>
            </a:lvl7pPr>
            <a:lvl8pPr marL="1371600" algn="ctr" rtl="0" eaLnBrk="0" fontAlgn="base" hangingPunct="0">
              <a:spcBef>
                <a:spcPct val="0"/>
              </a:spcBef>
              <a:spcAft>
                <a:spcPct val="0"/>
              </a:spcAft>
              <a:defRPr sz="4400">
                <a:solidFill>
                  <a:schemeClr val="tx2"/>
                </a:solidFill>
                <a:latin typeface="Arial" pitchFamily="34" charset="0"/>
                <a:ea typeface="宋体" pitchFamily="2" charset="-122"/>
              </a:defRPr>
            </a:lvl8pPr>
            <a:lvl9pPr marL="1828800" algn="ctr" rtl="0" eaLnBrk="0" fontAlgn="base" hangingPunct="0">
              <a:spcBef>
                <a:spcPct val="0"/>
              </a:spcBef>
              <a:spcAft>
                <a:spcPct val="0"/>
              </a:spcAft>
              <a:defRPr sz="4400">
                <a:solidFill>
                  <a:schemeClr val="tx2"/>
                </a:solidFill>
                <a:latin typeface="Arial" pitchFamily="34" charset="0"/>
                <a:ea typeface="宋体" pitchFamily="2" charset="-122"/>
              </a:defRPr>
            </a:lvl9pPr>
          </a:lstStyle>
          <a:p>
            <a:pPr>
              <a:defRPr/>
            </a:pPr>
            <a:r>
              <a:rPr lang="en-US" altLang="zh-CN" sz="3800" b="1" kern="0">
                <a:latin typeface="微软雅黑" pitchFamily="34" charset="-122"/>
                <a:ea typeface="微软雅黑" pitchFamily="34" charset="-122"/>
              </a:rPr>
              <a:t>YARN资源调度器</a:t>
            </a:r>
            <a:endParaRPr lang="en-US" altLang="zh-CN" sz="3800" b="1" kern="0" dirty="0">
              <a:latin typeface="微软雅黑" pitchFamily="34" charset="-122"/>
              <a:ea typeface="微软雅黑" pitchFamily="34" charset="-122"/>
              <a:sym typeface="Arial" pitchFamily="34" charset="0"/>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idx="4294967295"/>
          </p:nvPr>
        </p:nvSpPr>
        <p:spPr>
          <a:xfrm>
            <a:off x="1628775" y="549275"/>
            <a:ext cx="5535613" cy="714375"/>
          </a:xfrm>
        </p:spPr>
        <p:txBody>
          <a:bodyPr/>
          <a:lstStyle/>
          <a:p>
            <a:r>
              <a:rPr lang="en-US" altLang="zh-CN" sz="3800" b="1">
                <a:latin typeface="微软雅黑" panose="020B0503020204020204" pitchFamily="34" charset="-122"/>
                <a:ea typeface="微软雅黑" panose="020B0503020204020204" pitchFamily="34" charset="-122"/>
              </a:rPr>
              <a:t>YARN资源隔离方案</a:t>
            </a:r>
            <a:endParaRPr lang="zh-CN" altLang="zh-CN" sz="3800" b="1">
              <a:latin typeface="微软雅黑" panose="020B0503020204020204" pitchFamily="34" charset="-122"/>
              <a:ea typeface="微软雅黑" panose="020B0503020204020204" pitchFamily="34" charset="-122"/>
            </a:endParaRPr>
          </a:p>
        </p:txBody>
      </p:sp>
      <p:sp>
        <p:nvSpPr>
          <p:cNvPr id="72707" name="TextBox 1"/>
          <p:cNvSpPr txBox="1">
            <a:spLocks noChangeArrowheads="1"/>
          </p:cNvSpPr>
          <p:nvPr/>
        </p:nvSpPr>
        <p:spPr bwMode="auto">
          <a:xfrm>
            <a:off x="546100" y="1427163"/>
            <a:ext cx="4379913"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 typeface="Wingdings" panose="05000000000000000000" pitchFamily="2" charset="2"/>
              <a:buChar char="p"/>
            </a:pP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支持内存和</a:t>
            </a:r>
            <a:r>
              <a:rPr lang="en-US" altLang="zh-CN" sz="2400" b="1">
                <a:latin typeface="微软雅黑" panose="020B0503020204020204" pitchFamily="34" charset="-122"/>
                <a:ea typeface="微软雅黑" panose="020B0503020204020204" pitchFamily="34" charset="-122"/>
                <a:cs typeface="Times New Roman" panose="02020603050405020304" pitchFamily="18" charset="0"/>
              </a:rPr>
              <a:t>CPU</a:t>
            </a: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两种资源隔离</a:t>
            </a:r>
          </a:p>
        </p:txBody>
      </p:sp>
      <p:sp>
        <p:nvSpPr>
          <p:cNvPr id="72708" name="TextBox 1"/>
          <p:cNvSpPr txBox="1">
            <a:spLocks noChangeArrowheads="1"/>
          </p:cNvSpPr>
          <p:nvPr/>
        </p:nvSpPr>
        <p:spPr bwMode="auto">
          <a:xfrm>
            <a:off x="1003300" y="1846263"/>
            <a:ext cx="4687888" cy="115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 typeface="Wingdings" panose="05000000000000000000" pitchFamily="2" charset="2"/>
              <a:buChar char="ü"/>
            </a:pP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内存是一种</a:t>
            </a:r>
            <a:r>
              <a:rPr lang="en-US" altLang="zh-CN" sz="2400" b="1">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决定生死</a:t>
            </a:r>
            <a:r>
              <a:rPr lang="en-US" altLang="zh-CN" sz="2400" b="1">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的资源</a:t>
            </a:r>
          </a:p>
          <a:p>
            <a:pPr eaLnBrk="1" hangingPunct="1">
              <a:lnSpc>
                <a:spcPct val="150000"/>
              </a:lnSpc>
              <a:spcBef>
                <a:spcPct val="0"/>
              </a:spcBef>
              <a:buFont typeface="Wingdings" panose="05000000000000000000" pitchFamily="2" charset="2"/>
              <a:buChar char="ü"/>
            </a:pPr>
            <a:r>
              <a:rPr lang="en-US" altLang="zh-CN" sz="2400" b="1">
                <a:latin typeface="微软雅黑" panose="020B0503020204020204" pitchFamily="34" charset="-122"/>
                <a:ea typeface="微软雅黑" panose="020B0503020204020204" pitchFamily="34" charset="-122"/>
                <a:cs typeface="Times New Roman" panose="02020603050405020304" pitchFamily="18" charset="0"/>
              </a:rPr>
              <a:t>CPU</a:t>
            </a: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是一种</a:t>
            </a:r>
            <a:r>
              <a:rPr lang="en-US" altLang="zh-CN" sz="2400" b="1">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影响快慢</a:t>
            </a:r>
            <a:r>
              <a:rPr lang="en-US" altLang="zh-CN" sz="2400" b="1">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的资源</a:t>
            </a:r>
          </a:p>
        </p:txBody>
      </p:sp>
      <p:sp>
        <p:nvSpPr>
          <p:cNvPr id="72709" name="TextBox 1"/>
          <p:cNvSpPr txBox="1">
            <a:spLocks noChangeArrowheads="1"/>
          </p:cNvSpPr>
          <p:nvPr/>
        </p:nvSpPr>
        <p:spPr bwMode="auto">
          <a:xfrm>
            <a:off x="546100" y="2889250"/>
            <a:ext cx="1577975"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 typeface="Wingdings" panose="05000000000000000000" pitchFamily="2" charset="2"/>
              <a:buChar char="p"/>
            </a:pP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内存隔离</a:t>
            </a:r>
          </a:p>
        </p:txBody>
      </p:sp>
      <p:sp>
        <p:nvSpPr>
          <p:cNvPr id="72710" name="TextBox 1"/>
          <p:cNvSpPr txBox="1">
            <a:spLocks noChangeArrowheads="1"/>
          </p:cNvSpPr>
          <p:nvPr/>
        </p:nvSpPr>
        <p:spPr bwMode="auto">
          <a:xfrm>
            <a:off x="1003300" y="3325813"/>
            <a:ext cx="3182938" cy="115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 typeface="Wingdings" panose="05000000000000000000" pitchFamily="2" charset="2"/>
              <a:buChar char="ü"/>
            </a:pP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基于线程监控的方案</a:t>
            </a:r>
          </a:p>
          <a:p>
            <a:pPr eaLnBrk="1" hangingPunct="1">
              <a:lnSpc>
                <a:spcPct val="150000"/>
              </a:lnSpc>
              <a:spcBef>
                <a:spcPct val="0"/>
              </a:spcBef>
              <a:buFont typeface="Wingdings" panose="05000000000000000000" pitchFamily="2" charset="2"/>
              <a:buChar char="ü"/>
            </a:pP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基于</a:t>
            </a:r>
            <a:r>
              <a:rPr lang="en-US" altLang="zh-CN" sz="2400" b="1">
                <a:latin typeface="微软雅黑" panose="020B0503020204020204" pitchFamily="34" charset="-122"/>
                <a:ea typeface="微软雅黑" panose="020B0503020204020204" pitchFamily="34" charset="-122"/>
                <a:cs typeface="Times New Roman" panose="02020603050405020304" pitchFamily="18" charset="0"/>
              </a:rPr>
              <a:t>Cgroups</a:t>
            </a: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的方案</a:t>
            </a:r>
          </a:p>
        </p:txBody>
      </p:sp>
      <p:sp>
        <p:nvSpPr>
          <p:cNvPr id="72711" name="TextBox 1"/>
          <p:cNvSpPr txBox="1">
            <a:spLocks noChangeArrowheads="1"/>
          </p:cNvSpPr>
          <p:nvPr/>
        </p:nvSpPr>
        <p:spPr bwMode="auto">
          <a:xfrm>
            <a:off x="546100" y="4303713"/>
            <a:ext cx="1609725"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 typeface="Wingdings" panose="05000000000000000000" pitchFamily="2" charset="2"/>
              <a:buChar char="p"/>
            </a:pP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CPU隔离</a:t>
            </a:r>
          </a:p>
        </p:txBody>
      </p:sp>
      <p:sp>
        <p:nvSpPr>
          <p:cNvPr id="72712" name="TextBox 1"/>
          <p:cNvSpPr txBox="1">
            <a:spLocks noChangeArrowheads="1"/>
          </p:cNvSpPr>
          <p:nvPr/>
        </p:nvSpPr>
        <p:spPr bwMode="auto">
          <a:xfrm>
            <a:off x="1003300" y="4722813"/>
            <a:ext cx="4071938" cy="115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 typeface="Wingdings" panose="05000000000000000000" pitchFamily="2" charset="2"/>
              <a:buChar char="ü"/>
            </a:pP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默认不对</a:t>
            </a:r>
            <a:r>
              <a:rPr lang="en-US" altLang="zh-CN" sz="2400" b="1">
                <a:latin typeface="微软雅黑" panose="020B0503020204020204" pitchFamily="34" charset="-122"/>
                <a:ea typeface="微软雅黑" panose="020B0503020204020204" pitchFamily="34" charset="-122"/>
                <a:cs typeface="Times New Roman" panose="02020603050405020304" pitchFamily="18" charset="0"/>
              </a:rPr>
              <a:t>CPU</a:t>
            </a: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资源进行隔离</a:t>
            </a:r>
          </a:p>
          <a:p>
            <a:pPr eaLnBrk="1" hangingPunct="1">
              <a:lnSpc>
                <a:spcPct val="150000"/>
              </a:lnSpc>
              <a:spcBef>
                <a:spcPct val="0"/>
              </a:spcBef>
              <a:buFont typeface="Wingdings" panose="05000000000000000000" pitchFamily="2" charset="2"/>
              <a:buChar char="ü"/>
            </a:pP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基于</a:t>
            </a:r>
            <a:r>
              <a:rPr lang="en-US" altLang="zh-CN" sz="2400" b="1">
                <a:latin typeface="微软雅黑" panose="020B0503020204020204" pitchFamily="34" charset="-122"/>
                <a:ea typeface="微软雅黑" panose="020B0503020204020204" pitchFamily="34" charset="-122"/>
                <a:cs typeface="Times New Roman" panose="02020603050405020304" pitchFamily="18" charset="0"/>
              </a:rPr>
              <a:t>Cgroups</a:t>
            </a: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的方案</a:t>
            </a: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idx="4294967295"/>
          </p:nvPr>
        </p:nvSpPr>
        <p:spPr>
          <a:xfrm>
            <a:off x="1484313" y="44450"/>
            <a:ext cx="5535612" cy="714375"/>
          </a:xfrm>
        </p:spPr>
        <p:txBody>
          <a:bodyPr/>
          <a:lstStyle/>
          <a:p>
            <a:r>
              <a:rPr lang="en-US" altLang="zh-CN" sz="3800" b="1">
                <a:latin typeface="微软雅黑" panose="020B0503020204020204" pitchFamily="34" charset="-122"/>
                <a:ea typeface="微软雅黑" panose="020B0503020204020204" pitchFamily="34" charset="-122"/>
              </a:rPr>
              <a:t>YARN资源调度语义</a:t>
            </a:r>
            <a:endParaRPr lang="zh-CN" altLang="zh-CN" sz="3800" b="1">
              <a:latin typeface="微软雅黑" panose="020B0503020204020204" pitchFamily="34" charset="-122"/>
              <a:ea typeface="微软雅黑" panose="020B0503020204020204" pitchFamily="34" charset="-122"/>
            </a:endParaRPr>
          </a:p>
        </p:txBody>
      </p:sp>
      <p:sp>
        <p:nvSpPr>
          <p:cNvPr id="73731" name="TextBox 1"/>
          <p:cNvSpPr txBox="1">
            <a:spLocks noChangeArrowheads="1"/>
          </p:cNvSpPr>
          <p:nvPr/>
        </p:nvSpPr>
        <p:spPr bwMode="auto">
          <a:xfrm>
            <a:off x="517525" y="3451225"/>
            <a:ext cx="6843713"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spAutoFit/>
          </a:bodyPr>
          <a:lstStyle>
            <a:lvl1pPr marL="342900" indent="-342900">
              <a:spcBef>
                <a:spcPct val="20000"/>
              </a:spcBef>
              <a:buChar char="•"/>
              <a:tabLst>
                <a:tab pos="2717800"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tabLst>
                <a:tab pos="2717800"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tabLst>
                <a:tab pos="2717800"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tabLst>
                <a:tab pos="27178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tabLst>
                <a:tab pos="27178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tabLst>
                <a:tab pos="27178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tabLst>
                <a:tab pos="27178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tabLst>
                <a:tab pos="27178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tabLst>
                <a:tab pos="27178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 typeface="Wingdings" panose="05000000000000000000" pitchFamily="2" charset="2"/>
              <a:buChar char="p"/>
            </a:pP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不支持的语义</a:t>
            </a:r>
          </a:p>
          <a:p>
            <a:pPr eaLnBrk="1" hangingPunct="1">
              <a:lnSpc>
                <a:spcPct val="150000"/>
              </a:lnSpc>
              <a:spcBef>
                <a:spcPct val="0"/>
              </a:spcBef>
              <a:buFont typeface="Wingdings" panose="05000000000000000000" pitchFamily="2" charset="2"/>
              <a:buChar char="ü"/>
            </a:pP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  请求任意节点</a:t>
            </a:r>
            <a:r>
              <a:rPr lang="en-US" altLang="zh-CN" sz="2400" b="1">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机架上的特定资源量</a:t>
            </a:r>
          </a:p>
          <a:p>
            <a:pPr eaLnBrk="1" hangingPunct="1">
              <a:lnSpc>
                <a:spcPct val="150000"/>
              </a:lnSpc>
              <a:spcBef>
                <a:spcPct val="0"/>
              </a:spcBef>
              <a:buFont typeface="Wingdings" panose="05000000000000000000" pitchFamily="2" charset="2"/>
              <a:buChar char="ü"/>
            </a:pP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  请求一组或几组符合某种特质的资源</a:t>
            </a:r>
          </a:p>
          <a:p>
            <a:pPr eaLnBrk="1" hangingPunct="1">
              <a:lnSpc>
                <a:spcPct val="150000"/>
              </a:lnSpc>
              <a:spcBef>
                <a:spcPct val="0"/>
              </a:spcBef>
              <a:buFont typeface="Wingdings" panose="05000000000000000000" pitchFamily="2" charset="2"/>
              <a:buChar char="ü"/>
            </a:pP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  超细粒度资源</a:t>
            </a:r>
          </a:p>
          <a:p>
            <a:pPr eaLnBrk="1" hangingPunct="1">
              <a:lnSpc>
                <a:spcPct val="150000"/>
              </a:lnSpc>
              <a:spcBef>
                <a:spcPct val="0"/>
              </a:spcBef>
              <a:buFont typeface="Wingdings" panose="05000000000000000000" pitchFamily="2" charset="2"/>
              <a:buChar char="ü"/>
            </a:pP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  动态调整</a:t>
            </a:r>
            <a:r>
              <a:rPr lang="en-US" altLang="zh-CN" sz="2400" b="1">
                <a:latin typeface="微软雅黑" panose="020B0503020204020204" pitchFamily="34" charset="-122"/>
                <a:ea typeface="微软雅黑" panose="020B0503020204020204" pitchFamily="34" charset="-122"/>
                <a:cs typeface="Times New Roman" panose="02020603050405020304" pitchFamily="18" charset="0"/>
              </a:rPr>
              <a:t>Container</a:t>
            </a: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资源</a:t>
            </a:r>
          </a:p>
        </p:txBody>
      </p:sp>
      <p:sp>
        <p:nvSpPr>
          <p:cNvPr id="5" name="TextBox 1"/>
          <p:cNvSpPr txBox="1"/>
          <p:nvPr/>
        </p:nvSpPr>
        <p:spPr>
          <a:xfrm>
            <a:off x="539750" y="692150"/>
            <a:ext cx="8347075" cy="2816225"/>
          </a:xfrm>
          <a:prstGeom prst="rect">
            <a:avLst/>
          </a:prstGeom>
          <a:noFill/>
        </p:spPr>
        <p:txBody>
          <a:bodyPr lIns="0" tIns="0" rIns="0">
            <a:spAutoFit/>
          </a:bodyPr>
          <a:lstStyle/>
          <a:p>
            <a:pPr marL="342900" indent="-342900" eaLnBrk="1" hangingPunct="1">
              <a:lnSpc>
                <a:spcPct val="150000"/>
              </a:lnSpc>
              <a:buFont typeface="Wingdings" panose="05000000000000000000" pitchFamily="2" charset="2"/>
              <a:buChar char="p"/>
              <a:tabLst>
                <a:tab pos="457200" algn="l"/>
                <a:tab pos="736600" algn="l"/>
                <a:tab pos="7239000" algn="l"/>
              </a:tabLst>
              <a:defRPr/>
            </a:pPr>
            <a:r>
              <a:rPr lang="en-US" altLang="zh-CN" sz="2400" dirty="0" err="1">
                <a:latin typeface="微软雅黑" panose="020B0503020204020204" pitchFamily="34" charset="-122"/>
                <a:ea typeface="微软雅黑" panose="020B0503020204020204" pitchFamily="34" charset="-122"/>
                <a:cs typeface="Times New Roman" pitchFamily="18" charset="0"/>
              </a:rPr>
              <a:t>支持的语义</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285750" indent="-285750" eaLnBrk="1" hangingPunct="1">
              <a:lnSpc>
                <a:spcPct val="150000"/>
              </a:lnSpc>
              <a:buFont typeface="Wingdings" panose="05000000000000000000" pitchFamily="2" charset="2"/>
              <a:buChar char="ü"/>
              <a:tabLst>
                <a:tab pos="457200" algn="l"/>
                <a:tab pos="736600" algn="l"/>
                <a:tab pos="7239000" algn="l"/>
              </a:tabLst>
              <a:defRPr/>
            </a:pPr>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cs typeface="Times New Roman" pitchFamily="18" charset="0"/>
              </a:rPr>
              <a:t>请求某个特定节点</a:t>
            </a:r>
            <a:r>
              <a:rPr lang="en-US" altLang="zh-CN" sz="2400" b="1" dirty="0">
                <a:latin typeface="微软雅黑" panose="020B0503020204020204" pitchFamily="34" charset="-122"/>
                <a:ea typeface="微软雅黑" panose="020B0503020204020204" pitchFamily="34" charset="-122"/>
                <a:cs typeface="Times New Roman" pitchFamily="18" charset="0"/>
              </a:rPr>
              <a:t>/</a:t>
            </a:r>
            <a:r>
              <a:rPr lang="en-US" altLang="zh-CN" sz="2400" dirty="0">
                <a:latin typeface="微软雅黑" panose="020B0503020204020204" pitchFamily="34" charset="-122"/>
                <a:ea typeface="微软雅黑" panose="020B0503020204020204" pitchFamily="34" charset="-122"/>
                <a:cs typeface="Times New Roman" pitchFamily="18" charset="0"/>
              </a:rPr>
              <a:t>机架上的特定资源量</a:t>
            </a:r>
          </a:p>
          <a:p>
            <a:pPr marL="342900" indent="-342900" eaLnBrk="1" hangingPunct="1">
              <a:lnSpc>
                <a:spcPct val="150000"/>
              </a:lnSpc>
              <a:buFont typeface="Wingdings" panose="05000000000000000000" pitchFamily="2" charset="2"/>
              <a:buChar char="ü"/>
              <a:tabLst>
                <a:tab pos="457200" algn="l"/>
                <a:tab pos="736600" algn="l"/>
                <a:tab pos="7239000" algn="l"/>
              </a:tabLst>
              <a:defRPr/>
            </a:pPr>
            <a:r>
              <a:rPr lang="en-US" altLang="zh-CN" sz="2400" dirty="0">
                <a:latin typeface="微软雅黑" panose="020B0503020204020204" pitchFamily="34" charset="-122"/>
                <a:ea typeface="微软雅黑" panose="020B0503020204020204" pitchFamily="34" charset="-122"/>
                <a:cs typeface="Times New Roman" pitchFamily="18" charset="0"/>
              </a:rPr>
              <a:t>	</a:t>
            </a:r>
            <a:r>
              <a:rPr lang="en-US" altLang="zh-CN" sz="2400" dirty="0" err="1">
                <a:latin typeface="微软雅黑" panose="020B0503020204020204" pitchFamily="34" charset="-122"/>
                <a:ea typeface="微软雅黑" panose="020B0503020204020204" pitchFamily="34" charset="-122"/>
                <a:cs typeface="Times New Roman" pitchFamily="18" charset="0"/>
              </a:rPr>
              <a:t>将某些节点加入（或移除）黑名单，不再为自己分配这些节点上的资源</a:t>
            </a:r>
            <a:endParaRPr lang="en-US" altLang="zh-CN" sz="2400" dirty="0">
              <a:latin typeface="微软雅黑" panose="020B0503020204020204" pitchFamily="34" charset="-122"/>
              <a:ea typeface="微软雅黑" panose="020B0503020204020204" pitchFamily="34" charset="-122"/>
              <a:cs typeface="Times New Roman" pitchFamily="18" charset="0"/>
            </a:endParaRPr>
          </a:p>
          <a:p>
            <a:pPr marL="342900" indent="-342900" eaLnBrk="1" hangingPunct="1">
              <a:lnSpc>
                <a:spcPct val="150000"/>
              </a:lnSpc>
              <a:buFont typeface="Wingdings" panose="05000000000000000000" pitchFamily="2" charset="2"/>
              <a:buChar char="ü"/>
              <a:tabLst>
                <a:tab pos="457200" algn="l"/>
                <a:tab pos="736600" algn="l"/>
                <a:tab pos="7239000" algn="l"/>
              </a:tabLst>
              <a:defRPr/>
            </a:pPr>
            <a:r>
              <a:rPr lang="en-US" altLang="zh-CN" sz="2400" dirty="0">
                <a:latin typeface="微软雅黑" panose="020B0503020204020204" pitchFamily="34" charset="-122"/>
                <a:ea typeface="微软雅黑" panose="020B0503020204020204" pitchFamily="34" charset="-122"/>
                <a:cs typeface="Times New Roman" pitchFamily="18" charset="0"/>
              </a:rPr>
              <a:t>	</a:t>
            </a:r>
            <a:r>
              <a:rPr lang="en-US" altLang="zh-CN" sz="2400" dirty="0" err="1">
                <a:latin typeface="微软雅黑" panose="020B0503020204020204" pitchFamily="34" charset="-122"/>
                <a:ea typeface="微软雅黑" panose="020B0503020204020204" pitchFamily="34" charset="-122"/>
                <a:cs typeface="Times New Roman" pitchFamily="18" charset="0"/>
              </a:rPr>
              <a:t>请求归还某些资源</a:t>
            </a:r>
            <a:endParaRPr lang="en-US" altLang="zh-CN" sz="2400" dirty="0">
              <a:latin typeface="微软雅黑" panose="020B0503020204020204" pitchFamily="34" charset="-122"/>
              <a:ea typeface="微软雅黑" panose="020B0503020204020204" pitchFamily="34" charset="-122"/>
              <a:cs typeface="Times New Roman" pitchFamily="18" charset="0"/>
            </a:endParaRP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idx="4294967295"/>
          </p:nvPr>
        </p:nvSpPr>
        <p:spPr>
          <a:xfrm>
            <a:off x="895350" y="357188"/>
            <a:ext cx="6772275" cy="714375"/>
          </a:xfrm>
        </p:spPr>
        <p:txBody>
          <a:bodyPr/>
          <a:lstStyle/>
          <a:p>
            <a:pPr>
              <a:lnSpc>
                <a:spcPts val="3800"/>
              </a:lnSpc>
            </a:pPr>
            <a:r>
              <a:rPr lang="en-US" altLang="zh-CN" sz="3800" b="1">
                <a:latin typeface="微软雅黑" panose="020B0503020204020204" pitchFamily="34" charset="-122"/>
                <a:ea typeface="微软雅黑" panose="020B0503020204020204" pitchFamily="34" charset="-122"/>
              </a:rPr>
              <a:t>以YARN为核心的生态系统</a:t>
            </a:r>
          </a:p>
        </p:txBody>
      </p:sp>
      <p:pic>
        <p:nvPicPr>
          <p:cNvPr id="7475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214438"/>
            <a:ext cx="8856663" cy="4375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idx="4294967295"/>
          </p:nvPr>
        </p:nvSpPr>
        <p:spPr>
          <a:xfrm>
            <a:off x="1258888" y="549275"/>
            <a:ext cx="6915150" cy="714375"/>
          </a:xfrm>
        </p:spPr>
        <p:txBody>
          <a:bodyPr/>
          <a:lstStyle/>
          <a:p>
            <a:pPr>
              <a:lnSpc>
                <a:spcPts val="3800"/>
              </a:lnSpc>
            </a:pPr>
            <a:r>
              <a:rPr lang="en-US" altLang="zh-CN" sz="3800" b="1">
                <a:latin typeface="微软雅黑" panose="020B0503020204020204" pitchFamily="34" charset="-122"/>
                <a:ea typeface="微软雅黑" panose="020B0503020204020204" pitchFamily="34" charset="-122"/>
              </a:rPr>
              <a:t>运行在YARN上的计算框架</a:t>
            </a:r>
          </a:p>
        </p:txBody>
      </p:sp>
      <p:sp>
        <p:nvSpPr>
          <p:cNvPr id="3" name="TextBox 1"/>
          <p:cNvSpPr txBox="1"/>
          <p:nvPr/>
        </p:nvSpPr>
        <p:spPr>
          <a:xfrm>
            <a:off x="546100" y="1484313"/>
            <a:ext cx="7483475" cy="4105275"/>
          </a:xfrm>
          <a:prstGeom prst="rect">
            <a:avLst/>
          </a:prstGeom>
          <a:noFill/>
        </p:spPr>
        <p:txBody>
          <a:bodyPr wrap="none" lIns="0" tIns="0" rIns="0">
            <a:spAutoFit/>
          </a:bodyPr>
          <a:lstStyle/>
          <a:p>
            <a:pPr marL="571500" indent="-571500" eaLnBrk="1" hangingPunct="1">
              <a:lnSpc>
                <a:spcPct val="150000"/>
              </a:lnSpc>
              <a:buFont typeface="Wingdings" panose="05000000000000000000" pitchFamily="2" charset="2"/>
              <a:buChar char="Ø"/>
              <a:defRPr/>
            </a:pPr>
            <a:r>
              <a:rPr lang="en-US" altLang="zh-CN" sz="3602" dirty="0" err="1">
                <a:solidFill>
                  <a:srgbClr val="000000"/>
                </a:solidFill>
                <a:latin typeface="微软雅黑" panose="020B0503020204020204" pitchFamily="34" charset="-122"/>
                <a:ea typeface="微软雅黑" panose="020B0503020204020204" pitchFamily="34" charset="-122"/>
                <a:cs typeface="Times New Roman" pitchFamily="18" charset="0"/>
              </a:rPr>
              <a:t>离线计算框架：</a:t>
            </a:r>
            <a:r>
              <a:rPr lang="en-US" altLang="zh-CN" sz="3602" b="1" dirty="0" err="1">
                <a:solidFill>
                  <a:srgbClr val="000000"/>
                </a:solidFill>
                <a:latin typeface="微软雅黑" panose="020B0503020204020204" pitchFamily="34" charset="-122"/>
                <a:ea typeface="微软雅黑" panose="020B0503020204020204" pitchFamily="34" charset="-122"/>
                <a:cs typeface="Times New Roman" pitchFamily="18" charset="0"/>
              </a:rPr>
              <a:t>MapReduce</a:t>
            </a:r>
            <a:endParaRPr lang="en-US" altLang="zh-CN" dirty="0">
              <a:latin typeface="微软雅黑" panose="020B0503020204020204" pitchFamily="34" charset="-122"/>
              <a:ea typeface="微软雅黑" panose="020B0503020204020204" pitchFamily="34" charset="-122"/>
            </a:endParaRPr>
          </a:p>
          <a:p>
            <a:pPr marL="571500" indent="-571500" eaLnBrk="1" hangingPunct="1">
              <a:lnSpc>
                <a:spcPct val="150000"/>
              </a:lnSpc>
              <a:buFont typeface="Wingdings" panose="05000000000000000000" pitchFamily="2" charset="2"/>
              <a:buChar char="Ø"/>
              <a:defRPr/>
            </a:pPr>
            <a:r>
              <a:rPr lang="en-US" altLang="zh-CN" sz="3602" b="1" dirty="0" err="1">
                <a:solidFill>
                  <a:srgbClr val="000000"/>
                </a:solidFill>
                <a:latin typeface="微软雅黑" panose="020B0503020204020204" pitchFamily="34" charset="-122"/>
                <a:ea typeface="微软雅黑" panose="020B0503020204020204" pitchFamily="34" charset="-122"/>
                <a:cs typeface="Times New Roman" pitchFamily="18" charset="0"/>
              </a:rPr>
              <a:t>DAG</a:t>
            </a:r>
            <a:r>
              <a:rPr lang="en-US" altLang="zh-CN" sz="3602" dirty="0" err="1">
                <a:solidFill>
                  <a:srgbClr val="000000"/>
                </a:solidFill>
                <a:latin typeface="微软雅黑" panose="020B0503020204020204" pitchFamily="34" charset="-122"/>
                <a:ea typeface="微软雅黑" panose="020B0503020204020204" pitchFamily="34" charset="-122"/>
                <a:cs typeface="Times New Roman" pitchFamily="18" charset="0"/>
              </a:rPr>
              <a:t>计算框架：</a:t>
            </a:r>
            <a:r>
              <a:rPr lang="en-US" altLang="zh-CN" sz="3602" b="1" dirty="0" err="1">
                <a:solidFill>
                  <a:srgbClr val="000000"/>
                </a:solidFill>
                <a:latin typeface="微软雅黑" panose="020B0503020204020204" pitchFamily="34" charset="-122"/>
                <a:ea typeface="微软雅黑" panose="020B0503020204020204" pitchFamily="34" charset="-122"/>
                <a:cs typeface="Times New Roman" pitchFamily="18" charset="0"/>
              </a:rPr>
              <a:t>Tez</a:t>
            </a:r>
            <a:endParaRPr lang="en-US" altLang="zh-CN" dirty="0">
              <a:latin typeface="微软雅黑" panose="020B0503020204020204" pitchFamily="34" charset="-122"/>
              <a:ea typeface="微软雅黑" panose="020B0503020204020204" pitchFamily="34" charset="-122"/>
            </a:endParaRPr>
          </a:p>
          <a:p>
            <a:pPr marL="571500" indent="-571500" eaLnBrk="1" hangingPunct="1">
              <a:lnSpc>
                <a:spcPct val="150000"/>
              </a:lnSpc>
              <a:buFont typeface="Wingdings" panose="05000000000000000000" pitchFamily="2" charset="2"/>
              <a:buChar char="Ø"/>
              <a:defRPr/>
            </a:pPr>
            <a:r>
              <a:rPr lang="en-US" altLang="zh-CN" sz="3600" dirty="0" err="1">
                <a:solidFill>
                  <a:srgbClr val="000000"/>
                </a:solidFill>
                <a:latin typeface="微软雅黑" panose="020B0503020204020204" pitchFamily="34" charset="-122"/>
                <a:ea typeface="微软雅黑" panose="020B0503020204020204" pitchFamily="34" charset="-122"/>
                <a:cs typeface="Times New Roman" pitchFamily="18" charset="0"/>
              </a:rPr>
              <a:t>流式计算框架：</a:t>
            </a:r>
            <a:r>
              <a:rPr lang="en-US" altLang="zh-CN" sz="3600" b="1" dirty="0" err="1">
                <a:solidFill>
                  <a:srgbClr val="000000"/>
                </a:solidFill>
                <a:latin typeface="微软雅黑" panose="020B0503020204020204" pitchFamily="34" charset="-122"/>
                <a:ea typeface="微软雅黑" panose="020B0503020204020204" pitchFamily="34" charset="-122"/>
                <a:cs typeface="Times New Roman" pitchFamily="18" charset="0"/>
              </a:rPr>
              <a:t>Storm</a:t>
            </a:r>
            <a:endParaRPr lang="en-US" altLang="zh-CN" dirty="0">
              <a:latin typeface="微软雅黑" panose="020B0503020204020204" pitchFamily="34" charset="-122"/>
              <a:ea typeface="微软雅黑" panose="020B0503020204020204" pitchFamily="34" charset="-122"/>
            </a:endParaRPr>
          </a:p>
          <a:p>
            <a:pPr marL="571500" indent="-571500" eaLnBrk="1" hangingPunct="1">
              <a:lnSpc>
                <a:spcPct val="150000"/>
              </a:lnSpc>
              <a:buFont typeface="Wingdings" panose="05000000000000000000" pitchFamily="2" charset="2"/>
              <a:buChar char="Ø"/>
              <a:defRPr/>
            </a:pPr>
            <a:r>
              <a:rPr lang="en-US" altLang="zh-CN" sz="3602" dirty="0" err="1">
                <a:solidFill>
                  <a:srgbClr val="000000"/>
                </a:solidFill>
                <a:latin typeface="微软雅黑" panose="020B0503020204020204" pitchFamily="34" charset="-122"/>
                <a:ea typeface="微软雅黑" panose="020B0503020204020204" pitchFamily="34" charset="-122"/>
                <a:cs typeface="Times New Roman" pitchFamily="18" charset="0"/>
              </a:rPr>
              <a:t>内存计算框架：</a:t>
            </a:r>
            <a:r>
              <a:rPr lang="en-US" altLang="zh-CN" sz="3602" b="1" dirty="0" err="1">
                <a:solidFill>
                  <a:srgbClr val="000000"/>
                </a:solidFill>
                <a:latin typeface="微软雅黑" panose="020B0503020204020204" pitchFamily="34" charset="-122"/>
                <a:ea typeface="微软雅黑" panose="020B0503020204020204" pitchFamily="34" charset="-122"/>
                <a:cs typeface="Times New Roman" pitchFamily="18" charset="0"/>
              </a:rPr>
              <a:t>Spark</a:t>
            </a:r>
            <a:endParaRPr lang="en-US" altLang="zh-CN" sz="3602" b="1" dirty="0">
              <a:solidFill>
                <a:srgbClr val="000000"/>
              </a:solidFill>
              <a:latin typeface="微软雅黑" panose="020B0503020204020204" pitchFamily="34" charset="-122"/>
              <a:ea typeface="微软雅黑" panose="020B0503020204020204" pitchFamily="34" charset="-122"/>
              <a:cs typeface="Times New Roman" pitchFamily="18" charset="0"/>
            </a:endParaRPr>
          </a:p>
          <a:p>
            <a:pPr marL="571500" indent="-571500" eaLnBrk="1" hangingPunct="1">
              <a:lnSpc>
                <a:spcPct val="150000"/>
              </a:lnSpc>
              <a:buFont typeface="Wingdings" panose="05000000000000000000" pitchFamily="2" charset="2"/>
              <a:buChar char="Ø"/>
              <a:defRPr/>
            </a:pPr>
            <a:r>
              <a:rPr lang="en-US" altLang="zh-CN" sz="3602" dirty="0" err="1">
                <a:latin typeface="微软雅黑" panose="020B0503020204020204" pitchFamily="34" charset="-122"/>
                <a:ea typeface="微软雅黑" panose="020B0503020204020204" pitchFamily="34" charset="-122"/>
                <a:cs typeface="Times New Roman" pitchFamily="18" charset="0"/>
              </a:rPr>
              <a:t>图计算框架：</a:t>
            </a:r>
            <a:r>
              <a:rPr lang="en-US" altLang="zh-CN" sz="3602" b="1" dirty="0" err="1">
                <a:latin typeface="微软雅黑" panose="020B0503020204020204" pitchFamily="34" charset="-122"/>
                <a:ea typeface="微软雅黑" panose="020B0503020204020204" pitchFamily="34" charset="-122"/>
                <a:cs typeface="Times New Roman" pitchFamily="18" charset="0"/>
              </a:rPr>
              <a:t>Giraph</a:t>
            </a:r>
            <a:r>
              <a:rPr lang="en-US" altLang="zh-CN" sz="3602" dirty="0" err="1">
                <a:latin typeface="微软雅黑" panose="020B0503020204020204" pitchFamily="34" charset="-122"/>
                <a:ea typeface="微软雅黑" panose="020B0503020204020204" pitchFamily="34" charset="-122"/>
                <a:cs typeface="Times New Roman" pitchFamily="18" charset="0"/>
              </a:rPr>
              <a:t>、</a:t>
            </a:r>
            <a:r>
              <a:rPr lang="en-US" altLang="zh-CN" sz="3602" b="1" dirty="0" err="1">
                <a:latin typeface="微软雅黑" panose="020B0503020204020204" pitchFamily="34" charset="-122"/>
                <a:ea typeface="微软雅黑" panose="020B0503020204020204" pitchFamily="34" charset="-122"/>
                <a:cs typeface="Times New Roman" pitchFamily="18" charset="0"/>
              </a:rPr>
              <a:t>GraphLib</a:t>
            </a:r>
            <a:endParaRPr lang="en-US" altLang="zh-CN" sz="3602" b="1" dirty="0">
              <a:latin typeface="微软雅黑" panose="020B0503020204020204" pitchFamily="34" charset="-122"/>
              <a:ea typeface="微软雅黑" panose="020B0503020204020204" pitchFamily="34" charset="-122"/>
              <a:cs typeface="Times New Roman" pitchFamily="18" charset="0"/>
            </a:endParaRP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idx="4294967295"/>
          </p:nvPr>
        </p:nvSpPr>
        <p:spPr>
          <a:xfrm>
            <a:off x="827088" y="538163"/>
            <a:ext cx="7345362" cy="714375"/>
          </a:xfrm>
        </p:spPr>
        <p:txBody>
          <a:bodyPr/>
          <a:lstStyle/>
          <a:p>
            <a:pPr>
              <a:lnSpc>
                <a:spcPts val="3800"/>
              </a:lnSpc>
            </a:pPr>
            <a:r>
              <a:rPr lang="en-US" altLang="zh-CN" sz="3800" b="1">
                <a:latin typeface="微软雅黑" panose="020B0503020204020204" pitchFamily="34" charset="-122"/>
                <a:ea typeface="微软雅黑" panose="020B0503020204020204" pitchFamily="34" charset="-122"/>
              </a:rPr>
              <a:t>其他Framework On YARN</a:t>
            </a:r>
          </a:p>
        </p:txBody>
      </p:sp>
      <p:sp>
        <p:nvSpPr>
          <p:cNvPr id="3" name="Freeform 3"/>
          <p:cNvSpPr/>
          <p:nvPr/>
        </p:nvSpPr>
        <p:spPr>
          <a:xfrm>
            <a:off x="549275" y="2457450"/>
            <a:ext cx="5821363" cy="26988"/>
          </a:xfrm>
          <a:custGeom>
            <a:avLst/>
            <a:gdLst>
              <a:gd name="connsiteX0" fmla="*/ 0 w 5821679"/>
              <a:gd name="connsiteY0" fmla="*/ 0 h 27432"/>
              <a:gd name="connsiteX1" fmla="*/ 1940559 w 5821679"/>
              <a:gd name="connsiteY1" fmla="*/ 0 h 27432"/>
              <a:gd name="connsiteX2" fmla="*/ 3881119 w 5821679"/>
              <a:gd name="connsiteY2" fmla="*/ 0 h 27432"/>
              <a:gd name="connsiteX3" fmla="*/ 5821680 w 5821679"/>
              <a:gd name="connsiteY3" fmla="*/ 0 h 27432"/>
              <a:gd name="connsiteX4" fmla="*/ 5821680 w 5821679"/>
              <a:gd name="connsiteY4" fmla="*/ 27432 h 27432"/>
              <a:gd name="connsiteX5" fmla="*/ 3881119 w 5821679"/>
              <a:gd name="connsiteY5" fmla="*/ 27432 h 27432"/>
              <a:gd name="connsiteX6" fmla="*/ 1940559 w 5821679"/>
              <a:gd name="connsiteY6" fmla="*/ 27432 h 27432"/>
              <a:gd name="connsiteX7" fmla="*/ 0 w 5821679"/>
              <a:gd name="connsiteY7" fmla="*/ 27432 h 27432"/>
              <a:gd name="connsiteX8" fmla="*/ 0 w 5821679"/>
              <a:gd name="connsiteY8" fmla="*/ 0 h 274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5821679" h="27432">
                <a:moveTo>
                  <a:pt x="0" y="0"/>
                </a:moveTo>
                <a:lnTo>
                  <a:pt x="1940559" y="0"/>
                </a:lnTo>
                <a:lnTo>
                  <a:pt x="3881119" y="0"/>
                </a:lnTo>
                <a:lnTo>
                  <a:pt x="5821680" y="0"/>
                </a:lnTo>
                <a:lnTo>
                  <a:pt x="5821680" y="27432"/>
                </a:lnTo>
                <a:lnTo>
                  <a:pt x="3881119" y="27432"/>
                </a:lnTo>
                <a:lnTo>
                  <a:pt x="1940559" y="27432"/>
                </a:lnTo>
                <a:lnTo>
                  <a:pt x="0" y="27432"/>
                </a:lnTo>
                <a:lnTo>
                  <a:pt x="0" y="0"/>
                </a:lnTo>
              </a:path>
            </a:pathLst>
          </a:custGeom>
          <a:solidFill>
            <a:srgbClr val="6E815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charset="0"/>
              <a:buNone/>
              <a:defRPr/>
            </a:pPr>
            <a:endParaRPr lang="zh-CN" altLang="en-US">
              <a:latin typeface="微软雅黑" panose="020B0503020204020204" pitchFamily="34" charset="-122"/>
              <a:ea typeface="微软雅黑" panose="020B0503020204020204" pitchFamily="34" charset="-122"/>
            </a:endParaRPr>
          </a:p>
        </p:txBody>
      </p:sp>
      <p:sp>
        <p:nvSpPr>
          <p:cNvPr id="4" name="Freeform 3"/>
          <p:cNvSpPr/>
          <p:nvPr/>
        </p:nvSpPr>
        <p:spPr>
          <a:xfrm>
            <a:off x="549275" y="3335338"/>
            <a:ext cx="4760913" cy="26987"/>
          </a:xfrm>
          <a:custGeom>
            <a:avLst/>
            <a:gdLst>
              <a:gd name="connsiteX0" fmla="*/ 0 w 4760975"/>
              <a:gd name="connsiteY0" fmla="*/ 0 h 27432"/>
              <a:gd name="connsiteX1" fmla="*/ 1586992 w 4760975"/>
              <a:gd name="connsiteY1" fmla="*/ 0 h 27432"/>
              <a:gd name="connsiteX2" fmla="*/ 3173983 w 4760975"/>
              <a:gd name="connsiteY2" fmla="*/ 0 h 27432"/>
              <a:gd name="connsiteX3" fmla="*/ 4760975 w 4760975"/>
              <a:gd name="connsiteY3" fmla="*/ 0 h 27432"/>
              <a:gd name="connsiteX4" fmla="*/ 4760975 w 4760975"/>
              <a:gd name="connsiteY4" fmla="*/ 27432 h 27432"/>
              <a:gd name="connsiteX5" fmla="*/ 3173983 w 4760975"/>
              <a:gd name="connsiteY5" fmla="*/ 27432 h 27432"/>
              <a:gd name="connsiteX6" fmla="*/ 1586992 w 4760975"/>
              <a:gd name="connsiteY6" fmla="*/ 27432 h 27432"/>
              <a:gd name="connsiteX7" fmla="*/ 0 w 4760975"/>
              <a:gd name="connsiteY7" fmla="*/ 27432 h 27432"/>
              <a:gd name="connsiteX8" fmla="*/ 0 w 4760975"/>
              <a:gd name="connsiteY8" fmla="*/ 0 h 274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4760975" h="27432">
                <a:moveTo>
                  <a:pt x="0" y="0"/>
                </a:moveTo>
                <a:lnTo>
                  <a:pt x="1586992" y="0"/>
                </a:lnTo>
                <a:lnTo>
                  <a:pt x="3173983" y="0"/>
                </a:lnTo>
                <a:lnTo>
                  <a:pt x="4760975" y="0"/>
                </a:lnTo>
                <a:lnTo>
                  <a:pt x="4760975" y="27432"/>
                </a:lnTo>
                <a:lnTo>
                  <a:pt x="3173983" y="27432"/>
                </a:lnTo>
                <a:lnTo>
                  <a:pt x="1586992" y="27432"/>
                </a:lnTo>
                <a:lnTo>
                  <a:pt x="0" y="27432"/>
                </a:lnTo>
                <a:lnTo>
                  <a:pt x="0" y="0"/>
                </a:lnTo>
              </a:path>
            </a:pathLst>
          </a:custGeom>
          <a:solidFill>
            <a:srgbClr val="6E815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charset="0"/>
              <a:buNone/>
              <a:defRPr/>
            </a:pPr>
            <a:endParaRPr lang="zh-CN" altLang="en-US">
              <a:latin typeface="微软雅黑" panose="020B0503020204020204" pitchFamily="34" charset="-122"/>
              <a:ea typeface="微软雅黑" panose="020B0503020204020204" pitchFamily="34" charset="-122"/>
            </a:endParaRPr>
          </a:p>
        </p:txBody>
      </p:sp>
      <p:sp>
        <p:nvSpPr>
          <p:cNvPr id="5" name="Freeform 3"/>
          <p:cNvSpPr/>
          <p:nvPr/>
        </p:nvSpPr>
        <p:spPr>
          <a:xfrm>
            <a:off x="549275" y="4213225"/>
            <a:ext cx="5894388" cy="26988"/>
          </a:xfrm>
          <a:custGeom>
            <a:avLst/>
            <a:gdLst>
              <a:gd name="connsiteX0" fmla="*/ 0 w 5894832"/>
              <a:gd name="connsiteY0" fmla="*/ 0 h 27432"/>
              <a:gd name="connsiteX1" fmla="*/ 1964943 w 5894832"/>
              <a:gd name="connsiteY1" fmla="*/ 0 h 27432"/>
              <a:gd name="connsiteX2" fmla="*/ 3929888 w 5894832"/>
              <a:gd name="connsiteY2" fmla="*/ 0 h 27432"/>
              <a:gd name="connsiteX3" fmla="*/ 5894831 w 5894832"/>
              <a:gd name="connsiteY3" fmla="*/ 0 h 27432"/>
              <a:gd name="connsiteX4" fmla="*/ 5894831 w 5894832"/>
              <a:gd name="connsiteY4" fmla="*/ 27432 h 27432"/>
              <a:gd name="connsiteX5" fmla="*/ 3929888 w 5894832"/>
              <a:gd name="connsiteY5" fmla="*/ 27432 h 27432"/>
              <a:gd name="connsiteX6" fmla="*/ 1964943 w 5894832"/>
              <a:gd name="connsiteY6" fmla="*/ 27432 h 27432"/>
              <a:gd name="connsiteX7" fmla="*/ 0 w 5894832"/>
              <a:gd name="connsiteY7" fmla="*/ 27432 h 27432"/>
              <a:gd name="connsiteX8" fmla="*/ 0 w 5894832"/>
              <a:gd name="connsiteY8" fmla="*/ 0 h 274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5894832" h="27432">
                <a:moveTo>
                  <a:pt x="0" y="0"/>
                </a:moveTo>
                <a:lnTo>
                  <a:pt x="1964943" y="0"/>
                </a:lnTo>
                <a:lnTo>
                  <a:pt x="3929888" y="0"/>
                </a:lnTo>
                <a:lnTo>
                  <a:pt x="5894831" y="0"/>
                </a:lnTo>
                <a:lnTo>
                  <a:pt x="5894831" y="27432"/>
                </a:lnTo>
                <a:lnTo>
                  <a:pt x="3929888" y="27432"/>
                </a:lnTo>
                <a:lnTo>
                  <a:pt x="1964943" y="27432"/>
                </a:lnTo>
                <a:lnTo>
                  <a:pt x="0" y="27432"/>
                </a:lnTo>
                <a:lnTo>
                  <a:pt x="0" y="0"/>
                </a:lnTo>
              </a:path>
            </a:pathLst>
          </a:custGeom>
          <a:solidFill>
            <a:srgbClr val="6E815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charset="0"/>
              <a:buNone/>
              <a:defRPr/>
            </a:pPr>
            <a:endParaRPr lang="zh-CN" altLang="en-US">
              <a:latin typeface="微软雅黑" panose="020B0503020204020204" pitchFamily="34" charset="-122"/>
              <a:ea typeface="微软雅黑" panose="020B0503020204020204" pitchFamily="34" charset="-122"/>
            </a:endParaRPr>
          </a:p>
        </p:txBody>
      </p:sp>
      <p:sp>
        <p:nvSpPr>
          <p:cNvPr id="6" name="TextBox 1"/>
          <p:cNvSpPr txBox="1"/>
          <p:nvPr/>
        </p:nvSpPr>
        <p:spPr>
          <a:xfrm>
            <a:off x="546100" y="1690688"/>
            <a:ext cx="4738688" cy="477837"/>
          </a:xfrm>
          <a:prstGeom prst="rect">
            <a:avLst/>
          </a:prstGeom>
          <a:noFill/>
        </p:spPr>
        <p:txBody>
          <a:bodyPr wrap="none" lIns="0" tIns="0" rIns="0">
            <a:spAutoFit/>
          </a:bodyPr>
          <a:lstStyle/>
          <a:p>
            <a:pPr marL="457200" indent="-457200" eaLnBrk="1" hangingPunct="1">
              <a:buFont typeface="Wingdings" panose="05000000000000000000" pitchFamily="2" charset="2"/>
              <a:buChar char="Ø"/>
              <a:defRPr/>
            </a:pPr>
            <a:r>
              <a:rPr lang="en-US" altLang="zh-CN" sz="2810" b="1" dirty="0" err="1">
                <a:solidFill>
                  <a:srgbClr val="000000"/>
                </a:solidFill>
                <a:latin typeface="微软雅黑" panose="020B0503020204020204" pitchFamily="34" charset="-122"/>
                <a:ea typeface="微软雅黑" panose="020B0503020204020204" pitchFamily="34" charset="-122"/>
                <a:cs typeface="Times New Roman" pitchFamily="18" charset="0"/>
              </a:rPr>
              <a:t>Hoya</a:t>
            </a:r>
            <a:r>
              <a:rPr lang="en-US" altLang="zh-CN" sz="2810" dirty="0" err="1">
                <a:solidFill>
                  <a:srgbClr val="000000"/>
                </a:solidFill>
                <a:latin typeface="微软雅黑" panose="020B0503020204020204" pitchFamily="34" charset="-122"/>
                <a:ea typeface="微软雅黑" panose="020B0503020204020204" pitchFamily="34" charset="-122"/>
                <a:cs typeface="Times New Roman" pitchFamily="18" charset="0"/>
              </a:rPr>
              <a:t>：</a:t>
            </a:r>
            <a:r>
              <a:rPr lang="en-US" altLang="zh-CN" sz="2810" b="1" dirty="0" err="1">
                <a:solidFill>
                  <a:srgbClr val="000000"/>
                </a:solidFill>
                <a:latin typeface="微软雅黑" panose="020B0503020204020204" pitchFamily="34" charset="-122"/>
                <a:ea typeface="微软雅黑" panose="020B0503020204020204" pitchFamily="34" charset="-122"/>
                <a:cs typeface="Times New Roman" pitchFamily="18" charset="0"/>
              </a:rPr>
              <a:t>HBase</a:t>
            </a:r>
            <a:r>
              <a:rPr lang="en-US" altLang="zh-CN" sz="2810" dirty="0">
                <a:latin typeface="微软雅黑" panose="020B0503020204020204" pitchFamily="34" charset="-122"/>
                <a:ea typeface="微软雅黑" panose="020B0503020204020204" pitchFamily="34" charset="-122"/>
                <a:cs typeface="Times New Roman" pitchFamily="18" charset="0"/>
              </a:rPr>
              <a:t> </a:t>
            </a:r>
            <a:r>
              <a:rPr lang="en-US" altLang="zh-CN" sz="2810" b="1" dirty="0">
                <a:solidFill>
                  <a:srgbClr val="000000"/>
                </a:solidFill>
                <a:latin typeface="微软雅黑" panose="020B0503020204020204" pitchFamily="34" charset="-122"/>
                <a:ea typeface="微软雅黑" panose="020B0503020204020204" pitchFamily="34" charset="-122"/>
                <a:cs typeface="Times New Roman" pitchFamily="18" charset="0"/>
              </a:rPr>
              <a:t>on</a:t>
            </a:r>
            <a:r>
              <a:rPr lang="en-US" altLang="zh-CN" sz="2810" dirty="0">
                <a:latin typeface="微软雅黑" panose="020B0503020204020204" pitchFamily="34" charset="-122"/>
                <a:ea typeface="微软雅黑" panose="020B0503020204020204" pitchFamily="34" charset="-122"/>
                <a:cs typeface="Times New Roman" pitchFamily="18" charset="0"/>
              </a:rPr>
              <a:t> </a:t>
            </a:r>
            <a:r>
              <a:rPr lang="en-US" altLang="zh-CN" sz="2810" b="1" dirty="0">
                <a:solidFill>
                  <a:srgbClr val="000000"/>
                </a:solidFill>
                <a:latin typeface="微软雅黑" panose="020B0503020204020204" pitchFamily="34" charset="-122"/>
                <a:ea typeface="微软雅黑" panose="020B0503020204020204" pitchFamily="34" charset="-122"/>
                <a:cs typeface="Times New Roman" pitchFamily="18" charset="0"/>
              </a:rPr>
              <a:t>YARN</a:t>
            </a:r>
            <a:r>
              <a:rPr lang="en-US" altLang="zh-CN" sz="2810" dirty="0">
                <a:latin typeface="微软雅黑" panose="020B0503020204020204" pitchFamily="34" charset="-122"/>
                <a:ea typeface="微软雅黑" panose="020B0503020204020204" pitchFamily="34" charset="-122"/>
                <a:cs typeface="Times New Roman" pitchFamily="18" charset="0"/>
              </a:rPr>
              <a:t> </a:t>
            </a:r>
            <a:endParaRPr lang="en-US" altLang="zh-CN" sz="2810" dirty="0">
              <a:solidFill>
                <a:srgbClr val="000000"/>
              </a:solidFill>
              <a:latin typeface="微软雅黑" panose="020B0503020204020204" pitchFamily="34" charset="-122"/>
              <a:ea typeface="微软雅黑" panose="020B0503020204020204" pitchFamily="34" charset="-122"/>
              <a:cs typeface="Times New Roman" pitchFamily="18" charset="0"/>
            </a:endParaRPr>
          </a:p>
        </p:txBody>
      </p:sp>
      <p:sp>
        <p:nvSpPr>
          <p:cNvPr id="7" name="TextBox 1"/>
          <p:cNvSpPr txBox="1"/>
          <p:nvPr/>
        </p:nvSpPr>
        <p:spPr>
          <a:xfrm>
            <a:off x="546100" y="2173288"/>
            <a:ext cx="5113338" cy="354012"/>
          </a:xfrm>
          <a:prstGeom prst="rect">
            <a:avLst/>
          </a:prstGeom>
          <a:noFill/>
        </p:spPr>
        <p:txBody>
          <a:bodyPr wrap="none" lIns="0" tIns="0" rIns="0">
            <a:spAutoFit/>
          </a:bodyPr>
          <a:lstStyle/>
          <a:p>
            <a:pPr eaLnBrk="1" hangingPunct="1">
              <a:buFont typeface="Arial" charset="0"/>
              <a:buNone/>
              <a:defRPr/>
            </a:pPr>
            <a:r>
              <a:rPr lang="en-US" altLang="zh-CN" sz="1992" b="1" dirty="0">
                <a:solidFill>
                  <a:srgbClr val="6E815B"/>
                </a:solidFill>
                <a:latin typeface="微软雅黑" panose="020B0503020204020204" pitchFamily="34" charset="-122"/>
                <a:ea typeface="微软雅黑" panose="020B0503020204020204" pitchFamily="34" charset="-122"/>
                <a:cs typeface="Times New Roman" pitchFamily="18" charset="0"/>
                <a:hlinkClick r:id="rId2"/>
              </a:rPr>
              <a:t>https://github.com/hortonworks/hoya/</a:t>
            </a:r>
          </a:p>
        </p:txBody>
      </p:sp>
      <p:sp>
        <p:nvSpPr>
          <p:cNvPr id="8" name="TextBox 1"/>
          <p:cNvSpPr txBox="1"/>
          <p:nvPr/>
        </p:nvSpPr>
        <p:spPr>
          <a:xfrm>
            <a:off x="546100" y="2566988"/>
            <a:ext cx="5149850" cy="477837"/>
          </a:xfrm>
          <a:prstGeom prst="rect">
            <a:avLst/>
          </a:prstGeom>
          <a:noFill/>
        </p:spPr>
        <p:txBody>
          <a:bodyPr wrap="none" lIns="0" tIns="0" rIns="0">
            <a:spAutoFit/>
          </a:bodyPr>
          <a:lstStyle/>
          <a:p>
            <a:pPr marL="457200" indent="-457200" eaLnBrk="1" hangingPunct="1">
              <a:buFont typeface="Wingdings" panose="05000000000000000000" pitchFamily="2" charset="2"/>
              <a:buChar char="Ø"/>
              <a:defRPr/>
            </a:pPr>
            <a:r>
              <a:rPr lang="en-US" altLang="zh-CN" sz="2810" b="1" dirty="0" err="1">
                <a:solidFill>
                  <a:srgbClr val="000000"/>
                </a:solidFill>
                <a:latin typeface="微软雅黑" panose="020B0503020204020204" pitchFamily="34" charset="-122"/>
                <a:ea typeface="微软雅黑" panose="020B0503020204020204" pitchFamily="34" charset="-122"/>
                <a:cs typeface="Times New Roman" pitchFamily="18" charset="0"/>
              </a:rPr>
              <a:t>LLAMA</a:t>
            </a:r>
            <a:r>
              <a:rPr lang="en-US" altLang="zh-CN" sz="2810" dirty="0" err="1">
                <a:solidFill>
                  <a:srgbClr val="000000"/>
                </a:solidFill>
                <a:latin typeface="微软雅黑" panose="020B0503020204020204" pitchFamily="34" charset="-122"/>
                <a:ea typeface="微软雅黑" panose="020B0503020204020204" pitchFamily="34" charset="-122"/>
                <a:cs typeface="Times New Roman" pitchFamily="18" charset="0"/>
              </a:rPr>
              <a:t>：</a:t>
            </a:r>
            <a:r>
              <a:rPr lang="en-US" altLang="zh-CN" sz="2810" b="1" dirty="0" err="1">
                <a:solidFill>
                  <a:srgbClr val="000000"/>
                </a:solidFill>
                <a:latin typeface="微软雅黑" panose="020B0503020204020204" pitchFamily="34" charset="-122"/>
                <a:ea typeface="微软雅黑" panose="020B0503020204020204" pitchFamily="34" charset="-122"/>
                <a:cs typeface="Times New Roman" pitchFamily="18" charset="0"/>
              </a:rPr>
              <a:t>Impala</a:t>
            </a:r>
            <a:r>
              <a:rPr lang="en-US" altLang="zh-CN" sz="2810" dirty="0">
                <a:latin typeface="微软雅黑" panose="020B0503020204020204" pitchFamily="34" charset="-122"/>
                <a:ea typeface="微软雅黑" panose="020B0503020204020204" pitchFamily="34" charset="-122"/>
                <a:cs typeface="Times New Roman" pitchFamily="18" charset="0"/>
              </a:rPr>
              <a:t> </a:t>
            </a:r>
            <a:r>
              <a:rPr lang="en-US" altLang="zh-CN" sz="2810" b="1" dirty="0">
                <a:solidFill>
                  <a:srgbClr val="000000"/>
                </a:solidFill>
                <a:latin typeface="微软雅黑" panose="020B0503020204020204" pitchFamily="34" charset="-122"/>
                <a:ea typeface="微软雅黑" panose="020B0503020204020204" pitchFamily="34" charset="-122"/>
                <a:cs typeface="Times New Roman" pitchFamily="18" charset="0"/>
              </a:rPr>
              <a:t>On</a:t>
            </a:r>
            <a:r>
              <a:rPr lang="en-US" altLang="zh-CN" sz="2810" dirty="0">
                <a:latin typeface="微软雅黑" panose="020B0503020204020204" pitchFamily="34" charset="-122"/>
                <a:ea typeface="微软雅黑" panose="020B0503020204020204" pitchFamily="34" charset="-122"/>
                <a:cs typeface="Times New Roman" pitchFamily="18" charset="0"/>
              </a:rPr>
              <a:t> </a:t>
            </a:r>
            <a:r>
              <a:rPr lang="en-US" altLang="zh-CN" sz="2810" b="1" dirty="0">
                <a:solidFill>
                  <a:srgbClr val="000000"/>
                </a:solidFill>
                <a:latin typeface="微软雅黑" panose="020B0503020204020204" pitchFamily="34" charset="-122"/>
                <a:ea typeface="微软雅黑" panose="020B0503020204020204" pitchFamily="34" charset="-122"/>
                <a:cs typeface="Times New Roman" pitchFamily="18" charset="0"/>
              </a:rPr>
              <a:t>YARN</a:t>
            </a:r>
          </a:p>
        </p:txBody>
      </p:sp>
      <p:sp>
        <p:nvSpPr>
          <p:cNvPr id="9" name="TextBox 1"/>
          <p:cNvSpPr txBox="1"/>
          <p:nvPr/>
        </p:nvSpPr>
        <p:spPr>
          <a:xfrm>
            <a:off x="546100" y="3062288"/>
            <a:ext cx="4154488" cy="354012"/>
          </a:xfrm>
          <a:prstGeom prst="rect">
            <a:avLst/>
          </a:prstGeom>
          <a:noFill/>
        </p:spPr>
        <p:txBody>
          <a:bodyPr wrap="none" lIns="0" tIns="0" rIns="0">
            <a:spAutoFit/>
          </a:bodyPr>
          <a:lstStyle/>
          <a:p>
            <a:pPr eaLnBrk="1" hangingPunct="1">
              <a:buFont typeface="Arial" charset="0"/>
              <a:buNone/>
              <a:defRPr/>
            </a:pPr>
            <a:r>
              <a:rPr lang="en-US" altLang="zh-CN" sz="1992" b="1" dirty="0">
                <a:solidFill>
                  <a:srgbClr val="6E815B"/>
                </a:solidFill>
                <a:latin typeface="微软雅黑" panose="020B0503020204020204" pitchFamily="34" charset="-122"/>
                <a:ea typeface="微软雅黑" panose="020B0503020204020204" pitchFamily="34" charset="-122"/>
                <a:cs typeface="Times New Roman" pitchFamily="18" charset="0"/>
                <a:hlinkClick r:id="rId3"/>
              </a:rPr>
              <a:t>http://cloudera.github.io/llama/</a:t>
            </a:r>
          </a:p>
        </p:txBody>
      </p:sp>
      <p:sp>
        <p:nvSpPr>
          <p:cNvPr id="10" name="TextBox 1"/>
          <p:cNvSpPr txBox="1"/>
          <p:nvPr/>
        </p:nvSpPr>
        <p:spPr>
          <a:xfrm>
            <a:off x="546100" y="3443288"/>
            <a:ext cx="3263900" cy="477837"/>
          </a:xfrm>
          <a:prstGeom prst="rect">
            <a:avLst/>
          </a:prstGeom>
          <a:noFill/>
        </p:spPr>
        <p:txBody>
          <a:bodyPr wrap="none" lIns="0" tIns="0" rIns="0">
            <a:spAutoFit/>
          </a:bodyPr>
          <a:lstStyle/>
          <a:p>
            <a:pPr marL="457200" indent="-457200" eaLnBrk="1" hangingPunct="1">
              <a:buFont typeface="Wingdings" panose="05000000000000000000" pitchFamily="2" charset="2"/>
              <a:buChar char="Ø"/>
              <a:defRPr/>
            </a:pPr>
            <a:r>
              <a:rPr lang="en-US" altLang="zh-CN" sz="2807" b="1" dirty="0">
                <a:solidFill>
                  <a:srgbClr val="000000"/>
                </a:solidFill>
                <a:latin typeface="微软雅黑" panose="020B0503020204020204" pitchFamily="34" charset="-122"/>
                <a:ea typeface="微软雅黑" panose="020B0503020204020204" pitchFamily="34" charset="-122"/>
                <a:cs typeface="Times New Roman" pitchFamily="18" charset="0"/>
              </a:rPr>
              <a:t>Kafka</a:t>
            </a:r>
            <a:r>
              <a:rPr lang="en-US" altLang="zh-CN" sz="2807" dirty="0">
                <a:latin typeface="微软雅黑" panose="020B0503020204020204" pitchFamily="34" charset="-122"/>
                <a:ea typeface="微软雅黑" panose="020B0503020204020204" pitchFamily="34" charset="-122"/>
                <a:cs typeface="Times New Roman" pitchFamily="18" charset="0"/>
              </a:rPr>
              <a:t> </a:t>
            </a:r>
            <a:r>
              <a:rPr lang="en-US" altLang="zh-CN" sz="2807" b="1" dirty="0">
                <a:solidFill>
                  <a:srgbClr val="000000"/>
                </a:solidFill>
                <a:latin typeface="微软雅黑" panose="020B0503020204020204" pitchFamily="34" charset="-122"/>
                <a:ea typeface="微软雅黑" panose="020B0503020204020204" pitchFamily="34" charset="-122"/>
                <a:cs typeface="Times New Roman" pitchFamily="18" charset="0"/>
              </a:rPr>
              <a:t>On</a:t>
            </a:r>
            <a:r>
              <a:rPr lang="en-US" altLang="zh-CN" sz="2807" dirty="0">
                <a:latin typeface="微软雅黑" panose="020B0503020204020204" pitchFamily="34" charset="-122"/>
                <a:ea typeface="微软雅黑" panose="020B0503020204020204" pitchFamily="34" charset="-122"/>
                <a:cs typeface="Times New Roman" pitchFamily="18" charset="0"/>
              </a:rPr>
              <a:t> </a:t>
            </a:r>
            <a:r>
              <a:rPr lang="en-US" altLang="zh-CN" sz="2807" b="1" dirty="0">
                <a:solidFill>
                  <a:srgbClr val="000000"/>
                </a:solidFill>
                <a:latin typeface="微软雅黑" panose="020B0503020204020204" pitchFamily="34" charset="-122"/>
                <a:ea typeface="微软雅黑" panose="020B0503020204020204" pitchFamily="34" charset="-122"/>
                <a:cs typeface="Times New Roman" pitchFamily="18" charset="0"/>
              </a:rPr>
              <a:t>YARN</a:t>
            </a:r>
          </a:p>
        </p:txBody>
      </p:sp>
      <p:sp>
        <p:nvSpPr>
          <p:cNvPr id="11" name="TextBox 1"/>
          <p:cNvSpPr txBox="1"/>
          <p:nvPr/>
        </p:nvSpPr>
        <p:spPr>
          <a:xfrm>
            <a:off x="546100" y="3938588"/>
            <a:ext cx="5148263" cy="354012"/>
          </a:xfrm>
          <a:prstGeom prst="rect">
            <a:avLst/>
          </a:prstGeom>
          <a:noFill/>
        </p:spPr>
        <p:txBody>
          <a:bodyPr wrap="none" lIns="0" tIns="0" rIns="0">
            <a:spAutoFit/>
          </a:bodyPr>
          <a:lstStyle/>
          <a:p>
            <a:pPr eaLnBrk="1" hangingPunct="1">
              <a:buFont typeface="Arial" charset="0"/>
              <a:buNone/>
              <a:defRPr/>
            </a:pPr>
            <a:r>
              <a:rPr lang="en-US" altLang="zh-CN" sz="1994" b="1" dirty="0">
                <a:solidFill>
                  <a:srgbClr val="6E815B"/>
                </a:solidFill>
                <a:latin typeface="微软雅黑" panose="020B0503020204020204" pitchFamily="34" charset="-122"/>
                <a:ea typeface="微软雅黑" panose="020B0503020204020204" pitchFamily="34" charset="-122"/>
                <a:cs typeface="Times New Roman" pitchFamily="18" charset="0"/>
              </a:rPr>
              <a:t>https://github.com/kkasravi/kafka-yarn</a:t>
            </a:r>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noChangeArrowheads="1"/>
          </p:cNvSpPr>
          <p:nvPr>
            <p:ph type="title" idx="4294967295"/>
          </p:nvPr>
        </p:nvSpPr>
        <p:spPr>
          <a:xfrm>
            <a:off x="457200" y="0"/>
            <a:ext cx="8229600" cy="765175"/>
          </a:xfrm>
          <a:noFill/>
        </p:spPr>
        <p:txBody>
          <a:bodyPr/>
          <a:lstStyle/>
          <a:p>
            <a:r>
              <a:rPr lang="en-US" altLang="zh-CN" sz="3800" b="1">
                <a:latin typeface="微软雅黑" panose="020B0503020204020204" pitchFamily="34" charset="-122"/>
                <a:ea typeface="微软雅黑" panose="020B0503020204020204" pitchFamily="34" charset="-122"/>
                <a:sym typeface="Arial" panose="020B0604020202020204" pitchFamily="34" charset="0"/>
              </a:rPr>
              <a:t>YARN</a:t>
            </a:r>
            <a:r>
              <a:rPr lang="zh-CN" altLang="en-US" sz="3800" b="1">
                <a:latin typeface="微软雅黑" panose="020B0503020204020204" pitchFamily="34" charset="-122"/>
                <a:ea typeface="微软雅黑" panose="020B0503020204020204" pitchFamily="34" charset="-122"/>
                <a:sym typeface="Arial" panose="020B0604020202020204" pitchFamily="34" charset="0"/>
              </a:rPr>
              <a:t>带来的好处</a:t>
            </a:r>
            <a:endParaRPr lang="en-US" altLang="zh-CN" sz="3800" b="1">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77827" name="组合 40"/>
          <p:cNvGrpSpPr>
            <a:grpSpLocks/>
          </p:cNvGrpSpPr>
          <p:nvPr/>
        </p:nvGrpSpPr>
        <p:grpSpPr bwMode="auto">
          <a:xfrm>
            <a:off x="457200" y="808038"/>
            <a:ext cx="8229600" cy="2549525"/>
            <a:chOff x="0" y="0"/>
            <a:chExt cx="8229600" cy="2549594"/>
          </a:xfrm>
        </p:grpSpPr>
        <p:sp>
          <p:nvSpPr>
            <p:cNvPr id="77829" name="Rounded Rectangle 3"/>
            <p:cNvSpPr>
              <a:spLocks noChangeArrowheads="1"/>
            </p:cNvSpPr>
            <p:nvPr/>
          </p:nvSpPr>
          <p:spPr bwMode="auto">
            <a:xfrm>
              <a:off x="0" y="0"/>
              <a:ext cx="8229600" cy="2549594"/>
            </a:xfrm>
            <a:prstGeom prst="roundRect">
              <a:avLst>
                <a:gd name="adj" fmla="val 2620"/>
              </a:avLst>
            </a:prstGeom>
            <a:solidFill>
              <a:schemeClr val="accent1"/>
            </a:solidFill>
            <a:ln w="28575">
              <a:solidFill>
                <a:srgbClr val="69BE28"/>
              </a:solidFill>
              <a:miter lim="800000"/>
              <a:headEnd/>
              <a:tailEnd/>
            </a:ln>
          </p:spPr>
          <p:txBody>
            <a:bodyPr/>
            <a:lstStyle>
              <a:lvl1pPr marL="58738">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b="1">
                  <a:solidFill>
                    <a:srgbClr val="000000"/>
                  </a:solidFill>
                  <a:latin typeface="微软雅黑" panose="020B0503020204020204" pitchFamily="34" charset="-122"/>
                  <a:ea typeface="微软雅黑" panose="020B0503020204020204" pitchFamily="34" charset="-122"/>
                  <a:sym typeface="Calibri" panose="020F0502020204030204" pitchFamily="34" charset="0"/>
                </a:rPr>
                <a:t>Applications Run Natively In Hadoop</a:t>
              </a:r>
            </a:p>
          </p:txBody>
        </p:sp>
        <p:sp>
          <p:nvSpPr>
            <p:cNvPr id="77830" name="Rounded Rectangle 4"/>
            <p:cNvSpPr>
              <a:spLocks noChangeArrowheads="1"/>
            </p:cNvSpPr>
            <p:nvPr/>
          </p:nvSpPr>
          <p:spPr bwMode="auto">
            <a:xfrm>
              <a:off x="583674" y="1855889"/>
              <a:ext cx="7543109" cy="611086"/>
            </a:xfrm>
            <a:prstGeom prst="roundRect">
              <a:avLst>
                <a:gd name="adj" fmla="val 5755"/>
              </a:avLst>
            </a:prstGeom>
            <a:solidFill>
              <a:srgbClr val="E0F6CE"/>
            </a:solidFill>
            <a:ln w="12700">
              <a:solidFill>
                <a:srgbClr val="355F14"/>
              </a:solidFill>
              <a:miter lim="800000"/>
              <a:headEnd/>
              <a:tailEnd/>
            </a:ln>
          </p:spPr>
          <p:txBody>
            <a:bodyPr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000" b="1">
                  <a:solidFill>
                    <a:srgbClr val="555555"/>
                  </a:solidFill>
                  <a:latin typeface="微软雅黑" panose="020B0503020204020204" pitchFamily="34" charset="-122"/>
                  <a:ea typeface="微软雅黑" panose="020B0503020204020204" pitchFamily="34" charset="-122"/>
                  <a:sym typeface="Calibri" panose="020F0502020204030204" pitchFamily="34" charset="0"/>
                </a:rPr>
                <a:t>HDFS2 </a:t>
              </a:r>
              <a:r>
                <a:rPr lang="en-US" altLang="zh-CN" sz="1600">
                  <a:solidFill>
                    <a:srgbClr val="555555"/>
                  </a:solidFill>
                  <a:latin typeface="微软雅黑" panose="020B0503020204020204" pitchFamily="34" charset="-122"/>
                  <a:ea typeface="微软雅黑" panose="020B0503020204020204" pitchFamily="34" charset="-122"/>
                  <a:sym typeface="Calibri" panose="020F0502020204030204" pitchFamily="34" charset="0"/>
                </a:rPr>
                <a:t>(Redundant, Reliable Storage)</a:t>
              </a:r>
            </a:p>
          </p:txBody>
        </p:sp>
        <p:sp>
          <p:nvSpPr>
            <p:cNvPr id="77831" name="Rounded Rectangle 5"/>
            <p:cNvSpPr>
              <a:spLocks noChangeArrowheads="1"/>
            </p:cNvSpPr>
            <p:nvPr/>
          </p:nvSpPr>
          <p:spPr bwMode="auto">
            <a:xfrm>
              <a:off x="583674" y="1203989"/>
              <a:ext cx="7543109" cy="634335"/>
            </a:xfrm>
            <a:prstGeom prst="roundRect">
              <a:avLst>
                <a:gd name="adj" fmla="val 5755"/>
              </a:avLst>
            </a:prstGeom>
            <a:solidFill>
              <a:srgbClr val="E0F6CE"/>
            </a:solidFill>
            <a:ln w="19050">
              <a:solidFill>
                <a:srgbClr val="355F14"/>
              </a:solidFill>
              <a:miter lim="800000"/>
              <a:headEnd/>
              <a:tailEnd/>
            </a:ln>
          </p:spPr>
          <p:txBody>
            <a:bodyPr lIns="0" rIns="0" anchor="ctr"/>
            <a:lstStyle>
              <a:lvl1pPr marL="4763">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800" b="1">
                  <a:solidFill>
                    <a:schemeClr val="bg1"/>
                  </a:solidFill>
                  <a:latin typeface="微软雅黑" panose="020B0503020204020204" pitchFamily="34" charset="-122"/>
                  <a:ea typeface="微软雅黑" panose="020B0503020204020204" pitchFamily="34" charset="-122"/>
                  <a:sym typeface="Calibri" panose="020F0502020204030204" pitchFamily="34" charset="0"/>
                </a:rPr>
                <a:t>YARN </a:t>
              </a:r>
              <a:r>
                <a:rPr lang="en-US" altLang="zh-CN" sz="2000">
                  <a:solidFill>
                    <a:schemeClr val="bg1"/>
                  </a:solidFill>
                  <a:latin typeface="微软雅黑" panose="020B0503020204020204" pitchFamily="34" charset="-122"/>
                  <a:ea typeface="微软雅黑" panose="020B0503020204020204" pitchFamily="34" charset="-122"/>
                  <a:sym typeface="Calibri" panose="020F0502020204030204" pitchFamily="34" charset="0"/>
                </a:rPr>
                <a:t>(Cluster Resource Management)  </a:t>
              </a:r>
              <a:endParaRPr lang="en-US" altLang="zh-CN" sz="2800">
                <a:solidFill>
                  <a:schemeClr val="bg1"/>
                </a:solidFill>
                <a:latin typeface="微软雅黑" panose="020B0503020204020204" pitchFamily="34" charset="-122"/>
                <a:ea typeface="微软雅黑" panose="020B0503020204020204" pitchFamily="34" charset="-122"/>
                <a:sym typeface="Calibri" panose="020F0502020204030204" pitchFamily="34" charset="0"/>
              </a:endParaRPr>
            </a:p>
          </p:txBody>
        </p:sp>
        <p:pic>
          <p:nvPicPr>
            <p:cNvPr id="77832" name="Picture 6"/>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5400000">
              <a:off x="-603365" y="1420072"/>
              <a:ext cx="1765340" cy="417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3" name="Rounded Rectangle 7"/>
            <p:cNvSpPr>
              <a:spLocks noChangeArrowheads="1"/>
            </p:cNvSpPr>
            <p:nvPr/>
          </p:nvSpPr>
          <p:spPr bwMode="auto">
            <a:xfrm>
              <a:off x="583674" y="563878"/>
              <a:ext cx="878190" cy="603414"/>
            </a:xfrm>
            <a:prstGeom prst="roundRect">
              <a:avLst>
                <a:gd name="adj" fmla="val 5755"/>
              </a:avLst>
            </a:prstGeom>
            <a:solidFill>
              <a:srgbClr val="E0F6CE"/>
            </a:solidFill>
            <a:ln w="12700">
              <a:solidFill>
                <a:srgbClr val="355F14"/>
              </a:solidFill>
              <a:miter lim="800000"/>
              <a:headEnd/>
              <a:tailEnd/>
            </a:ln>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1200" b="1">
                  <a:solidFill>
                    <a:srgbClr val="555555"/>
                  </a:solidFill>
                  <a:latin typeface="微软雅黑" panose="020B0503020204020204" pitchFamily="34" charset="-122"/>
                  <a:ea typeface="微软雅黑" panose="020B0503020204020204" pitchFamily="34" charset="-122"/>
                  <a:sym typeface="Calibri" panose="020F0502020204030204" pitchFamily="34" charset="0"/>
                </a:rPr>
                <a:t>Batch</a:t>
              </a:r>
              <a:endParaRPr lang="zh-CN" altLang="en-US" sz="1200" b="1">
                <a:solidFill>
                  <a:srgbClr val="555555"/>
                </a:solidFill>
                <a:latin typeface="微软雅黑" panose="020B0503020204020204" pitchFamily="34" charset="-122"/>
                <a:ea typeface="微软雅黑" panose="020B0503020204020204" pitchFamily="34" charset="-122"/>
                <a:sym typeface="Calibri" panose="020F0502020204030204" pitchFamily="34" charset="0"/>
              </a:endParaRPr>
            </a:p>
            <a:p>
              <a:pPr algn="ctr">
                <a:spcBef>
                  <a:spcPct val="0"/>
                </a:spcBef>
                <a:buFontTx/>
                <a:buNone/>
              </a:pPr>
              <a:r>
                <a:rPr lang="en-US" altLang="zh-CN" sz="1200" b="1">
                  <a:solidFill>
                    <a:srgbClr val="555555"/>
                  </a:solidFill>
                  <a:latin typeface="微软雅黑" panose="020B0503020204020204" pitchFamily="34" charset="-122"/>
                  <a:ea typeface="微软雅黑" panose="020B0503020204020204" pitchFamily="34" charset="-122"/>
                  <a:sym typeface="Calibri" panose="020F0502020204030204" pitchFamily="34" charset="0"/>
                </a:rPr>
                <a:t>(MapReduce)</a:t>
              </a:r>
            </a:p>
          </p:txBody>
        </p:sp>
        <p:sp>
          <p:nvSpPr>
            <p:cNvPr id="77834" name="Rounded Rectangle 8"/>
            <p:cNvSpPr>
              <a:spLocks noChangeArrowheads="1"/>
            </p:cNvSpPr>
            <p:nvPr/>
          </p:nvSpPr>
          <p:spPr bwMode="auto">
            <a:xfrm>
              <a:off x="1541243" y="563878"/>
              <a:ext cx="882283" cy="603415"/>
            </a:xfrm>
            <a:prstGeom prst="roundRect">
              <a:avLst>
                <a:gd name="adj" fmla="val 5755"/>
              </a:avLst>
            </a:prstGeom>
            <a:solidFill>
              <a:srgbClr val="E0F6CE"/>
            </a:solidFill>
            <a:ln w="12700">
              <a:solidFill>
                <a:srgbClr val="355F14"/>
              </a:solidFill>
              <a:miter lim="800000"/>
              <a:headEnd/>
              <a:tailEnd/>
            </a:ln>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1200" b="1">
                  <a:solidFill>
                    <a:srgbClr val="555555"/>
                  </a:solidFill>
                  <a:latin typeface="微软雅黑" panose="020B0503020204020204" pitchFamily="34" charset="-122"/>
                  <a:ea typeface="微软雅黑" panose="020B0503020204020204" pitchFamily="34" charset="-122"/>
                  <a:sym typeface="Calibri" panose="020F0502020204030204" pitchFamily="34" charset="0"/>
                </a:rPr>
                <a:t>InterActive</a:t>
              </a:r>
            </a:p>
            <a:p>
              <a:pPr algn="ctr">
                <a:spcBef>
                  <a:spcPct val="0"/>
                </a:spcBef>
                <a:buFontTx/>
                <a:buNone/>
              </a:pPr>
              <a:r>
                <a:rPr lang="en-US" altLang="zh-CN" sz="1200" b="1">
                  <a:solidFill>
                    <a:srgbClr val="555555"/>
                  </a:solidFill>
                  <a:latin typeface="微软雅黑" panose="020B0503020204020204" pitchFamily="34" charset="-122"/>
                  <a:ea typeface="微软雅黑" panose="020B0503020204020204" pitchFamily="34" charset="-122"/>
                  <a:sym typeface="Calibri" panose="020F0502020204030204" pitchFamily="34" charset="0"/>
                </a:rPr>
                <a:t>(Tez)</a:t>
              </a:r>
            </a:p>
          </p:txBody>
        </p:sp>
        <p:sp>
          <p:nvSpPr>
            <p:cNvPr id="77835" name="Rounded Rectangle 9"/>
            <p:cNvSpPr>
              <a:spLocks noChangeArrowheads="1"/>
            </p:cNvSpPr>
            <p:nvPr/>
          </p:nvSpPr>
          <p:spPr bwMode="auto">
            <a:xfrm>
              <a:off x="3453448" y="563878"/>
              <a:ext cx="871164" cy="603415"/>
            </a:xfrm>
            <a:prstGeom prst="roundRect">
              <a:avLst>
                <a:gd name="adj" fmla="val 5755"/>
              </a:avLst>
            </a:prstGeom>
            <a:solidFill>
              <a:srgbClr val="E0F6CE"/>
            </a:solidFill>
            <a:ln w="12700">
              <a:solidFill>
                <a:srgbClr val="355F14"/>
              </a:solidFill>
              <a:miter lim="800000"/>
              <a:headEnd/>
              <a:tailEnd/>
            </a:ln>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1200" b="1">
                  <a:solidFill>
                    <a:srgbClr val="555555"/>
                  </a:solidFill>
                  <a:latin typeface="微软雅黑" panose="020B0503020204020204" pitchFamily="34" charset="-122"/>
                  <a:ea typeface="微软雅黑" panose="020B0503020204020204" pitchFamily="34" charset="-122"/>
                  <a:sym typeface="Calibri" panose="020F0502020204030204" pitchFamily="34" charset="0"/>
                </a:rPr>
                <a:t>Streaming</a:t>
              </a:r>
              <a:endParaRPr lang="zh-CN" altLang="en-US" sz="1200" b="1">
                <a:solidFill>
                  <a:srgbClr val="555555"/>
                </a:solidFill>
                <a:latin typeface="微软雅黑" panose="020B0503020204020204" pitchFamily="34" charset="-122"/>
                <a:ea typeface="微软雅黑" panose="020B0503020204020204" pitchFamily="34" charset="-122"/>
                <a:sym typeface="Calibri" panose="020F0502020204030204" pitchFamily="34" charset="0"/>
              </a:endParaRPr>
            </a:p>
            <a:p>
              <a:pPr algn="ctr">
                <a:spcBef>
                  <a:spcPct val="0"/>
                </a:spcBef>
                <a:buFontTx/>
                <a:buNone/>
              </a:pPr>
              <a:r>
                <a:rPr lang="en-US" altLang="zh-CN" sz="1200" b="1">
                  <a:solidFill>
                    <a:srgbClr val="555555"/>
                  </a:solidFill>
                  <a:latin typeface="微软雅黑" panose="020B0503020204020204" pitchFamily="34" charset="-122"/>
                  <a:ea typeface="微软雅黑" panose="020B0503020204020204" pitchFamily="34" charset="-122"/>
                  <a:sym typeface="Calibri" panose="020F0502020204030204" pitchFamily="34" charset="0"/>
                </a:rPr>
                <a:t>(Storm, S4,…)</a:t>
              </a:r>
              <a:endParaRPr lang="zh-CN" altLang="en-US" sz="1800">
                <a:latin typeface="微软雅黑" panose="020B0503020204020204" pitchFamily="34" charset="-122"/>
                <a:ea typeface="微软雅黑" panose="020B0503020204020204" pitchFamily="34" charset="-122"/>
              </a:endParaRPr>
            </a:p>
          </p:txBody>
        </p:sp>
        <p:sp>
          <p:nvSpPr>
            <p:cNvPr id="77836" name="Rounded Rectangle 10"/>
            <p:cNvSpPr>
              <a:spLocks noChangeArrowheads="1"/>
            </p:cNvSpPr>
            <p:nvPr/>
          </p:nvSpPr>
          <p:spPr bwMode="auto">
            <a:xfrm>
              <a:off x="4403991" y="563878"/>
              <a:ext cx="871164" cy="603415"/>
            </a:xfrm>
            <a:prstGeom prst="roundRect">
              <a:avLst>
                <a:gd name="adj" fmla="val 5755"/>
              </a:avLst>
            </a:prstGeom>
            <a:solidFill>
              <a:srgbClr val="E0F6CE"/>
            </a:solidFill>
            <a:ln w="12700">
              <a:solidFill>
                <a:srgbClr val="355F14"/>
              </a:solidFill>
              <a:miter lim="800000"/>
              <a:headEnd/>
              <a:tailEnd/>
            </a:ln>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1200" b="1">
                  <a:solidFill>
                    <a:srgbClr val="555555"/>
                  </a:solidFill>
                  <a:latin typeface="微软雅黑" panose="020B0503020204020204" pitchFamily="34" charset="-122"/>
                  <a:ea typeface="微软雅黑" panose="020B0503020204020204" pitchFamily="34" charset="-122"/>
                  <a:sym typeface="Calibri" panose="020F0502020204030204" pitchFamily="34" charset="0"/>
                </a:rPr>
                <a:t>Graph</a:t>
              </a:r>
              <a:endParaRPr lang="zh-CN" altLang="en-US" sz="1200" b="1">
                <a:solidFill>
                  <a:srgbClr val="555555"/>
                </a:solidFill>
                <a:latin typeface="微软雅黑" panose="020B0503020204020204" pitchFamily="34" charset="-122"/>
                <a:ea typeface="微软雅黑" panose="020B0503020204020204" pitchFamily="34" charset="-122"/>
                <a:sym typeface="Calibri" panose="020F0502020204030204" pitchFamily="34" charset="0"/>
              </a:endParaRPr>
            </a:p>
            <a:p>
              <a:pPr algn="ctr">
                <a:spcBef>
                  <a:spcPct val="0"/>
                </a:spcBef>
                <a:buFontTx/>
                <a:buNone/>
              </a:pPr>
              <a:r>
                <a:rPr lang="en-US" altLang="zh-CN" sz="1200" b="1">
                  <a:solidFill>
                    <a:srgbClr val="555555"/>
                  </a:solidFill>
                  <a:latin typeface="微软雅黑" panose="020B0503020204020204" pitchFamily="34" charset="-122"/>
                  <a:ea typeface="微软雅黑" panose="020B0503020204020204" pitchFamily="34" charset="-122"/>
                  <a:sym typeface="Calibri" panose="020F0502020204030204" pitchFamily="34" charset="0"/>
                </a:rPr>
                <a:t>(Giraph)</a:t>
              </a:r>
              <a:endParaRPr lang="zh-CN" altLang="en-US" sz="1800">
                <a:latin typeface="微软雅黑" panose="020B0503020204020204" pitchFamily="34" charset="-122"/>
                <a:ea typeface="微软雅黑" panose="020B0503020204020204" pitchFamily="34" charset="-122"/>
              </a:endParaRPr>
            </a:p>
          </p:txBody>
        </p:sp>
        <p:sp>
          <p:nvSpPr>
            <p:cNvPr id="77837" name="Rounded Rectangle 11"/>
            <p:cNvSpPr>
              <a:spLocks noChangeArrowheads="1"/>
            </p:cNvSpPr>
            <p:nvPr/>
          </p:nvSpPr>
          <p:spPr bwMode="auto">
            <a:xfrm>
              <a:off x="5354534" y="563878"/>
              <a:ext cx="871164" cy="603415"/>
            </a:xfrm>
            <a:prstGeom prst="roundRect">
              <a:avLst>
                <a:gd name="adj" fmla="val 5755"/>
              </a:avLst>
            </a:prstGeom>
            <a:solidFill>
              <a:srgbClr val="E0F6CE"/>
            </a:solidFill>
            <a:ln w="12700">
              <a:solidFill>
                <a:srgbClr val="355F14"/>
              </a:solidFill>
              <a:miter lim="800000"/>
              <a:headEnd/>
              <a:tailEnd/>
            </a:ln>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1200" b="1">
                  <a:solidFill>
                    <a:srgbClr val="555555"/>
                  </a:solidFill>
                  <a:latin typeface="微软雅黑" panose="020B0503020204020204" pitchFamily="34" charset="-122"/>
                  <a:ea typeface="微软雅黑" panose="020B0503020204020204" pitchFamily="34" charset="-122"/>
                  <a:sym typeface="Calibri" panose="020F0502020204030204" pitchFamily="34" charset="0"/>
                </a:rPr>
                <a:t>IN-Memory</a:t>
              </a:r>
              <a:endParaRPr lang="zh-CN" altLang="en-US" sz="1200" b="1">
                <a:solidFill>
                  <a:srgbClr val="555555"/>
                </a:solidFill>
                <a:latin typeface="微软雅黑" panose="020B0503020204020204" pitchFamily="34" charset="-122"/>
                <a:ea typeface="微软雅黑" panose="020B0503020204020204" pitchFamily="34" charset="-122"/>
                <a:sym typeface="Calibri" panose="020F0502020204030204" pitchFamily="34" charset="0"/>
              </a:endParaRPr>
            </a:p>
            <a:p>
              <a:pPr algn="ctr">
                <a:spcBef>
                  <a:spcPct val="0"/>
                </a:spcBef>
                <a:buFontTx/>
                <a:buNone/>
              </a:pPr>
              <a:r>
                <a:rPr lang="en-US" altLang="zh-CN" sz="1200" b="1">
                  <a:solidFill>
                    <a:srgbClr val="555555"/>
                  </a:solidFill>
                  <a:latin typeface="微软雅黑" panose="020B0503020204020204" pitchFamily="34" charset="-122"/>
                  <a:ea typeface="微软雅黑" panose="020B0503020204020204" pitchFamily="34" charset="-122"/>
                  <a:sym typeface="Calibri" panose="020F0502020204030204" pitchFamily="34" charset="0"/>
                </a:rPr>
                <a:t>(Spark)</a:t>
              </a:r>
              <a:endParaRPr lang="zh-CN" altLang="en-US" sz="1800">
                <a:latin typeface="微软雅黑" panose="020B0503020204020204" pitchFamily="34" charset="-122"/>
                <a:ea typeface="微软雅黑" panose="020B0503020204020204" pitchFamily="34" charset="-122"/>
              </a:endParaRPr>
            </a:p>
          </p:txBody>
        </p:sp>
        <p:sp>
          <p:nvSpPr>
            <p:cNvPr id="77838" name="Rounded Rectangle 12"/>
            <p:cNvSpPr>
              <a:spLocks noChangeArrowheads="1"/>
            </p:cNvSpPr>
            <p:nvPr/>
          </p:nvSpPr>
          <p:spPr bwMode="auto">
            <a:xfrm>
              <a:off x="6305077" y="563878"/>
              <a:ext cx="871164" cy="603415"/>
            </a:xfrm>
            <a:prstGeom prst="roundRect">
              <a:avLst>
                <a:gd name="adj" fmla="val 5755"/>
              </a:avLst>
            </a:prstGeom>
            <a:solidFill>
              <a:srgbClr val="E0F6CE"/>
            </a:solidFill>
            <a:ln w="12700">
              <a:solidFill>
                <a:srgbClr val="355F14"/>
              </a:solidFill>
              <a:miter lim="800000"/>
              <a:headEnd/>
              <a:tailEnd/>
            </a:ln>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1200" b="1">
                  <a:solidFill>
                    <a:srgbClr val="555555"/>
                  </a:solidFill>
                  <a:latin typeface="微软雅黑" panose="020B0503020204020204" pitchFamily="34" charset="-122"/>
                  <a:ea typeface="微软雅黑" panose="020B0503020204020204" pitchFamily="34" charset="-122"/>
                  <a:sym typeface="Calibri" panose="020F0502020204030204" pitchFamily="34" charset="0"/>
                </a:rPr>
                <a:t>HPC MPI</a:t>
              </a:r>
              <a:endParaRPr lang="zh-CN" altLang="en-US" sz="1200" b="1">
                <a:solidFill>
                  <a:srgbClr val="555555"/>
                </a:solidFill>
                <a:latin typeface="微软雅黑" panose="020B0503020204020204" pitchFamily="34" charset="-122"/>
                <a:ea typeface="微软雅黑" panose="020B0503020204020204" pitchFamily="34" charset="-122"/>
                <a:sym typeface="Calibri" panose="020F0502020204030204" pitchFamily="34" charset="0"/>
              </a:endParaRPr>
            </a:p>
            <a:p>
              <a:pPr algn="ctr">
                <a:spcBef>
                  <a:spcPct val="0"/>
                </a:spcBef>
                <a:buFontTx/>
                <a:buNone/>
              </a:pPr>
              <a:r>
                <a:rPr lang="en-US" altLang="zh-CN" sz="1200" b="1">
                  <a:solidFill>
                    <a:srgbClr val="555555"/>
                  </a:solidFill>
                  <a:latin typeface="微软雅黑" panose="020B0503020204020204" pitchFamily="34" charset="-122"/>
                  <a:ea typeface="微软雅黑" panose="020B0503020204020204" pitchFamily="34" charset="-122"/>
                  <a:sym typeface="Calibri" panose="020F0502020204030204" pitchFamily="34" charset="0"/>
                </a:rPr>
                <a:t>(OpenMPI)</a:t>
              </a:r>
              <a:endParaRPr lang="zh-CN" altLang="en-US" sz="1800">
                <a:latin typeface="微软雅黑" panose="020B0503020204020204" pitchFamily="34" charset="-122"/>
                <a:ea typeface="微软雅黑" panose="020B0503020204020204" pitchFamily="34" charset="-122"/>
              </a:endParaRPr>
            </a:p>
          </p:txBody>
        </p:sp>
        <p:sp>
          <p:nvSpPr>
            <p:cNvPr id="77839" name="Rounded Rectangle 13"/>
            <p:cNvSpPr>
              <a:spLocks noChangeArrowheads="1"/>
            </p:cNvSpPr>
            <p:nvPr/>
          </p:nvSpPr>
          <p:spPr bwMode="auto">
            <a:xfrm>
              <a:off x="2502905" y="563878"/>
              <a:ext cx="871164" cy="603415"/>
            </a:xfrm>
            <a:prstGeom prst="roundRect">
              <a:avLst>
                <a:gd name="adj" fmla="val 5755"/>
              </a:avLst>
            </a:prstGeom>
            <a:solidFill>
              <a:srgbClr val="E0F6CE"/>
            </a:solidFill>
            <a:ln w="12700">
              <a:solidFill>
                <a:srgbClr val="355F14"/>
              </a:solidFill>
              <a:miter lim="800000"/>
              <a:headEnd/>
              <a:tailEnd/>
            </a:ln>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1200" b="1">
                  <a:solidFill>
                    <a:srgbClr val="555555"/>
                  </a:solidFill>
                  <a:latin typeface="微软雅黑" panose="020B0503020204020204" pitchFamily="34" charset="-122"/>
                  <a:ea typeface="微软雅黑" panose="020B0503020204020204" pitchFamily="34" charset="-122"/>
                  <a:sym typeface="Calibri" panose="020F0502020204030204" pitchFamily="34" charset="0"/>
                </a:rPr>
                <a:t>OnLine</a:t>
              </a:r>
            </a:p>
            <a:p>
              <a:pPr algn="ctr">
                <a:spcBef>
                  <a:spcPct val="0"/>
                </a:spcBef>
                <a:buFontTx/>
                <a:buNone/>
              </a:pPr>
              <a:r>
                <a:rPr lang="en-US" altLang="zh-CN" sz="1200" b="1">
                  <a:solidFill>
                    <a:srgbClr val="555555"/>
                  </a:solidFill>
                  <a:latin typeface="微软雅黑" panose="020B0503020204020204" pitchFamily="34" charset="-122"/>
                  <a:ea typeface="微软雅黑" panose="020B0503020204020204" pitchFamily="34" charset="-122"/>
                  <a:sym typeface="Calibri" panose="020F0502020204030204" pitchFamily="34" charset="0"/>
                </a:rPr>
                <a:t>(HBase)</a:t>
              </a:r>
              <a:endParaRPr lang="zh-CN" altLang="en-US" sz="1800">
                <a:latin typeface="微软雅黑" panose="020B0503020204020204" pitchFamily="34" charset="-122"/>
                <a:ea typeface="微软雅黑" panose="020B0503020204020204" pitchFamily="34" charset="-122"/>
              </a:endParaRPr>
            </a:p>
          </p:txBody>
        </p:sp>
        <p:sp>
          <p:nvSpPr>
            <p:cNvPr id="77840" name="Rounded Rectangle 14"/>
            <p:cNvSpPr>
              <a:spLocks noChangeArrowheads="1"/>
            </p:cNvSpPr>
            <p:nvPr/>
          </p:nvSpPr>
          <p:spPr bwMode="auto">
            <a:xfrm>
              <a:off x="7255619" y="563879"/>
              <a:ext cx="871164" cy="603414"/>
            </a:xfrm>
            <a:prstGeom prst="roundRect">
              <a:avLst>
                <a:gd name="adj" fmla="val 5755"/>
              </a:avLst>
            </a:prstGeom>
            <a:solidFill>
              <a:srgbClr val="E0F6CE"/>
            </a:solidFill>
            <a:ln w="12700">
              <a:solidFill>
                <a:srgbClr val="355F14"/>
              </a:solidFill>
              <a:miter lim="800000"/>
              <a:headEnd/>
              <a:tailEnd/>
            </a:ln>
          </p:spPr>
          <p:txBody>
            <a:bodyPr wrap="none" lIns="0" r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1200" b="1">
                  <a:solidFill>
                    <a:srgbClr val="555555"/>
                  </a:solidFill>
                  <a:latin typeface="微软雅黑" panose="020B0503020204020204" pitchFamily="34" charset="-122"/>
                  <a:ea typeface="微软雅黑" panose="020B0503020204020204" pitchFamily="34" charset="-122"/>
                  <a:sym typeface="Calibri" panose="020F0502020204030204" pitchFamily="34" charset="0"/>
                </a:rPr>
                <a:t>Other</a:t>
              </a:r>
              <a:endParaRPr lang="zh-CN" altLang="en-US" sz="1200" b="1">
                <a:solidFill>
                  <a:srgbClr val="555555"/>
                </a:solidFill>
                <a:latin typeface="微软雅黑" panose="020B0503020204020204" pitchFamily="34" charset="-122"/>
                <a:ea typeface="微软雅黑" panose="020B0503020204020204" pitchFamily="34" charset="-122"/>
                <a:sym typeface="Calibri" panose="020F0502020204030204" pitchFamily="34" charset="0"/>
              </a:endParaRPr>
            </a:p>
            <a:p>
              <a:pPr algn="ctr">
                <a:spcBef>
                  <a:spcPct val="0"/>
                </a:spcBef>
                <a:buFontTx/>
                <a:buNone/>
              </a:pPr>
              <a:r>
                <a:rPr lang="en-US" altLang="zh-CN" sz="1200" b="1">
                  <a:solidFill>
                    <a:srgbClr val="555555"/>
                  </a:solidFill>
                  <a:latin typeface="微软雅黑" panose="020B0503020204020204" pitchFamily="34" charset="-122"/>
                  <a:ea typeface="微软雅黑" panose="020B0503020204020204" pitchFamily="34" charset="-122"/>
                  <a:sym typeface="Calibri" panose="020F0502020204030204" pitchFamily="34" charset="0"/>
                </a:rPr>
                <a:t>(Search)</a:t>
              </a:r>
              <a:endParaRPr lang="zh-CN" altLang="en-US" sz="1200" b="1">
                <a:solidFill>
                  <a:srgbClr val="555555"/>
                </a:solidFill>
                <a:latin typeface="微软雅黑" panose="020B0503020204020204" pitchFamily="34" charset="-122"/>
                <a:ea typeface="微软雅黑" panose="020B0503020204020204" pitchFamily="34" charset="-122"/>
                <a:sym typeface="Calibri" panose="020F0502020204030204" pitchFamily="34" charset="0"/>
              </a:endParaRPr>
            </a:p>
            <a:p>
              <a:pPr algn="ctr">
                <a:spcBef>
                  <a:spcPct val="0"/>
                </a:spcBef>
                <a:buFontTx/>
                <a:buNone/>
              </a:pPr>
              <a:r>
                <a:rPr lang="en-US" altLang="zh-CN" sz="1200" b="1">
                  <a:solidFill>
                    <a:srgbClr val="555555"/>
                  </a:solidFill>
                  <a:latin typeface="微软雅黑" panose="020B0503020204020204" pitchFamily="34" charset="-122"/>
                  <a:ea typeface="微软雅黑" panose="020B0503020204020204" pitchFamily="34" charset="-122"/>
                  <a:sym typeface="Calibri" panose="020F0502020204030204" pitchFamily="34" charset="0"/>
                </a:rPr>
                <a:t>(Weave…)</a:t>
              </a:r>
              <a:endParaRPr lang="zh-CN" altLang="en-US" sz="1800">
                <a:latin typeface="微软雅黑" panose="020B0503020204020204" pitchFamily="34" charset="-122"/>
                <a:ea typeface="微软雅黑" panose="020B0503020204020204" pitchFamily="34" charset="-122"/>
              </a:endParaRPr>
            </a:p>
          </p:txBody>
        </p:sp>
        <p:grpSp>
          <p:nvGrpSpPr>
            <p:cNvPr id="77841" name="Group 15"/>
            <p:cNvGrpSpPr>
              <a:grpSpLocks/>
            </p:cNvGrpSpPr>
            <p:nvPr/>
          </p:nvGrpSpPr>
          <p:grpSpPr bwMode="auto">
            <a:xfrm>
              <a:off x="917841" y="1146201"/>
              <a:ext cx="216608" cy="164480"/>
              <a:chOff x="0" y="0"/>
              <a:chExt cx="256410" cy="215206"/>
            </a:xfrm>
          </p:grpSpPr>
          <p:sp>
            <p:nvSpPr>
              <p:cNvPr id="77863" name="Trapezoid 16"/>
              <p:cNvSpPr>
                <a:spLocks noChangeArrowheads="1"/>
              </p:cNvSpPr>
              <p:nvPr/>
            </p:nvSpPr>
            <p:spPr bwMode="auto">
              <a:xfrm>
                <a:off x="0" y="22225"/>
                <a:ext cx="256410" cy="192981"/>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3832 w 21600"/>
                  <a:gd name="T13" fmla="*/ 3832 h 21600"/>
                  <a:gd name="T14" fmla="*/ 17768 w 21600"/>
                  <a:gd name="T15" fmla="*/ 17768 h 21600"/>
                </a:gdLst>
                <a:ahLst/>
                <a:cxnLst>
                  <a:cxn ang="T8">
                    <a:pos x="T0" y="T1"/>
                  </a:cxn>
                  <a:cxn ang="T9">
                    <a:pos x="T2" y="T3"/>
                  </a:cxn>
                  <a:cxn ang="T10">
                    <a:pos x="T4" y="T5"/>
                  </a:cxn>
                  <a:cxn ang="T11">
                    <a:pos x="T6" y="T7"/>
                  </a:cxn>
                </a:cxnLst>
                <a:rect l="T12" t="T13" r="T14" b="T15"/>
                <a:pathLst>
                  <a:path w="21600" h="21600">
                    <a:moveTo>
                      <a:pt x="0" y="0"/>
                    </a:moveTo>
                    <a:lnTo>
                      <a:pt x="4064" y="21600"/>
                    </a:lnTo>
                    <a:lnTo>
                      <a:pt x="17536" y="21600"/>
                    </a:lnTo>
                    <a:lnTo>
                      <a:pt x="21600" y="0"/>
                    </a:lnTo>
                    <a:lnTo>
                      <a:pt x="0" y="0"/>
                    </a:lnTo>
                    <a:close/>
                  </a:path>
                </a:pathLst>
              </a:custGeom>
              <a:solidFill>
                <a:srgbClr val="E0F6CE"/>
              </a:solidFill>
              <a:ln w="12700">
                <a:solidFill>
                  <a:srgbClr val="355F14"/>
                </a:solidFill>
                <a:miter lim="800000"/>
                <a:headEnd/>
                <a:tailEnd/>
              </a:ln>
            </p:spPr>
            <p:txBody>
              <a:bodyPr lIns="0" rIns="0" anchor="ctr"/>
              <a:lstStyle/>
              <a:p>
                <a:endParaRPr lang="zh-CN" altLang="en-US"/>
              </a:p>
            </p:txBody>
          </p:sp>
          <p:sp>
            <p:nvSpPr>
              <p:cNvPr id="77864" name="Trapezoid 17"/>
              <p:cNvSpPr>
                <a:spLocks noChangeArrowheads="1"/>
              </p:cNvSpPr>
              <p:nvPr/>
            </p:nvSpPr>
            <p:spPr bwMode="auto">
              <a:xfrm>
                <a:off x="0" y="0"/>
                <a:ext cx="256410" cy="192981"/>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3832 w 21600"/>
                  <a:gd name="T13" fmla="*/ 3832 h 21600"/>
                  <a:gd name="T14" fmla="*/ 17768 w 21600"/>
                  <a:gd name="T15" fmla="*/ 17768 h 21600"/>
                </a:gdLst>
                <a:ahLst/>
                <a:cxnLst>
                  <a:cxn ang="T8">
                    <a:pos x="T0" y="T1"/>
                  </a:cxn>
                  <a:cxn ang="T9">
                    <a:pos x="T2" y="T3"/>
                  </a:cxn>
                  <a:cxn ang="T10">
                    <a:pos x="T4" y="T5"/>
                  </a:cxn>
                  <a:cxn ang="T11">
                    <a:pos x="T6" y="T7"/>
                  </a:cxn>
                </a:cxnLst>
                <a:rect l="T12" t="T13" r="T14" b="T15"/>
                <a:pathLst>
                  <a:path w="21600" h="21600">
                    <a:moveTo>
                      <a:pt x="0" y="0"/>
                    </a:moveTo>
                    <a:lnTo>
                      <a:pt x="4064" y="21600"/>
                    </a:lnTo>
                    <a:lnTo>
                      <a:pt x="17536" y="21600"/>
                    </a:lnTo>
                    <a:lnTo>
                      <a:pt x="21600" y="0"/>
                    </a:lnTo>
                    <a:lnTo>
                      <a:pt x="0" y="0"/>
                    </a:lnTo>
                    <a:close/>
                  </a:path>
                </a:pathLst>
              </a:custGeom>
              <a:solidFill>
                <a:srgbClr val="E0F6CE"/>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rIns="0" anchor="ctr"/>
              <a:lstStyle/>
              <a:p>
                <a:endParaRPr lang="zh-CN" altLang="en-US"/>
              </a:p>
            </p:txBody>
          </p:sp>
        </p:grpSp>
        <p:grpSp>
          <p:nvGrpSpPr>
            <p:cNvPr id="77842" name="Group 18"/>
            <p:cNvGrpSpPr>
              <a:grpSpLocks/>
            </p:cNvGrpSpPr>
            <p:nvPr/>
          </p:nvGrpSpPr>
          <p:grpSpPr bwMode="auto">
            <a:xfrm>
              <a:off x="1869696" y="1150396"/>
              <a:ext cx="216608" cy="172836"/>
              <a:chOff x="0" y="0"/>
              <a:chExt cx="256410" cy="226139"/>
            </a:xfrm>
          </p:grpSpPr>
          <p:sp>
            <p:nvSpPr>
              <p:cNvPr id="77861" name="Trapezoid 19"/>
              <p:cNvSpPr>
                <a:spLocks noChangeArrowheads="1"/>
              </p:cNvSpPr>
              <p:nvPr/>
            </p:nvSpPr>
            <p:spPr bwMode="auto">
              <a:xfrm>
                <a:off x="0" y="33158"/>
                <a:ext cx="256410" cy="192981"/>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3832 w 21600"/>
                  <a:gd name="T13" fmla="*/ 3832 h 21600"/>
                  <a:gd name="T14" fmla="*/ 17768 w 21600"/>
                  <a:gd name="T15" fmla="*/ 17768 h 21600"/>
                </a:gdLst>
                <a:ahLst/>
                <a:cxnLst>
                  <a:cxn ang="T8">
                    <a:pos x="T0" y="T1"/>
                  </a:cxn>
                  <a:cxn ang="T9">
                    <a:pos x="T2" y="T3"/>
                  </a:cxn>
                  <a:cxn ang="T10">
                    <a:pos x="T4" y="T5"/>
                  </a:cxn>
                  <a:cxn ang="T11">
                    <a:pos x="T6" y="T7"/>
                  </a:cxn>
                </a:cxnLst>
                <a:rect l="T12" t="T13" r="T14" b="T15"/>
                <a:pathLst>
                  <a:path w="21600" h="21600">
                    <a:moveTo>
                      <a:pt x="0" y="0"/>
                    </a:moveTo>
                    <a:lnTo>
                      <a:pt x="4064" y="21600"/>
                    </a:lnTo>
                    <a:lnTo>
                      <a:pt x="17536" y="21600"/>
                    </a:lnTo>
                    <a:lnTo>
                      <a:pt x="21600" y="0"/>
                    </a:lnTo>
                    <a:lnTo>
                      <a:pt x="0" y="0"/>
                    </a:lnTo>
                    <a:close/>
                  </a:path>
                </a:pathLst>
              </a:custGeom>
              <a:solidFill>
                <a:srgbClr val="E0F6CE"/>
              </a:solidFill>
              <a:ln w="12700">
                <a:solidFill>
                  <a:srgbClr val="355F14"/>
                </a:solidFill>
                <a:miter lim="800000"/>
                <a:headEnd/>
                <a:tailEnd/>
              </a:ln>
            </p:spPr>
            <p:txBody>
              <a:bodyPr lIns="0" rIns="0" anchor="ctr"/>
              <a:lstStyle/>
              <a:p>
                <a:endParaRPr lang="zh-CN" altLang="en-US"/>
              </a:p>
            </p:txBody>
          </p:sp>
          <p:sp>
            <p:nvSpPr>
              <p:cNvPr id="77862" name="Trapezoid 20"/>
              <p:cNvSpPr>
                <a:spLocks noChangeArrowheads="1"/>
              </p:cNvSpPr>
              <p:nvPr/>
            </p:nvSpPr>
            <p:spPr bwMode="auto">
              <a:xfrm>
                <a:off x="0" y="0"/>
                <a:ext cx="256410" cy="192981"/>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3832 w 21600"/>
                  <a:gd name="T13" fmla="*/ 3832 h 21600"/>
                  <a:gd name="T14" fmla="*/ 17768 w 21600"/>
                  <a:gd name="T15" fmla="*/ 17768 h 21600"/>
                </a:gdLst>
                <a:ahLst/>
                <a:cxnLst>
                  <a:cxn ang="T8">
                    <a:pos x="T0" y="T1"/>
                  </a:cxn>
                  <a:cxn ang="T9">
                    <a:pos x="T2" y="T3"/>
                  </a:cxn>
                  <a:cxn ang="T10">
                    <a:pos x="T4" y="T5"/>
                  </a:cxn>
                  <a:cxn ang="T11">
                    <a:pos x="T6" y="T7"/>
                  </a:cxn>
                </a:cxnLst>
                <a:rect l="T12" t="T13" r="T14" b="T15"/>
                <a:pathLst>
                  <a:path w="21600" h="21600">
                    <a:moveTo>
                      <a:pt x="0" y="0"/>
                    </a:moveTo>
                    <a:lnTo>
                      <a:pt x="4064" y="21600"/>
                    </a:lnTo>
                    <a:lnTo>
                      <a:pt x="17536" y="21600"/>
                    </a:lnTo>
                    <a:lnTo>
                      <a:pt x="21600" y="0"/>
                    </a:lnTo>
                    <a:lnTo>
                      <a:pt x="0" y="0"/>
                    </a:lnTo>
                    <a:close/>
                  </a:path>
                </a:pathLst>
              </a:custGeom>
              <a:solidFill>
                <a:srgbClr val="E0F6CE"/>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rIns="0" anchor="ctr"/>
              <a:lstStyle/>
              <a:p>
                <a:endParaRPr lang="zh-CN" altLang="en-US"/>
              </a:p>
            </p:txBody>
          </p:sp>
        </p:grpSp>
        <p:grpSp>
          <p:nvGrpSpPr>
            <p:cNvPr id="77843" name="Group 21"/>
            <p:cNvGrpSpPr>
              <a:grpSpLocks/>
            </p:cNvGrpSpPr>
            <p:nvPr/>
          </p:nvGrpSpPr>
          <p:grpSpPr bwMode="auto">
            <a:xfrm>
              <a:off x="2821551" y="1152551"/>
              <a:ext cx="216608" cy="164480"/>
              <a:chOff x="0" y="0"/>
              <a:chExt cx="256410" cy="215206"/>
            </a:xfrm>
          </p:grpSpPr>
          <p:sp>
            <p:nvSpPr>
              <p:cNvPr id="77859" name="Trapezoid 22"/>
              <p:cNvSpPr>
                <a:spLocks noChangeArrowheads="1"/>
              </p:cNvSpPr>
              <p:nvPr/>
            </p:nvSpPr>
            <p:spPr bwMode="auto">
              <a:xfrm>
                <a:off x="0" y="22225"/>
                <a:ext cx="256410" cy="192981"/>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3832 w 21600"/>
                  <a:gd name="T13" fmla="*/ 3832 h 21600"/>
                  <a:gd name="T14" fmla="*/ 17768 w 21600"/>
                  <a:gd name="T15" fmla="*/ 17768 h 21600"/>
                </a:gdLst>
                <a:ahLst/>
                <a:cxnLst>
                  <a:cxn ang="T8">
                    <a:pos x="T0" y="T1"/>
                  </a:cxn>
                  <a:cxn ang="T9">
                    <a:pos x="T2" y="T3"/>
                  </a:cxn>
                  <a:cxn ang="T10">
                    <a:pos x="T4" y="T5"/>
                  </a:cxn>
                  <a:cxn ang="T11">
                    <a:pos x="T6" y="T7"/>
                  </a:cxn>
                </a:cxnLst>
                <a:rect l="T12" t="T13" r="T14" b="T15"/>
                <a:pathLst>
                  <a:path w="21600" h="21600">
                    <a:moveTo>
                      <a:pt x="0" y="0"/>
                    </a:moveTo>
                    <a:lnTo>
                      <a:pt x="4064" y="21600"/>
                    </a:lnTo>
                    <a:lnTo>
                      <a:pt x="17536" y="21600"/>
                    </a:lnTo>
                    <a:lnTo>
                      <a:pt x="21600" y="0"/>
                    </a:lnTo>
                    <a:lnTo>
                      <a:pt x="0" y="0"/>
                    </a:lnTo>
                    <a:close/>
                  </a:path>
                </a:pathLst>
              </a:custGeom>
              <a:solidFill>
                <a:srgbClr val="E0F6CE"/>
              </a:solidFill>
              <a:ln w="12700">
                <a:solidFill>
                  <a:srgbClr val="355F14"/>
                </a:solidFill>
                <a:miter lim="800000"/>
                <a:headEnd/>
                <a:tailEnd/>
              </a:ln>
            </p:spPr>
            <p:txBody>
              <a:bodyPr lIns="0" rIns="0" anchor="ctr"/>
              <a:lstStyle/>
              <a:p>
                <a:endParaRPr lang="zh-CN" altLang="en-US"/>
              </a:p>
            </p:txBody>
          </p:sp>
          <p:sp>
            <p:nvSpPr>
              <p:cNvPr id="77860" name="Trapezoid 23"/>
              <p:cNvSpPr>
                <a:spLocks noChangeArrowheads="1"/>
              </p:cNvSpPr>
              <p:nvPr/>
            </p:nvSpPr>
            <p:spPr bwMode="auto">
              <a:xfrm>
                <a:off x="0" y="0"/>
                <a:ext cx="256410" cy="192981"/>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3832 w 21600"/>
                  <a:gd name="T13" fmla="*/ 3832 h 21600"/>
                  <a:gd name="T14" fmla="*/ 17768 w 21600"/>
                  <a:gd name="T15" fmla="*/ 17768 h 21600"/>
                </a:gdLst>
                <a:ahLst/>
                <a:cxnLst>
                  <a:cxn ang="T8">
                    <a:pos x="T0" y="T1"/>
                  </a:cxn>
                  <a:cxn ang="T9">
                    <a:pos x="T2" y="T3"/>
                  </a:cxn>
                  <a:cxn ang="T10">
                    <a:pos x="T4" y="T5"/>
                  </a:cxn>
                  <a:cxn ang="T11">
                    <a:pos x="T6" y="T7"/>
                  </a:cxn>
                </a:cxnLst>
                <a:rect l="T12" t="T13" r="T14" b="T15"/>
                <a:pathLst>
                  <a:path w="21600" h="21600">
                    <a:moveTo>
                      <a:pt x="0" y="0"/>
                    </a:moveTo>
                    <a:lnTo>
                      <a:pt x="4064" y="21600"/>
                    </a:lnTo>
                    <a:lnTo>
                      <a:pt x="17536" y="21600"/>
                    </a:lnTo>
                    <a:lnTo>
                      <a:pt x="21600" y="0"/>
                    </a:lnTo>
                    <a:lnTo>
                      <a:pt x="0" y="0"/>
                    </a:lnTo>
                    <a:close/>
                  </a:path>
                </a:pathLst>
              </a:custGeom>
              <a:solidFill>
                <a:srgbClr val="E0F6CE"/>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rIns="0" anchor="ctr"/>
              <a:lstStyle/>
              <a:p>
                <a:endParaRPr lang="zh-CN" altLang="en-US"/>
              </a:p>
            </p:txBody>
          </p:sp>
        </p:grpSp>
        <p:grpSp>
          <p:nvGrpSpPr>
            <p:cNvPr id="77844" name="Group 24"/>
            <p:cNvGrpSpPr>
              <a:grpSpLocks/>
            </p:cNvGrpSpPr>
            <p:nvPr/>
          </p:nvGrpSpPr>
          <p:grpSpPr bwMode="auto">
            <a:xfrm>
              <a:off x="3773406" y="1146201"/>
              <a:ext cx="216608" cy="164480"/>
              <a:chOff x="0" y="0"/>
              <a:chExt cx="256410" cy="215206"/>
            </a:xfrm>
          </p:grpSpPr>
          <p:sp>
            <p:nvSpPr>
              <p:cNvPr id="77857" name="Trapezoid 25"/>
              <p:cNvSpPr>
                <a:spLocks noChangeArrowheads="1"/>
              </p:cNvSpPr>
              <p:nvPr/>
            </p:nvSpPr>
            <p:spPr bwMode="auto">
              <a:xfrm>
                <a:off x="0" y="22225"/>
                <a:ext cx="256410" cy="192981"/>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3832 w 21600"/>
                  <a:gd name="T13" fmla="*/ 3832 h 21600"/>
                  <a:gd name="T14" fmla="*/ 17768 w 21600"/>
                  <a:gd name="T15" fmla="*/ 17768 h 21600"/>
                </a:gdLst>
                <a:ahLst/>
                <a:cxnLst>
                  <a:cxn ang="T8">
                    <a:pos x="T0" y="T1"/>
                  </a:cxn>
                  <a:cxn ang="T9">
                    <a:pos x="T2" y="T3"/>
                  </a:cxn>
                  <a:cxn ang="T10">
                    <a:pos x="T4" y="T5"/>
                  </a:cxn>
                  <a:cxn ang="T11">
                    <a:pos x="T6" y="T7"/>
                  </a:cxn>
                </a:cxnLst>
                <a:rect l="T12" t="T13" r="T14" b="T15"/>
                <a:pathLst>
                  <a:path w="21600" h="21600">
                    <a:moveTo>
                      <a:pt x="0" y="0"/>
                    </a:moveTo>
                    <a:lnTo>
                      <a:pt x="4064" y="21600"/>
                    </a:lnTo>
                    <a:lnTo>
                      <a:pt x="17536" y="21600"/>
                    </a:lnTo>
                    <a:lnTo>
                      <a:pt x="21600" y="0"/>
                    </a:lnTo>
                    <a:lnTo>
                      <a:pt x="0" y="0"/>
                    </a:lnTo>
                    <a:close/>
                  </a:path>
                </a:pathLst>
              </a:custGeom>
              <a:solidFill>
                <a:srgbClr val="E0F6CE"/>
              </a:solidFill>
              <a:ln w="12700">
                <a:solidFill>
                  <a:srgbClr val="355F14"/>
                </a:solidFill>
                <a:miter lim="800000"/>
                <a:headEnd/>
                <a:tailEnd/>
              </a:ln>
            </p:spPr>
            <p:txBody>
              <a:bodyPr lIns="0" rIns="0" anchor="ctr"/>
              <a:lstStyle/>
              <a:p>
                <a:endParaRPr lang="zh-CN" altLang="en-US"/>
              </a:p>
            </p:txBody>
          </p:sp>
          <p:sp>
            <p:nvSpPr>
              <p:cNvPr id="77858" name="Trapezoid 26"/>
              <p:cNvSpPr>
                <a:spLocks noChangeArrowheads="1"/>
              </p:cNvSpPr>
              <p:nvPr/>
            </p:nvSpPr>
            <p:spPr bwMode="auto">
              <a:xfrm>
                <a:off x="0" y="0"/>
                <a:ext cx="256410" cy="192981"/>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3832 w 21600"/>
                  <a:gd name="T13" fmla="*/ 3832 h 21600"/>
                  <a:gd name="T14" fmla="*/ 17768 w 21600"/>
                  <a:gd name="T15" fmla="*/ 17768 h 21600"/>
                </a:gdLst>
                <a:ahLst/>
                <a:cxnLst>
                  <a:cxn ang="T8">
                    <a:pos x="T0" y="T1"/>
                  </a:cxn>
                  <a:cxn ang="T9">
                    <a:pos x="T2" y="T3"/>
                  </a:cxn>
                  <a:cxn ang="T10">
                    <a:pos x="T4" y="T5"/>
                  </a:cxn>
                  <a:cxn ang="T11">
                    <a:pos x="T6" y="T7"/>
                  </a:cxn>
                </a:cxnLst>
                <a:rect l="T12" t="T13" r="T14" b="T15"/>
                <a:pathLst>
                  <a:path w="21600" h="21600">
                    <a:moveTo>
                      <a:pt x="0" y="0"/>
                    </a:moveTo>
                    <a:lnTo>
                      <a:pt x="4064" y="21600"/>
                    </a:lnTo>
                    <a:lnTo>
                      <a:pt x="17536" y="21600"/>
                    </a:lnTo>
                    <a:lnTo>
                      <a:pt x="21600" y="0"/>
                    </a:lnTo>
                    <a:lnTo>
                      <a:pt x="0" y="0"/>
                    </a:lnTo>
                    <a:close/>
                  </a:path>
                </a:pathLst>
              </a:custGeom>
              <a:solidFill>
                <a:srgbClr val="E0F6CE"/>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rIns="0" anchor="ctr"/>
              <a:lstStyle/>
              <a:p>
                <a:endParaRPr lang="zh-CN" altLang="en-US"/>
              </a:p>
            </p:txBody>
          </p:sp>
        </p:grpSp>
        <p:grpSp>
          <p:nvGrpSpPr>
            <p:cNvPr id="77845" name="Group 27"/>
            <p:cNvGrpSpPr>
              <a:grpSpLocks/>
            </p:cNvGrpSpPr>
            <p:nvPr/>
          </p:nvGrpSpPr>
          <p:grpSpPr bwMode="auto">
            <a:xfrm>
              <a:off x="7580827" y="1149194"/>
              <a:ext cx="216608" cy="164480"/>
              <a:chOff x="0" y="0"/>
              <a:chExt cx="256410" cy="215206"/>
            </a:xfrm>
          </p:grpSpPr>
          <p:sp>
            <p:nvSpPr>
              <p:cNvPr id="77855" name="Trapezoid 28"/>
              <p:cNvSpPr>
                <a:spLocks noChangeArrowheads="1"/>
              </p:cNvSpPr>
              <p:nvPr/>
            </p:nvSpPr>
            <p:spPr bwMode="auto">
              <a:xfrm>
                <a:off x="0" y="22225"/>
                <a:ext cx="256410" cy="192981"/>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3832 w 21600"/>
                  <a:gd name="T13" fmla="*/ 3832 h 21600"/>
                  <a:gd name="T14" fmla="*/ 17768 w 21600"/>
                  <a:gd name="T15" fmla="*/ 17768 h 21600"/>
                </a:gdLst>
                <a:ahLst/>
                <a:cxnLst>
                  <a:cxn ang="T8">
                    <a:pos x="T0" y="T1"/>
                  </a:cxn>
                  <a:cxn ang="T9">
                    <a:pos x="T2" y="T3"/>
                  </a:cxn>
                  <a:cxn ang="T10">
                    <a:pos x="T4" y="T5"/>
                  </a:cxn>
                  <a:cxn ang="T11">
                    <a:pos x="T6" y="T7"/>
                  </a:cxn>
                </a:cxnLst>
                <a:rect l="T12" t="T13" r="T14" b="T15"/>
                <a:pathLst>
                  <a:path w="21600" h="21600">
                    <a:moveTo>
                      <a:pt x="0" y="0"/>
                    </a:moveTo>
                    <a:lnTo>
                      <a:pt x="4064" y="21600"/>
                    </a:lnTo>
                    <a:lnTo>
                      <a:pt x="17536" y="21600"/>
                    </a:lnTo>
                    <a:lnTo>
                      <a:pt x="21600" y="0"/>
                    </a:lnTo>
                    <a:lnTo>
                      <a:pt x="0" y="0"/>
                    </a:lnTo>
                    <a:close/>
                  </a:path>
                </a:pathLst>
              </a:custGeom>
              <a:solidFill>
                <a:srgbClr val="E0F6CE"/>
              </a:solidFill>
              <a:ln w="12700">
                <a:solidFill>
                  <a:srgbClr val="355F14"/>
                </a:solidFill>
                <a:miter lim="800000"/>
                <a:headEnd/>
                <a:tailEnd/>
              </a:ln>
            </p:spPr>
            <p:txBody>
              <a:bodyPr lIns="0" rIns="0" anchor="ctr"/>
              <a:lstStyle/>
              <a:p>
                <a:endParaRPr lang="zh-CN" altLang="en-US"/>
              </a:p>
            </p:txBody>
          </p:sp>
          <p:sp>
            <p:nvSpPr>
              <p:cNvPr id="77856" name="Trapezoid 29"/>
              <p:cNvSpPr>
                <a:spLocks noChangeArrowheads="1"/>
              </p:cNvSpPr>
              <p:nvPr/>
            </p:nvSpPr>
            <p:spPr bwMode="auto">
              <a:xfrm>
                <a:off x="0" y="0"/>
                <a:ext cx="256410" cy="192981"/>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3832 w 21600"/>
                  <a:gd name="T13" fmla="*/ 3832 h 21600"/>
                  <a:gd name="T14" fmla="*/ 17768 w 21600"/>
                  <a:gd name="T15" fmla="*/ 17768 h 21600"/>
                </a:gdLst>
                <a:ahLst/>
                <a:cxnLst>
                  <a:cxn ang="T8">
                    <a:pos x="T0" y="T1"/>
                  </a:cxn>
                  <a:cxn ang="T9">
                    <a:pos x="T2" y="T3"/>
                  </a:cxn>
                  <a:cxn ang="T10">
                    <a:pos x="T4" y="T5"/>
                  </a:cxn>
                  <a:cxn ang="T11">
                    <a:pos x="T6" y="T7"/>
                  </a:cxn>
                </a:cxnLst>
                <a:rect l="T12" t="T13" r="T14" b="T15"/>
                <a:pathLst>
                  <a:path w="21600" h="21600">
                    <a:moveTo>
                      <a:pt x="0" y="0"/>
                    </a:moveTo>
                    <a:lnTo>
                      <a:pt x="4064" y="21600"/>
                    </a:lnTo>
                    <a:lnTo>
                      <a:pt x="17536" y="21600"/>
                    </a:lnTo>
                    <a:lnTo>
                      <a:pt x="21600" y="0"/>
                    </a:lnTo>
                    <a:lnTo>
                      <a:pt x="0" y="0"/>
                    </a:lnTo>
                    <a:close/>
                  </a:path>
                </a:pathLst>
              </a:custGeom>
              <a:solidFill>
                <a:srgbClr val="E0F6CE"/>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rIns="0" anchor="ctr"/>
              <a:lstStyle/>
              <a:p>
                <a:endParaRPr lang="zh-CN" altLang="en-US"/>
              </a:p>
            </p:txBody>
          </p:sp>
        </p:grpSp>
        <p:grpSp>
          <p:nvGrpSpPr>
            <p:cNvPr id="77846" name="Group 30"/>
            <p:cNvGrpSpPr>
              <a:grpSpLocks/>
            </p:cNvGrpSpPr>
            <p:nvPr/>
          </p:nvGrpSpPr>
          <p:grpSpPr bwMode="auto">
            <a:xfrm>
              <a:off x="6628971" y="1145915"/>
              <a:ext cx="216608" cy="164480"/>
              <a:chOff x="0" y="0"/>
              <a:chExt cx="256410" cy="215206"/>
            </a:xfrm>
          </p:grpSpPr>
          <p:sp>
            <p:nvSpPr>
              <p:cNvPr id="77853" name="Trapezoid 31"/>
              <p:cNvSpPr>
                <a:spLocks noChangeArrowheads="1"/>
              </p:cNvSpPr>
              <p:nvPr/>
            </p:nvSpPr>
            <p:spPr bwMode="auto">
              <a:xfrm>
                <a:off x="0" y="22225"/>
                <a:ext cx="256410" cy="192981"/>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3832 w 21600"/>
                  <a:gd name="T13" fmla="*/ 3832 h 21600"/>
                  <a:gd name="T14" fmla="*/ 17768 w 21600"/>
                  <a:gd name="T15" fmla="*/ 17768 h 21600"/>
                </a:gdLst>
                <a:ahLst/>
                <a:cxnLst>
                  <a:cxn ang="T8">
                    <a:pos x="T0" y="T1"/>
                  </a:cxn>
                  <a:cxn ang="T9">
                    <a:pos x="T2" y="T3"/>
                  </a:cxn>
                  <a:cxn ang="T10">
                    <a:pos x="T4" y="T5"/>
                  </a:cxn>
                  <a:cxn ang="T11">
                    <a:pos x="T6" y="T7"/>
                  </a:cxn>
                </a:cxnLst>
                <a:rect l="T12" t="T13" r="T14" b="T15"/>
                <a:pathLst>
                  <a:path w="21600" h="21600">
                    <a:moveTo>
                      <a:pt x="0" y="0"/>
                    </a:moveTo>
                    <a:lnTo>
                      <a:pt x="4064" y="21600"/>
                    </a:lnTo>
                    <a:lnTo>
                      <a:pt x="17536" y="21600"/>
                    </a:lnTo>
                    <a:lnTo>
                      <a:pt x="21600" y="0"/>
                    </a:lnTo>
                    <a:lnTo>
                      <a:pt x="0" y="0"/>
                    </a:lnTo>
                    <a:close/>
                  </a:path>
                </a:pathLst>
              </a:custGeom>
              <a:solidFill>
                <a:srgbClr val="E0F6CE"/>
              </a:solidFill>
              <a:ln w="12700">
                <a:solidFill>
                  <a:srgbClr val="355F14"/>
                </a:solidFill>
                <a:miter lim="800000"/>
                <a:headEnd/>
                <a:tailEnd/>
              </a:ln>
            </p:spPr>
            <p:txBody>
              <a:bodyPr lIns="0" rIns="0" anchor="ctr"/>
              <a:lstStyle/>
              <a:p>
                <a:endParaRPr lang="zh-CN" altLang="en-US"/>
              </a:p>
            </p:txBody>
          </p:sp>
          <p:sp>
            <p:nvSpPr>
              <p:cNvPr id="77854" name="Trapezoid 32"/>
              <p:cNvSpPr>
                <a:spLocks noChangeArrowheads="1"/>
              </p:cNvSpPr>
              <p:nvPr/>
            </p:nvSpPr>
            <p:spPr bwMode="auto">
              <a:xfrm>
                <a:off x="0" y="0"/>
                <a:ext cx="256410" cy="192981"/>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3832 w 21600"/>
                  <a:gd name="T13" fmla="*/ 3832 h 21600"/>
                  <a:gd name="T14" fmla="*/ 17768 w 21600"/>
                  <a:gd name="T15" fmla="*/ 17768 h 21600"/>
                </a:gdLst>
                <a:ahLst/>
                <a:cxnLst>
                  <a:cxn ang="T8">
                    <a:pos x="T0" y="T1"/>
                  </a:cxn>
                  <a:cxn ang="T9">
                    <a:pos x="T2" y="T3"/>
                  </a:cxn>
                  <a:cxn ang="T10">
                    <a:pos x="T4" y="T5"/>
                  </a:cxn>
                  <a:cxn ang="T11">
                    <a:pos x="T6" y="T7"/>
                  </a:cxn>
                </a:cxnLst>
                <a:rect l="T12" t="T13" r="T14" b="T15"/>
                <a:pathLst>
                  <a:path w="21600" h="21600">
                    <a:moveTo>
                      <a:pt x="0" y="0"/>
                    </a:moveTo>
                    <a:lnTo>
                      <a:pt x="4064" y="21600"/>
                    </a:lnTo>
                    <a:lnTo>
                      <a:pt x="17536" y="21600"/>
                    </a:lnTo>
                    <a:lnTo>
                      <a:pt x="21600" y="0"/>
                    </a:lnTo>
                    <a:lnTo>
                      <a:pt x="0" y="0"/>
                    </a:lnTo>
                    <a:close/>
                  </a:path>
                </a:pathLst>
              </a:custGeom>
              <a:solidFill>
                <a:srgbClr val="E0F6CE"/>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rIns="0" anchor="ctr"/>
              <a:lstStyle/>
              <a:p>
                <a:endParaRPr lang="zh-CN" altLang="en-US"/>
              </a:p>
            </p:txBody>
          </p:sp>
        </p:grpSp>
        <p:grpSp>
          <p:nvGrpSpPr>
            <p:cNvPr id="77847" name="Group 33"/>
            <p:cNvGrpSpPr>
              <a:grpSpLocks/>
            </p:cNvGrpSpPr>
            <p:nvPr/>
          </p:nvGrpSpPr>
          <p:grpSpPr bwMode="auto">
            <a:xfrm>
              <a:off x="5677116" y="1147373"/>
              <a:ext cx="216608" cy="164480"/>
              <a:chOff x="0" y="0"/>
              <a:chExt cx="256410" cy="215206"/>
            </a:xfrm>
          </p:grpSpPr>
          <p:sp>
            <p:nvSpPr>
              <p:cNvPr id="77851" name="Trapezoid 34"/>
              <p:cNvSpPr>
                <a:spLocks noChangeArrowheads="1"/>
              </p:cNvSpPr>
              <p:nvPr/>
            </p:nvSpPr>
            <p:spPr bwMode="auto">
              <a:xfrm>
                <a:off x="0" y="22225"/>
                <a:ext cx="256410" cy="192981"/>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3832 w 21600"/>
                  <a:gd name="T13" fmla="*/ 3832 h 21600"/>
                  <a:gd name="T14" fmla="*/ 17768 w 21600"/>
                  <a:gd name="T15" fmla="*/ 17768 h 21600"/>
                </a:gdLst>
                <a:ahLst/>
                <a:cxnLst>
                  <a:cxn ang="T8">
                    <a:pos x="T0" y="T1"/>
                  </a:cxn>
                  <a:cxn ang="T9">
                    <a:pos x="T2" y="T3"/>
                  </a:cxn>
                  <a:cxn ang="T10">
                    <a:pos x="T4" y="T5"/>
                  </a:cxn>
                  <a:cxn ang="T11">
                    <a:pos x="T6" y="T7"/>
                  </a:cxn>
                </a:cxnLst>
                <a:rect l="T12" t="T13" r="T14" b="T15"/>
                <a:pathLst>
                  <a:path w="21600" h="21600">
                    <a:moveTo>
                      <a:pt x="0" y="0"/>
                    </a:moveTo>
                    <a:lnTo>
                      <a:pt x="4064" y="21600"/>
                    </a:lnTo>
                    <a:lnTo>
                      <a:pt x="17536" y="21600"/>
                    </a:lnTo>
                    <a:lnTo>
                      <a:pt x="21600" y="0"/>
                    </a:lnTo>
                    <a:lnTo>
                      <a:pt x="0" y="0"/>
                    </a:lnTo>
                    <a:close/>
                  </a:path>
                </a:pathLst>
              </a:custGeom>
              <a:solidFill>
                <a:srgbClr val="E0F6CE"/>
              </a:solidFill>
              <a:ln w="12700">
                <a:solidFill>
                  <a:srgbClr val="355F14"/>
                </a:solidFill>
                <a:miter lim="800000"/>
                <a:headEnd/>
                <a:tailEnd/>
              </a:ln>
            </p:spPr>
            <p:txBody>
              <a:bodyPr lIns="0" rIns="0" anchor="ctr"/>
              <a:lstStyle/>
              <a:p>
                <a:endParaRPr lang="zh-CN" altLang="en-US"/>
              </a:p>
            </p:txBody>
          </p:sp>
          <p:sp>
            <p:nvSpPr>
              <p:cNvPr id="77852" name="Trapezoid 35"/>
              <p:cNvSpPr>
                <a:spLocks noChangeArrowheads="1"/>
              </p:cNvSpPr>
              <p:nvPr/>
            </p:nvSpPr>
            <p:spPr bwMode="auto">
              <a:xfrm>
                <a:off x="0" y="0"/>
                <a:ext cx="256410" cy="192981"/>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3832 w 21600"/>
                  <a:gd name="T13" fmla="*/ 3832 h 21600"/>
                  <a:gd name="T14" fmla="*/ 17768 w 21600"/>
                  <a:gd name="T15" fmla="*/ 17768 h 21600"/>
                </a:gdLst>
                <a:ahLst/>
                <a:cxnLst>
                  <a:cxn ang="T8">
                    <a:pos x="T0" y="T1"/>
                  </a:cxn>
                  <a:cxn ang="T9">
                    <a:pos x="T2" y="T3"/>
                  </a:cxn>
                  <a:cxn ang="T10">
                    <a:pos x="T4" y="T5"/>
                  </a:cxn>
                  <a:cxn ang="T11">
                    <a:pos x="T6" y="T7"/>
                  </a:cxn>
                </a:cxnLst>
                <a:rect l="T12" t="T13" r="T14" b="T15"/>
                <a:pathLst>
                  <a:path w="21600" h="21600">
                    <a:moveTo>
                      <a:pt x="0" y="0"/>
                    </a:moveTo>
                    <a:lnTo>
                      <a:pt x="4064" y="21600"/>
                    </a:lnTo>
                    <a:lnTo>
                      <a:pt x="17536" y="21600"/>
                    </a:lnTo>
                    <a:lnTo>
                      <a:pt x="21600" y="0"/>
                    </a:lnTo>
                    <a:lnTo>
                      <a:pt x="0" y="0"/>
                    </a:lnTo>
                    <a:close/>
                  </a:path>
                </a:pathLst>
              </a:custGeom>
              <a:solidFill>
                <a:srgbClr val="E0F6CE"/>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rIns="0" anchor="ctr"/>
              <a:lstStyle/>
              <a:p>
                <a:endParaRPr lang="zh-CN" altLang="en-US"/>
              </a:p>
            </p:txBody>
          </p:sp>
        </p:grpSp>
        <p:grpSp>
          <p:nvGrpSpPr>
            <p:cNvPr id="77848" name="Group 36"/>
            <p:cNvGrpSpPr>
              <a:grpSpLocks/>
            </p:cNvGrpSpPr>
            <p:nvPr/>
          </p:nvGrpSpPr>
          <p:grpSpPr bwMode="auto">
            <a:xfrm>
              <a:off x="4725261" y="1152551"/>
              <a:ext cx="216608" cy="164480"/>
              <a:chOff x="0" y="0"/>
              <a:chExt cx="256410" cy="215206"/>
            </a:xfrm>
          </p:grpSpPr>
          <p:sp>
            <p:nvSpPr>
              <p:cNvPr id="77849" name="Trapezoid 37"/>
              <p:cNvSpPr>
                <a:spLocks noChangeArrowheads="1"/>
              </p:cNvSpPr>
              <p:nvPr/>
            </p:nvSpPr>
            <p:spPr bwMode="auto">
              <a:xfrm>
                <a:off x="0" y="22225"/>
                <a:ext cx="256410" cy="192981"/>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3832 w 21600"/>
                  <a:gd name="T13" fmla="*/ 3832 h 21600"/>
                  <a:gd name="T14" fmla="*/ 17768 w 21600"/>
                  <a:gd name="T15" fmla="*/ 17768 h 21600"/>
                </a:gdLst>
                <a:ahLst/>
                <a:cxnLst>
                  <a:cxn ang="T8">
                    <a:pos x="T0" y="T1"/>
                  </a:cxn>
                  <a:cxn ang="T9">
                    <a:pos x="T2" y="T3"/>
                  </a:cxn>
                  <a:cxn ang="T10">
                    <a:pos x="T4" y="T5"/>
                  </a:cxn>
                  <a:cxn ang="T11">
                    <a:pos x="T6" y="T7"/>
                  </a:cxn>
                </a:cxnLst>
                <a:rect l="T12" t="T13" r="T14" b="T15"/>
                <a:pathLst>
                  <a:path w="21600" h="21600">
                    <a:moveTo>
                      <a:pt x="0" y="0"/>
                    </a:moveTo>
                    <a:lnTo>
                      <a:pt x="4064" y="21600"/>
                    </a:lnTo>
                    <a:lnTo>
                      <a:pt x="17536" y="21600"/>
                    </a:lnTo>
                    <a:lnTo>
                      <a:pt x="21600" y="0"/>
                    </a:lnTo>
                    <a:lnTo>
                      <a:pt x="0" y="0"/>
                    </a:lnTo>
                    <a:close/>
                  </a:path>
                </a:pathLst>
              </a:custGeom>
              <a:solidFill>
                <a:srgbClr val="E0F6CE"/>
              </a:solidFill>
              <a:ln w="12700">
                <a:solidFill>
                  <a:srgbClr val="355F14"/>
                </a:solidFill>
                <a:miter lim="800000"/>
                <a:headEnd/>
                <a:tailEnd/>
              </a:ln>
            </p:spPr>
            <p:txBody>
              <a:bodyPr lIns="0" rIns="0" anchor="ctr"/>
              <a:lstStyle/>
              <a:p>
                <a:endParaRPr lang="zh-CN" altLang="en-US"/>
              </a:p>
            </p:txBody>
          </p:sp>
          <p:sp>
            <p:nvSpPr>
              <p:cNvPr id="77850" name="Trapezoid 38"/>
              <p:cNvSpPr>
                <a:spLocks noChangeArrowheads="1"/>
              </p:cNvSpPr>
              <p:nvPr/>
            </p:nvSpPr>
            <p:spPr bwMode="auto">
              <a:xfrm>
                <a:off x="0" y="0"/>
                <a:ext cx="256410" cy="192981"/>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0 h 21600"/>
                  <a:gd name="T8" fmla="*/ 0 60000 65536"/>
                  <a:gd name="T9" fmla="*/ 0 60000 65536"/>
                  <a:gd name="T10" fmla="*/ 0 60000 65536"/>
                  <a:gd name="T11" fmla="*/ 0 60000 65536"/>
                  <a:gd name="T12" fmla="*/ 3832 w 21600"/>
                  <a:gd name="T13" fmla="*/ 3832 h 21600"/>
                  <a:gd name="T14" fmla="*/ 17768 w 21600"/>
                  <a:gd name="T15" fmla="*/ 17768 h 21600"/>
                </a:gdLst>
                <a:ahLst/>
                <a:cxnLst>
                  <a:cxn ang="T8">
                    <a:pos x="T0" y="T1"/>
                  </a:cxn>
                  <a:cxn ang="T9">
                    <a:pos x="T2" y="T3"/>
                  </a:cxn>
                  <a:cxn ang="T10">
                    <a:pos x="T4" y="T5"/>
                  </a:cxn>
                  <a:cxn ang="T11">
                    <a:pos x="T6" y="T7"/>
                  </a:cxn>
                </a:cxnLst>
                <a:rect l="T12" t="T13" r="T14" b="T15"/>
                <a:pathLst>
                  <a:path w="21600" h="21600">
                    <a:moveTo>
                      <a:pt x="0" y="0"/>
                    </a:moveTo>
                    <a:lnTo>
                      <a:pt x="4064" y="21600"/>
                    </a:lnTo>
                    <a:lnTo>
                      <a:pt x="17536" y="21600"/>
                    </a:lnTo>
                    <a:lnTo>
                      <a:pt x="21600" y="0"/>
                    </a:lnTo>
                    <a:lnTo>
                      <a:pt x="0" y="0"/>
                    </a:lnTo>
                    <a:close/>
                  </a:path>
                </a:pathLst>
              </a:custGeom>
              <a:solidFill>
                <a:srgbClr val="E0F6CE"/>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rIns="0" anchor="ctr"/>
              <a:lstStyle/>
              <a:p>
                <a:endParaRPr lang="zh-CN" altLang="en-US"/>
              </a:p>
            </p:txBody>
          </p:sp>
        </p:grpSp>
      </p:grpSp>
      <p:sp>
        <p:nvSpPr>
          <p:cNvPr id="77828" name="Content Placeholder 2"/>
          <p:cNvSpPr>
            <a:spLocks noChangeArrowheads="1"/>
          </p:cNvSpPr>
          <p:nvPr/>
        </p:nvSpPr>
        <p:spPr bwMode="auto">
          <a:xfrm>
            <a:off x="373063" y="3259138"/>
            <a:ext cx="8302625" cy="319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68275" indent="-168275">
              <a:spcBef>
                <a:spcPct val="20000"/>
              </a:spcBef>
              <a:buChar char="•"/>
              <a:defRPr sz="3200">
                <a:solidFill>
                  <a:schemeClr val="tx1"/>
                </a:solidFill>
                <a:latin typeface="Arial" panose="020B0604020202020204" pitchFamily="34" charset="0"/>
                <a:ea typeface="宋体" panose="02010600030101010101" pitchFamily="2" charset="-122"/>
              </a:defRPr>
            </a:lvl1pPr>
            <a:lvl2pPr marL="566738" indent="-166688">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buClr>
                <a:srgbClr val="69BE28"/>
              </a:buClr>
              <a:buFontTx/>
              <a:buNone/>
            </a:pPr>
            <a:r>
              <a:rPr lang="zh-CN" altLang="en-US" sz="2800" b="1">
                <a:solidFill>
                  <a:srgbClr val="000000"/>
                </a:solidFill>
                <a:latin typeface="微软雅黑" panose="020B0503020204020204" pitchFamily="34" charset="-122"/>
                <a:ea typeface="微软雅黑" panose="020B0503020204020204" pitchFamily="34" charset="-122"/>
                <a:sym typeface="Arial" panose="020B0604020202020204" pitchFamily="34" charset="0"/>
              </a:rPr>
              <a:t>      运行在</a:t>
            </a:r>
            <a:r>
              <a:rPr lang="en-US" altLang="zh-CN" sz="2800" b="1">
                <a:solidFill>
                  <a:srgbClr val="000000"/>
                </a:solidFill>
                <a:latin typeface="微软雅黑" panose="020B0503020204020204" pitchFamily="34" charset="-122"/>
                <a:ea typeface="微软雅黑" panose="020B0503020204020204" pitchFamily="34" charset="-122"/>
                <a:sym typeface="Arial" panose="020B0604020202020204" pitchFamily="34" charset="0"/>
              </a:rPr>
              <a:t>YARN</a:t>
            </a:r>
            <a:r>
              <a:rPr lang="zh-CN" altLang="en-US" sz="2800" b="1">
                <a:solidFill>
                  <a:srgbClr val="000000"/>
                </a:solidFill>
                <a:latin typeface="微软雅黑" panose="020B0503020204020204" pitchFamily="34" charset="-122"/>
                <a:ea typeface="微软雅黑" panose="020B0503020204020204" pitchFamily="34" charset="-122"/>
                <a:sym typeface="Arial" panose="020B0604020202020204" pitchFamily="34" charset="0"/>
              </a:rPr>
              <a:t>上带来的好处 ：</a:t>
            </a:r>
            <a:endParaRPr lang="en-US" altLang="zh-CN" sz="2800" b="1" i="1">
              <a:latin typeface="微软雅黑" panose="020B0503020204020204" pitchFamily="34" charset="-122"/>
              <a:ea typeface="微软雅黑" panose="020B0503020204020204" pitchFamily="34" charset="-122"/>
              <a:sym typeface="Arial" panose="020B0604020202020204" pitchFamily="34" charset="0"/>
            </a:endParaRPr>
          </a:p>
          <a:p>
            <a:pPr lvl="1">
              <a:lnSpc>
                <a:spcPct val="150000"/>
              </a:lnSpc>
              <a:buFont typeface="Lucida Grande" charset="0"/>
              <a:buChar char="–"/>
            </a:pPr>
            <a:r>
              <a:rPr lang="zh-CN" altLang="en-US" sz="2400">
                <a:solidFill>
                  <a:srgbClr val="000000"/>
                </a:solidFill>
                <a:latin typeface="微软雅黑" panose="020B0503020204020204" pitchFamily="34" charset="-122"/>
                <a:ea typeface="微软雅黑" panose="020B0503020204020204" pitchFamily="34" charset="-122"/>
                <a:sym typeface="ヒラギノ角ゴ Pro W3" charset="-128"/>
              </a:rPr>
              <a:t>一个集群部署多个版本 </a:t>
            </a:r>
            <a:endParaRPr lang="en-US" altLang="zh-CN" sz="2400" b="1" i="1">
              <a:latin typeface="微软雅黑" panose="020B0503020204020204" pitchFamily="34" charset="-122"/>
              <a:ea typeface="微软雅黑" panose="020B0503020204020204" pitchFamily="34" charset="-122"/>
              <a:sym typeface="ヒラギノ角ゴ Pro W3" charset="-128"/>
            </a:endParaRPr>
          </a:p>
          <a:p>
            <a:pPr lvl="1">
              <a:lnSpc>
                <a:spcPct val="150000"/>
              </a:lnSpc>
              <a:buFont typeface="Lucida Grande" charset="0"/>
              <a:buChar char="–"/>
            </a:pPr>
            <a:r>
              <a:rPr lang="zh-CN" altLang="en-US" sz="2400">
                <a:solidFill>
                  <a:srgbClr val="000000"/>
                </a:solidFill>
                <a:latin typeface="微软雅黑" panose="020B0503020204020204" pitchFamily="34" charset="-122"/>
                <a:ea typeface="微软雅黑" panose="020B0503020204020204" pitchFamily="34" charset="-122"/>
                <a:sym typeface="ヒラギノ角ゴ Pro W3" charset="-128"/>
              </a:rPr>
              <a:t>计算资源按需伸缩</a:t>
            </a:r>
            <a:endParaRPr lang="en-US" altLang="zh-CN" sz="2400" b="1" i="1">
              <a:latin typeface="微软雅黑" panose="020B0503020204020204" pitchFamily="34" charset="-122"/>
              <a:ea typeface="微软雅黑" panose="020B0503020204020204" pitchFamily="34" charset="-122"/>
              <a:sym typeface="ヒラギノ角ゴ Pro W3" charset="-128"/>
            </a:endParaRPr>
          </a:p>
          <a:p>
            <a:pPr lvl="1">
              <a:lnSpc>
                <a:spcPct val="150000"/>
              </a:lnSpc>
              <a:buFont typeface="Lucida Grande" charset="0"/>
              <a:buChar char="–"/>
            </a:pPr>
            <a:r>
              <a:rPr lang="zh-CN" altLang="en-US" sz="2400">
                <a:solidFill>
                  <a:srgbClr val="000000"/>
                </a:solidFill>
                <a:latin typeface="微软雅黑" panose="020B0503020204020204" pitchFamily="34" charset="-122"/>
                <a:ea typeface="微软雅黑" panose="020B0503020204020204" pitchFamily="34" charset="-122"/>
                <a:sym typeface="ヒラギノ角ゴ Pro W3" charset="-128"/>
              </a:rPr>
              <a:t>不同负载应用混搭，集群利用率高</a:t>
            </a:r>
            <a:endParaRPr lang="en-US" altLang="zh-CN" sz="2400" b="1" i="1">
              <a:latin typeface="微软雅黑" panose="020B0503020204020204" pitchFamily="34" charset="-122"/>
              <a:ea typeface="微软雅黑" panose="020B0503020204020204" pitchFamily="34" charset="-122"/>
              <a:sym typeface="ヒラギノ角ゴ Pro W3" charset="-128"/>
            </a:endParaRPr>
          </a:p>
          <a:p>
            <a:pPr lvl="1">
              <a:lnSpc>
                <a:spcPct val="150000"/>
              </a:lnSpc>
              <a:buFont typeface="Lucida Grande" charset="0"/>
              <a:buChar char="–"/>
            </a:pPr>
            <a:r>
              <a:rPr lang="zh-CN" altLang="en-US" sz="2400">
                <a:solidFill>
                  <a:srgbClr val="000000"/>
                </a:solidFill>
                <a:latin typeface="微软雅黑" panose="020B0503020204020204" pitchFamily="34" charset="-122"/>
                <a:ea typeface="微软雅黑" panose="020B0503020204020204" pitchFamily="34" charset="-122"/>
                <a:sym typeface="ヒラギノ角ゴ Pro W3" charset="-128"/>
              </a:rPr>
              <a:t>共享底层存储，避免数据跨集群迁移</a:t>
            </a:r>
            <a:endParaRPr lang="en-US" altLang="zh-CN" sz="2400" b="1" i="1">
              <a:latin typeface="微软雅黑" panose="020B0503020204020204" pitchFamily="34" charset="-122"/>
              <a:ea typeface="微软雅黑" panose="020B0503020204020204" pitchFamily="34" charset="-122"/>
              <a:sym typeface="ヒラギノ角ゴ Pro W3" charset="-128"/>
            </a:endParaRPr>
          </a:p>
        </p:txBody>
      </p:sp>
    </p:spTree>
  </p:cSld>
  <p:clrMapOvr>
    <a:masterClrMapping/>
  </p:clrMapOvr>
  <p:transition>
    <p:blinds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noChangeArrowheads="1"/>
          </p:cNvSpPr>
          <p:nvPr>
            <p:ph type="title" idx="4294967295"/>
          </p:nvPr>
        </p:nvSpPr>
        <p:spPr>
          <a:xfrm>
            <a:off x="457200" y="260350"/>
            <a:ext cx="8229600" cy="865188"/>
          </a:xfrm>
          <a:noFill/>
        </p:spPr>
        <p:txBody>
          <a:bodyPr/>
          <a:lstStyle/>
          <a:p>
            <a:r>
              <a:rPr lang="zh-CN" altLang="zh-CN" sz="3800" b="1">
                <a:latin typeface="微软雅黑" panose="020B0503020204020204" pitchFamily="34" charset="-122"/>
                <a:ea typeface="微软雅黑" panose="020B0503020204020204" pitchFamily="34" charset="-122"/>
              </a:rPr>
              <a:t>分而治之</a:t>
            </a:r>
          </a:p>
        </p:txBody>
      </p:sp>
      <p:pic>
        <p:nvPicPr>
          <p:cNvPr id="1843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393" y="1196752"/>
            <a:ext cx="7561213" cy="460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idx="4294967295"/>
          </p:nvPr>
        </p:nvSpPr>
        <p:spPr>
          <a:xfrm>
            <a:off x="2052638" y="141288"/>
            <a:ext cx="4751387" cy="714375"/>
          </a:xfrm>
        </p:spPr>
        <p:txBody>
          <a:bodyPr/>
          <a:lstStyle/>
          <a:p>
            <a:pPr>
              <a:lnSpc>
                <a:spcPts val="3800"/>
              </a:lnSpc>
            </a:pPr>
            <a:r>
              <a:rPr lang="en-US" altLang="zh-CN" sz="3800" b="1">
                <a:latin typeface="微软雅黑" panose="020B0503020204020204" pitchFamily="34" charset="-122"/>
                <a:ea typeface="微软雅黑" panose="020B0503020204020204" pitchFamily="34" charset="-122"/>
              </a:rPr>
              <a:t>YARN自身的完善</a:t>
            </a:r>
          </a:p>
        </p:txBody>
      </p:sp>
      <p:sp>
        <p:nvSpPr>
          <p:cNvPr id="78851" name="TextBox 1"/>
          <p:cNvSpPr txBox="1">
            <a:spLocks noChangeArrowheads="1"/>
          </p:cNvSpPr>
          <p:nvPr/>
        </p:nvSpPr>
        <p:spPr bwMode="auto">
          <a:xfrm>
            <a:off x="531813" y="901700"/>
            <a:ext cx="428942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3400"/>
              </a:lnSpc>
              <a:spcBef>
                <a:spcPct val="0"/>
              </a:spcBef>
              <a:buFont typeface="Wingdings" panose="05000000000000000000" pitchFamily="2" charset="2"/>
              <a:buChar char="Ø"/>
            </a:pP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调度框架的完善</a:t>
            </a:r>
            <a:r>
              <a:rPr lang="en-US" altLang="zh-CN" sz="2400" b="1">
                <a:latin typeface="微软雅黑" panose="020B0503020204020204" pitchFamily="34" charset="-122"/>
                <a:ea typeface="微软雅黑" panose="020B0503020204020204" pitchFamily="34" charset="-122"/>
                <a:cs typeface="Times New Roman" panose="02020603050405020304" pitchFamily="18" charset="0"/>
              </a:rPr>
              <a:t>:YARN-896</a:t>
            </a:r>
          </a:p>
        </p:txBody>
      </p:sp>
      <p:sp>
        <p:nvSpPr>
          <p:cNvPr id="78852" name="TextBox 1"/>
          <p:cNvSpPr txBox="1">
            <a:spLocks noChangeArrowheads="1"/>
          </p:cNvSpPr>
          <p:nvPr/>
        </p:nvSpPr>
        <p:spPr bwMode="auto">
          <a:xfrm>
            <a:off x="1041400" y="1268413"/>
            <a:ext cx="5694363"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marL="285750" indent="-285750">
              <a:spcBef>
                <a:spcPct val="20000"/>
              </a:spcBef>
              <a:buChar char="•"/>
              <a:tabLst>
                <a:tab pos="457200"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tabLst>
                <a:tab pos="457200"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tabLst>
                <a:tab pos="457200"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tabLst>
                <a:tab pos="4572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tabLst>
                <a:tab pos="4572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tabLst>
                <a:tab pos="4572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tabLst>
                <a:tab pos="4572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tabLst>
                <a:tab pos="4572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tabLst>
                <a:tab pos="4572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 typeface="Wingdings" panose="05000000000000000000" pitchFamily="2" charset="2"/>
              <a:buChar char="ü"/>
            </a:pPr>
            <a:r>
              <a:rPr lang="en-US" altLang="zh-CN" sz="2400">
                <a:latin typeface="微软雅黑" panose="020B0503020204020204" pitchFamily="34" charset="-122"/>
                <a:ea typeface="微软雅黑" panose="020B0503020204020204" pitchFamily="34" charset="-122"/>
              </a:rPr>
              <a:t>	</a:t>
            </a: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支持更多的资源类型（网络、磁盘等）</a:t>
            </a:r>
          </a:p>
          <a:p>
            <a:pPr eaLnBrk="1" hangingPunct="1">
              <a:lnSpc>
                <a:spcPct val="150000"/>
              </a:lnSpc>
              <a:spcBef>
                <a:spcPct val="0"/>
              </a:spcBef>
              <a:buFont typeface="Wingdings" panose="05000000000000000000" pitchFamily="2" charset="2"/>
              <a:buChar char="ü"/>
            </a:pPr>
            <a:r>
              <a:rPr lang="en-US" altLang="zh-CN" sz="2400">
                <a:latin typeface="微软雅黑" panose="020B0503020204020204" pitchFamily="34" charset="-122"/>
                <a:ea typeface="微软雅黑" panose="020B0503020204020204" pitchFamily="34" charset="-122"/>
              </a:rPr>
              <a:t>	支持更多的调度语义</a:t>
            </a:r>
          </a:p>
          <a:p>
            <a:pPr eaLnBrk="1" hangingPunct="1">
              <a:lnSpc>
                <a:spcPct val="150000"/>
              </a:lnSpc>
              <a:spcBef>
                <a:spcPct val="0"/>
              </a:spcBef>
              <a:buFont typeface="Wingdings" panose="05000000000000000000" pitchFamily="2" charset="2"/>
              <a:buChar char="ü"/>
            </a:pPr>
            <a:r>
              <a:rPr lang="en-US" altLang="zh-CN" sz="2400">
                <a:latin typeface="微软雅黑" panose="020B0503020204020204" pitchFamily="34" charset="-122"/>
                <a:ea typeface="微软雅黑" panose="020B0503020204020204" pitchFamily="34" charset="-122"/>
              </a:rPr>
              <a:t>	Storm在线升级等</a:t>
            </a:r>
          </a:p>
        </p:txBody>
      </p:sp>
      <p:sp>
        <p:nvSpPr>
          <p:cNvPr id="78853" name="TextBox 1"/>
          <p:cNvSpPr txBox="1">
            <a:spLocks noChangeArrowheads="1"/>
          </p:cNvSpPr>
          <p:nvPr/>
        </p:nvSpPr>
        <p:spPr bwMode="auto">
          <a:xfrm>
            <a:off x="966788" y="3440113"/>
            <a:ext cx="5768975"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3100"/>
              </a:lnSpc>
              <a:spcBef>
                <a:spcPct val="0"/>
              </a:spcBef>
              <a:buFont typeface="Wingdings" panose="05000000000000000000" pitchFamily="2" charset="2"/>
              <a:buChar char="ü"/>
            </a:pP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Container资源动态调整：YARN-1197</a:t>
            </a:r>
          </a:p>
        </p:txBody>
      </p:sp>
      <p:sp>
        <p:nvSpPr>
          <p:cNvPr id="78854" name="TextBox 1"/>
          <p:cNvSpPr txBox="1">
            <a:spLocks noChangeArrowheads="1"/>
          </p:cNvSpPr>
          <p:nvPr/>
        </p:nvSpPr>
        <p:spPr bwMode="auto">
          <a:xfrm>
            <a:off x="531813" y="4013200"/>
            <a:ext cx="1692275"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3100"/>
              </a:lnSpc>
              <a:spcBef>
                <a:spcPct val="0"/>
              </a:spcBef>
              <a:buFont typeface="Wingdings" panose="05000000000000000000" pitchFamily="2" charset="2"/>
              <a:buChar char="Ø"/>
            </a:pP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容错机制</a:t>
            </a:r>
          </a:p>
        </p:txBody>
      </p:sp>
      <p:sp>
        <p:nvSpPr>
          <p:cNvPr id="78855" name="TextBox 1"/>
          <p:cNvSpPr txBox="1">
            <a:spLocks noChangeArrowheads="1"/>
          </p:cNvSpPr>
          <p:nvPr/>
        </p:nvSpPr>
        <p:spPr bwMode="auto">
          <a:xfrm>
            <a:off x="1039813" y="4351338"/>
            <a:ext cx="5367337"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 typeface="Wingdings" panose="05000000000000000000" pitchFamily="2" charset="2"/>
              <a:buChar char="ü"/>
            </a:pP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ResourceManager自身容错</a:t>
            </a:r>
          </a:p>
          <a:p>
            <a:pPr eaLnBrk="1" hangingPunct="1">
              <a:lnSpc>
                <a:spcPct val="150000"/>
              </a:lnSpc>
              <a:spcBef>
                <a:spcPct val="0"/>
              </a:spcBef>
              <a:buFont typeface="Wingdings" panose="05000000000000000000" pitchFamily="2" charset="2"/>
              <a:buChar char="ü"/>
            </a:pP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NodeManager宕掉，任务不受影响</a:t>
            </a:r>
          </a:p>
          <a:p>
            <a:pPr eaLnBrk="1" hangingPunct="1">
              <a:lnSpc>
                <a:spcPct val="150000"/>
              </a:lnSpc>
              <a:spcBef>
                <a:spcPct val="0"/>
              </a:spcBef>
              <a:buFont typeface="Wingdings" panose="05000000000000000000" pitchFamily="2" charset="2"/>
              <a:buChar char="ü"/>
            </a:pP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ApplicationMaster个性化容错</a:t>
            </a:r>
          </a:p>
        </p:txBody>
      </p:sp>
      <p:sp>
        <p:nvSpPr>
          <p:cNvPr id="78856" name="矩形 1"/>
          <p:cNvSpPr>
            <a:spLocks noChangeArrowheads="1"/>
          </p:cNvSpPr>
          <p:nvPr/>
        </p:nvSpPr>
        <p:spPr bwMode="auto">
          <a:xfrm>
            <a:off x="422275" y="2846388"/>
            <a:ext cx="310832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har char="•"/>
              <a:tabLst>
                <a:tab pos="457200"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tabLst>
                <a:tab pos="457200"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tabLst>
                <a:tab pos="457200"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tabLst>
                <a:tab pos="4572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tabLst>
                <a:tab pos="4572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tabLst>
                <a:tab pos="4572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tabLst>
                <a:tab pos="4572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tabLst>
                <a:tab pos="4572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tabLst>
                <a:tab pos="457200" algn="l"/>
              </a:tabLst>
              <a:defRPr sz="2000">
                <a:solidFill>
                  <a:schemeClr val="tx1"/>
                </a:solidFill>
                <a:latin typeface="Arial" panose="020B0604020202020204" pitchFamily="34" charset="0"/>
                <a:ea typeface="宋体" panose="02010600030101010101" pitchFamily="2" charset="-122"/>
              </a:defRPr>
            </a:lvl9pPr>
          </a:lstStyle>
          <a:p>
            <a:pPr eaLnBrk="1" hangingPunct="1">
              <a:lnSpc>
                <a:spcPts val="4000"/>
              </a:lnSpc>
              <a:spcBef>
                <a:spcPct val="0"/>
              </a:spcBef>
              <a:buFont typeface="Wingdings" panose="05000000000000000000" pitchFamily="2" charset="2"/>
              <a:buChar char="Ø"/>
            </a:pPr>
            <a:r>
              <a:rPr lang="en-US" altLang="zh-CN" sz="2400">
                <a:latin typeface="微软雅黑" panose="020B0503020204020204" pitchFamily="34" charset="-122"/>
                <a:ea typeface="微软雅黑" panose="020B0503020204020204" pitchFamily="34" charset="-122"/>
                <a:cs typeface="Times New Roman" panose="02020603050405020304" pitchFamily="18" charset="0"/>
              </a:rPr>
              <a:t>长作业的在线升级</a:t>
            </a: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ctrTitle"/>
          </p:nvPr>
        </p:nvSpPr>
        <p:spPr/>
        <p:txBody>
          <a:bodyPr/>
          <a:lstStyle/>
          <a:p>
            <a:r>
              <a:rPr lang="zh-CN" altLang="zh-CN" sz="6000" b="1">
                <a:latin typeface="微软雅黑" panose="020B0503020204020204" pitchFamily="34" charset="-122"/>
                <a:ea typeface="微软雅黑" panose="020B0503020204020204" pitchFamily="34" charset="-122"/>
              </a:rPr>
              <a:t>精彩案例</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noChangeArrowheads="1"/>
          </p:cNvSpPr>
          <p:nvPr/>
        </p:nvSpPr>
        <p:spPr bwMode="auto">
          <a:xfrm>
            <a:off x="495300" y="146050"/>
            <a:ext cx="7962900"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a:spcBef>
                <a:spcPct val="0"/>
              </a:spcBef>
              <a:buFontTx/>
              <a:buNone/>
              <a:defRPr/>
            </a:pPr>
            <a:r>
              <a:rPr lang="zh-CN" altLang="en-US" sz="3800" b="1" dirty="0">
                <a:solidFill>
                  <a:schemeClr val="tx2"/>
                </a:solidFill>
                <a:latin typeface="微软雅黑" pitchFamily="34" charset="-122"/>
                <a:ea typeface="微软雅黑" pitchFamily="34" charset="-122"/>
              </a:rPr>
              <a:t>案例 1：数据</a:t>
            </a:r>
            <a:r>
              <a:rPr lang="zh-CN" altLang="en-US" sz="3800" b="1" dirty="0">
                <a:solidFill>
                  <a:schemeClr val="tx2"/>
                </a:solidFill>
                <a:latin typeface="微软雅黑" pitchFamily="34" charset="-122"/>
                <a:ea typeface="微软雅黑" pitchFamily="34" charset="-122"/>
                <a:cs typeface="+mj-cs"/>
              </a:rPr>
              <a:t>仓库</a:t>
            </a:r>
            <a:r>
              <a:rPr lang="zh-CN" altLang="en-US" sz="3800" b="1" dirty="0">
                <a:solidFill>
                  <a:schemeClr val="tx2"/>
                </a:solidFill>
                <a:latin typeface="微软雅黑" pitchFamily="34" charset="-122"/>
                <a:ea typeface="微软雅黑" pitchFamily="34" charset="-122"/>
              </a:rPr>
              <a:t>构建</a:t>
            </a:r>
          </a:p>
        </p:txBody>
      </p:sp>
      <p:sp>
        <p:nvSpPr>
          <p:cNvPr id="80899" name="内容占位符 2"/>
          <p:cNvSpPr>
            <a:spLocks noGrp="1" noChangeArrowheads="1"/>
          </p:cNvSpPr>
          <p:nvPr/>
        </p:nvSpPr>
        <p:spPr bwMode="auto">
          <a:xfrm>
            <a:off x="495300" y="1196975"/>
            <a:ext cx="7962900"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zh-CN" altLang="en-US" sz="2800">
                <a:latin typeface="微软雅黑" panose="020B0503020204020204" pitchFamily="34" charset="-122"/>
                <a:ea typeface="微软雅黑" panose="020B0503020204020204" pitchFamily="34" charset="-122"/>
              </a:rPr>
              <a:t>Hadoop 前的数据仓库流程</a:t>
            </a:r>
          </a:p>
          <a:p>
            <a:pPr lvl="1" eaLnBrk="1" hangingPunct="1">
              <a:buFontTx/>
              <a:buNone/>
            </a:pPr>
            <a:r>
              <a:rPr lang="zh-CN" altLang="en-US">
                <a:latin typeface="微软雅黑" panose="020B0503020204020204" pitchFamily="34" charset="-122"/>
                <a:ea typeface="微软雅黑" panose="020B0503020204020204" pitchFamily="34" charset="-122"/>
              </a:rPr>
              <a:t>Perl/Python、Shell、awk</a:t>
            </a:r>
          </a:p>
          <a:p>
            <a:pPr lvl="1" algn="ctr" eaLnBrk="1" hangingPunct="1">
              <a:buFontTx/>
              <a:buNone/>
            </a:pPr>
            <a:endParaRPr lang="zh-CN" altLang="en-US"/>
          </a:p>
        </p:txBody>
      </p:sp>
      <p:pic>
        <p:nvPicPr>
          <p:cNvPr id="80900" name="Picture 5" descr="图片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2" y="2204864"/>
            <a:ext cx="8859216"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noChangeArrowheads="1"/>
          </p:cNvSpPr>
          <p:nvPr/>
        </p:nvSpPr>
        <p:spPr bwMode="auto">
          <a:xfrm>
            <a:off x="495300" y="73025"/>
            <a:ext cx="7962900"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pitchFamily="34" charset="0"/>
                <a:ea typeface="宋体" pitchFamily="2" charset="-122"/>
              </a:defRPr>
            </a:lvl1pPr>
            <a:lvl2pPr marL="742950" indent="-285750" eaLnBrk="0" hangingPunct="0">
              <a:spcBef>
                <a:spcPct val="20000"/>
              </a:spcBef>
              <a:buChar char="–"/>
              <a:defRPr sz="2800">
                <a:solidFill>
                  <a:schemeClr val="tx1"/>
                </a:solidFill>
                <a:latin typeface="Arial" pitchFamily="34" charset="0"/>
                <a:ea typeface="宋体" pitchFamily="2"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a:spcBef>
                <a:spcPct val="0"/>
              </a:spcBef>
              <a:buFontTx/>
              <a:buNone/>
              <a:defRPr/>
            </a:pPr>
            <a:r>
              <a:rPr lang="zh-CN" altLang="zh-CN" sz="3800" b="1" dirty="0">
                <a:solidFill>
                  <a:schemeClr val="tx2"/>
                </a:solidFill>
                <a:ea typeface="微软雅黑" pitchFamily="34" charset="-122"/>
              </a:rPr>
              <a:t>精彩</a:t>
            </a:r>
            <a:r>
              <a:rPr lang="zh-CN" altLang="zh-CN" sz="3800" b="1" dirty="0">
                <a:solidFill>
                  <a:schemeClr val="tx2"/>
                </a:solidFill>
                <a:latin typeface="微软雅黑" pitchFamily="34" charset="-122"/>
                <a:ea typeface="微软雅黑" pitchFamily="34" charset="-122"/>
                <a:cs typeface="+mj-cs"/>
              </a:rPr>
              <a:t>案例</a:t>
            </a:r>
          </a:p>
        </p:txBody>
      </p:sp>
      <p:sp>
        <p:nvSpPr>
          <p:cNvPr id="81923" name="内容占位符 2"/>
          <p:cNvSpPr>
            <a:spLocks noGrp="1" noChangeArrowheads="1"/>
          </p:cNvSpPr>
          <p:nvPr/>
        </p:nvSpPr>
        <p:spPr bwMode="auto">
          <a:xfrm>
            <a:off x="495300" y="1123950"/>
            <a:ext cx="7962900"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zh-CN" altLang="en-US" sz="2800">
                <a:latin typeface="微软雅黑" panose="020B0503020204020204" pitchFamily="34" charset="-122"/>
                <a:ea typeface="微软雅黑" panose="020B0503020204020204" pitchFamily="34" charset="-122"/>
              </a:rPr>
              <a:t>Hadoop后的数据仓库流程</a:t>
            </a:r>
            <a:endParaRPr lang="en-US" altLang="zh-CN" sz="2800">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Char char="ü"/>
            </a:pPr>
            <a:r>
              <a:rPr lang="zh-CN" altLang="en-US" sz="2400">
                <a:latin typeface="微软雅黑" panose="020B0503020204020204" pitchFamily="34" charset="-122"/>
                <a:ea typeface="微软雅黑" panose="020B0503020204020204" pitchFamily="34" charset="-122"/>
              </a:rPr>
              <a:t>Hive、Pig、MR、工作流 </a:t>
            </a:r>
            <a:endParaRPr lang="zh-CN" altLang="en-US" sz="2000">
              <a:latin typeface="微软雅黑" panose="020B0503020204020204" pitchFamily="34" charset="-122"/>
              <a:ea typeface="微软雅黑" panose="020B0503020204020204" pitchFamily="34" charset="-122"/>
            </a:endParaRPr>
          </a:p>
        </p:txBody>
      </p:sp>
      <p:pic>
        <p:nvPicPr>
          <p:cNvPr id="81924" name="Picture 2" descr="图片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 y="2133600"/>
            <a:ext cx="8194675" cy="388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idx="4294967295"/>
          </p:nvPr>
        </p:nvSpPr>
        <p:spPr>
          <a:xfrm>
            <a:off x="377825" y="0"/>
            <a:ext cx="8229600" cy="868363"/>
          </a:xfrm>
          <a:noFill/>
        </p:spPr>
        <p:txBody>
          <a:bodyPr/>
          <a:lstStyle/>
          <a:p>
            <a:r>
              <a:rPr lang="zh-CN" altLang="en-US" sz="3800" b="1">
                <a:latin typeface="微软雅黑" panose="020B0503020204020204" pitchFamily="34" charset="-122"/>
                <a:ea typeface="微软雅黑" panose="020B0503020204020204" pitchFamily="34" charset="-122"/>
              </a:rPr>
              <a:t>案例2：</a:t>
            </a:r>
            <a:r>
              <a:rPr lang="en-US" altLang="zh-CN" sz="3800" b="1">
                <a:latin typeface="微软雅黑" panose="020B0503020204020204" pitchFamily="34" charset="-122"/>
                <a:ea typeface="微软雅黑" panose="020B0503020204020204" pitchFamily="34" charset="-122"/>
              </a:rPr>
              <a:t>Yahoo</a:t>
            </a:r>
            <a:endParaRPr lang="zh-CN" altLang="en-US" sz="3800" b="1">
              <a:latin typeface="微软雅黑" panose="020B0503020204020204" pitchFamily="34" charset="-122"/>
              <a:ea typeface="微软雅黑" panose="020B0503020204020204" pitchFamily="34" charset="-122"/>
            </a:endParaRPr>
          </a:p>
        </p:txBody>
      </p:sp>
      <p:sp>
        <p:nvSpPr>
          <p:cNvPr id="47107" name="Rectangle 3"/>
          <p:cNvSpPr>
            <a:spLocks noGrp="1" noChangeArrowheads="1"/>
          </p:cNvSpPr>
          <p:nvPr>
            <p:ph type="body" idx="1"/>
          </p:nvPr>
        </p:nvSpPr>
        <p:spPr>
          <a:xfrm>
            <a:off x="427038" y="692150"/>
            <a:ext cx="8153400" cy="5545138"/>
          </a:xfrm>
        </p:spPr>
        <p:txBody>
          <a:bodyPr/>
          <a:lstStyle/>
          <a:p>
            <a:pPr marL="342900" indent="-342900" algn="l">
              <a:lnSpc>
                <a:spcPct val="150000"/>
              </a:lnSpc>
              <a:buFont typeface="Arial" panose="020B0604020202020204" pitchFamily="34" charset="0"/>
              <a:buChar char="•"/>
              <a:defRPr/>
            </a:pPr>
            <a:r>
              <a:rPr lang="en-US" altLang="zh-CN" sz="2400" dirty="0">
                <a:latin typeface="微软雅黑" pitchFamily="34" charset="-122"/>
                <a:ea typeface="微软雅黑" pitchFamily="34" charset="-122"/>
              </a:rPr>
              <a:t>2010</a:t>
            </a:r>
            <a:r>
              <a:rPr lang="zh-CN" altLang="en-US" sz="2400" dirty="0">
                <a:latin typeface="微软雅黑" pitchFamily="34" charset="-122"/>
                <a:ea typeface="微软雅黑" pitchFamily="34" charset="-122"/>
              </a:rPr>
              <a:t>年</a:t>
            </a:r>
            <a:r>
              <a:rPr lang="en-US" altLang="zh-CN" sz="2400" dirty="0">
                <a:latin typeface="微软雅黑" pitchFamily="34" charset="-122"/>
                <a:ea typeface="微软雅黑" pitchFamily="34" charset="-122"/>
              </a:rPr>
              <a:t>10</a:t>
            </a:r>
            <a:r>
              <a:rPr lang="zh-CN" altLang="en-US" sz="2400" dirty="0">
                <a:latin typeface="微软雅黑" pitchFamily="34" charset="-122"/>
                <a:ea typeface="微软雅黑" pitchFamily="34" charset="-122"/>
              </a:rPr>
              <a:t>月，</a:t>
            </a:r>
            <a:r>
              <a:rPr lang="en-US" altLang="zh-CN" sz="2400" dirty="0">
                <a:latin typeface="微软雅黑" pitchFamily="34" charset="-122"/>
                <a:ea typeface="微软雅黑" pitchFamily="34" charset="-122"/>
              </a:rPr>
              <a:t>Yahoo</a:t>
            </a:r>
            <a:r>
              <a:rPr lang="zh-CN" altLang="en-US" sz="2400" dirty="0">
                <a:latin typeface="微软雅黑" pitchFamily="34" charset="-122"/>
                <a:ea typeface="微软雅黑" pitchFamily="34" charset="-122"/>
              </a:rPr>
              <a:t>拥有&gt;</a:t>
            </a:r>
            <a:r>
              <a:rPr lang="en-US" altLang="zh-CN" sz="2400" dirty="0">
                <a:latin typeface="微软雅黑" pitchFamily="34" charset="-122"/>
                <a:ea typeface="微软雅黑" pitchFamily="34" charset="-122"/>
              </a:rPr>
              <a:t>38000</a:t>
            </a:r>
            <a:r>
              <a:rPr lang="zh-CN" altLang="en-US" sz="2400" dirty="0">
                <a:latin typeface="微软雅黑" pitchFamily="34" charset="-122"/>
                <a:ea typeface="微软雅黑" pitchFamily="34" charset="-122"/>
              </a:rPr>
              <a:t>台服务器，有超过</a:t>
            </a:r>
            <a:r>
              <a:rPr lang="en-US" altLang="zh-CN" sz="2400" dirty="0">
                <a:latin typeface="微软雅黑" pitchFamily="34" charset="-122"/>
                <a:ea typeface="微软雅黑" pitchFamily="34" charset="-122"/>
              </a:rPr>
              <a:t>4000</a:t>
            </a:r>
            <a:r>
              <a:rPr lang="zh-CN" altLang="en-US" sz="2400" dirty="0">
                <a:latin typeface="微软雅黑" pitchFamily="34" charset="-122"/>
                <a:ea typeface="微软雅黑" pitchFamily="34" charset="-122"/>
              </a:rPr>
              <a:t>个以上的服务器集群，数据总量达到了</a:t>
            </a:r>
            <a:r>
              <a:rPr lang="en-US" altLang="zh-CN" sz="2400" dirty="0">
                <a:latin typeface="微软雅黑" pitchFamily="34" charset="-122"/>
                <a:ea typeface="微软雅黑" pitchFamily="34" charset="-122"/>
              </a:rPr>
              <a:t>170PB</a:t>
            </a:r>
            <a:r>
              <a:rPr lang="zh-CN" altLang="en-US" sz="2400" dirty="0">
                <a:latin typeface="微软雅黑" pitchFamily="34" charset="-122"/>
                <a:ea typeface="微软雅黑" pitchFamily="34" charset="-122"/>
              </a:rPr>
              <a:t>，每日的数据增量在</a:t>
            </a:r>
            <a:r>
              <a:rPr lang="en-US" altLang="zh-CN" sz="2400" dirty="0">
                <a:latin typeface="微软雅黑" pitchFamily="34" charset="-122"/>
                <a:ea typeface="微软雅黑" pitchFamily="34" charset="-122"/>
              </a:rPr>
              <a:t>10TB</a:t>
            </a:r>
            <a:r>
              <a:rPr lang="zh-CN" altLang="en-US" sz="2400" dirty="0">
                <a:latin typeface="微软雅黑" pitchFamily="34" charset="-122"/>
                <a:ea typeface="微软雅黑" pitchFamily="34" charset="-122"/>
              </a:rPr>
              <a:t>以上</a:t>
            </a:r>
          </a:p>
          <a:p>
            <a:pPr>
              <a:lnSpc>
                <a:spcPct val="80000"/>
              </a:lnSpc>
              <a:buFont typeface="Wingdings" pitchFamily="2" charset="2"/>
              <a:buNone/>
              <a:defRPr/>
            </a:pPr>
            <a:endParaRPr lang="zh-CN" altLang="en-US" sz="2800" dirty="0">
              <a:latin typeface="微软雅黑" pitchFamily="34" charset="-122"/>
              <a:ea typeface="微软雅黑" pitchFamily="34" charset="-122"/>
            </a:endParaRPr>
          </a:p>
        </p:txBody>
      </p:sp>
      <p:pic>
        <p:nvPicPr>
          <p:cNvPr id="8294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938" y="2684463"/>
            <a:ext cx="5040312" cy="355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idx="4294967295"/>
          </p:nvPr>
        </p:nvSpPr>
        <p:spPr>
          <a:xfrm>
            <a:off x="457200" y="115888"/>
            <a:ext cx="8229600" cy="1143000"/>
          </a:xfrm>
          <a:noFill/>
        </p:spPr>
        <p:txBody>
          <a:bodyPr/>
          <a:lstStyle/>
          <a:p>
            <a:r>
              <a:rPr lang="en-US" altLang="zh-CN" sz="3800" b="1">
                <a:latin typeface="微软雅黑" panose="020B0503020204020204" pitchFamily="34" charset="-122"/>
                <a:ea typeface="微软雅黑" panose="020B0503020204020204" pitchFamily="34" charset="-122"/>
              </a:rPr>
              <a:t>Yahoo</a:t>
            </a:r>
            <a:r>
              <a:rPr lang="zh-CN" altLang="en-US" sz="3800" b="1">
                <a:latin typeface="微软雅黑" panose="020B0503020204020204" pitchFamily="34" charset="-122"/>
                <a:ea typeface="微软雅黑" panose="020B0503020204020204" pitchFamily="34" charset="-122"/>
              </a:rPr>
              <a:t>应用揭秘</a:t>
            </a:r>
          </a:p>
        </p:txBody>
      </p:sp>
      <p:sp>
        <p:nvSpPr>
          <p:cNvPr id="83971" name="Rectangle 3"/>
          <p:cNvSpPr>
            <a:spLocks noGrp="1" noChangeArrowheads="1"/>
          </p:cNvSpPr>
          <p:nvPr>
            <p:ph type="body" idx="1"/>
          </p:nvPr>
        </p:nvSpPr>
        <p:spPr>
          <a:xfrm>
            <a:off x="457200" y="1196975"/>
            <a:ext cx="8153400" cy="4824413"/>
          </a:xfrm>
          <a:noFill/>
        </p:spPr>
        <p:txBody>
          <a:bodyPr/>
          <a:lstStyle/>
          <a:p>
            <a:pPr marL="457200" indent="-457200" algn="l">
              <a:lnSpc>
                <a:spcPct val="150000"/>
              </a:lnSpc>
              <a:buFontTx/>
              <a:buChar char="•"/>
            </a:pPr>
            <a:r>
              <a:rPr lang="en-US" altLang="zh-CN" sz="2800">
                <a:latin typeface="微软雅黑" panose="020B0503020204020204" pitchFamily="34" charset="-122"/>
                <a:ea typeface="微软雅黑" panose="020B0503020204020204" pitchFamily="34" charset="-122"/>
              </a:rPr>
              <a:t>Yahoo</a:t>
            </a:r>
            <a:r>
              <a:rPr lang="zh-CN" altLang="en-US" sz="2800">
                <a:latin typeface="微软雅黑" panose="020B0503020204020204" pitchFamily="34" charset="-122"/>
                <a:ea typeface="微软雅黑" panose="020B0503020204020204" pitchFamily="34" charset="-122"/>
              </a:rPr>
              <a:t>的</a:t>
            </a:r>
            <a:r>
              <a:rPr lang="en-US" altLang="zh-CN" sz="2800">
                <a:latin typeface="微软雅黑" panose="020B0503020204020204" pitchFamily="34" charset="-122"/>
                <a:ea typeface="微软雅黑" panose="020B0503020204020204" pitchFamily="34" charset="-122"/>
              </a:rPr>
              <a:t>Hadoop</a:t>
            </a:r>
            <a:r>
              <a:rPr lang="zh-CN" altLang="en-US" sz="2800">
                <a:latin typeface="微软雅黑" panose="020B0503020204020204" pitchFamily="34" charset="-122"/>
                <a:ea typeface="微软雅黑" panose="020B0503020204020204" pitchFamily="34" charset="-122"/>
              </a:rPr>
              <a:t>应用包含有搜索、日志处理（</a:t>
            </a:r>
            <a:r>
              <a:rPr lang="en-US" altLang="zh-CN" sz="2800">
                <a:latin typeface="微软雅黑" panose="020B0503020204020204" pitchFamily="34" charset="-122"/>
                <a:ea typeface="微软雅黑" panose="020B0503020204020204" pitchFamily="34" charset="-122"/>
              </a:rPr>
              <a:t>Analytics, Reporting, Buzz</a:t>
            </a:r>
            <a:r>
              <a:rPr lang="zh-CN" altLang="en-US" sz="2800">
                <a:latin typeface="微软雅黑" panose="020B0503020204020204" pitchFamily="34" charset="-122"/>
                <a:ea typeface="微软雅黑" panose="020B0503020204020204" pitchFamily="34" charset="-122"/>
              </a:rPr>
              <a:t>）、用户建模、内容优化，垃圾邮件过滤器以及广告计算等。</a:t>
            </a:r>
          </a:p>
          <a:p>
            <a:pPr marL="457200" indent="-457200" algn="l">
              <a:lnSpc>
                <a:spcPct val="150000"/>
              </a:lnSpc>
              <a:buFontTx/>
              <a:buChar char="•"/>
            </a:pPr>
            <a:r>
              <a:rPr lang="zh-CN" altLang="en-US" sz="2800">
                <a:latin typeface="微软雅黑" panose="020B0503020204020204" pitchFamily="34" charset="-122"/>
                <a:ea typeface="微软雅黑" panose="020B0503020204020204" pitchFamily="34" charset="-122"/>
              </a:rPr>
              <a:t>网络分析。</a:t>
            </a:r>
            <a:r>
              <a:rPr lang="en-US" altLang="zh-CN" sz="2800">
                <a:latin typeface="微软雅黑" panose="020B0503020204020204" pitchFamily="34" charset="-122"/>
                <a:ea typeface="微软雅黑" panose="020B0503020204020204" pitchFamily="34" charset="-122"/>
              </a:rPr>
              <a:t>Yahoo</a:t>
            </a:r>
            <a:r>
              <a:rPr lang="zh-CN" altLang="en-US" sz="2800">
                <a:latin typeface="微软雅黑" panose="020B0503020204020204" pitchFamily="34" charset="-122"/>
                <a:ea typeface="微软雅黑" panose="020B0503020204020204" pitchFamily="34" charset="-122"/>
              </a:rPr>
              <a:t>目前有超过</a:t>
            </a:r>
            <a:r>
              <a:rPr lang="en-US" altLang="zh-CN" sz="2800">
                <a:latin typeface="微软雅黑" panose="020B0503020204020204" pitchFamily="34" charset="-122"/>
                <a:ea typeface="微软雅黑" panose="020B0503020204020204" pitchFamily="34" charset="-122"/>
              </a:rPr>
              <a:t>100</a:t>
            </a:r>
            <a:r>
              <a:rPr lang="zh-CN" altLang="en-US" sz="2800">
                <a:latin typeface="微软雅黑" panose="020B0503020204020204" pitchFamily="34" charset="-122"/>
                <a:ea typeface="微软雅黑" panose="020B0503020204020204" pitchFamily="34" charset="-122"/>
              </a:rPr>
              <a:t>亿个网页，</a:t>
            </a:r>
            <a:r>
              <a:rPr lang="en-US" altLang="zh-CN" sz="2800">
                <a:latin typeface="微软雅黑" panose="020B0503020204020204" pitchFamily="34" charset="-122"/>
                <a:ea typeface="微软雅黑" panose="020B0503020204020204" pitchFamily="34" charset="-122"/>
              </a:rPr>
              <a:t>1PB</a:t>
            </a:r>
            <a:r>
              <a:rPr lang="zh-CN" altLang="en-US" sz="2800">
                <a:latin typeface="微软雅黑" panose="020B0503020204020204" pitchFamily="34" charset="-122"/>
                <a:ea typeface="微软雅黑" panose="020B0503020204020204" pitchFamily="34" charset="-122"/>
              </a:rPr>
              <a:t>网页数据内容，</a:t>
            </a:r>
            <a:r>
              <a:rPr lang="en-US" altLang="zh-CN" sz="2800">
                <a:latin typeface="微软雅黑" panose="020B0503020204020204" pitchFamily="34" charset="-122"/>
                <a:ea typeface="微软雅黑" panose="020B0503020204020204" pitchFamily="34" charset="-122"/>
              </a:rPr>
              <a:t>2</a:t>
            </a:r>
            <a:r>
              <a:rPr lang="zh-CN" altLang="en-US" sz="2800">
                <a:latin typeface="微软雅黑" panose="020B0503020204020204" pitchFamily="34" charset="-122"/>
                <a:ea typeface="微软雅黑" panose="020B0503020204020204" pitchFamily="34" charset="-122"/>
              </a:rPr>
              <a:t>万亿条链接，每日面临这</a:t>
            </a:r>
            <a:r>
              <a:rPr lang="en-US" altLang="zh-CN" sz="2800">
                <a:latin typeface="微软雅黑" panose="020B0503020204020204" pitchFamily="34" charset="-122"/>
                <a:ea typeface="微软雅黑" panose="020B0503020204020204" pitchFamily="34" charset="-122"/>
              </a:rPr>
              <a:t>300TB</a:t>
            </a:r>
            <a:r>
              <a:rPr lang="zh-CN" altLang="en-US" sz="2800">
                <a:latin typeface="微软雅黑" panose="020B0503020204020204" pitchFamily="34" charset="-122"/>
                <a:ea typeface="微软雅黑" panose="020B0503020204020204" pitchFamily="34" charset="-122"/>
              </a:rPr>
              <a:t>的数据输出。在应用</a:t>
            </a:r>
            <a:r>
              <a:rPr lang="en-US" altLang="zh-CN" sz="2800">
                <a:latin typeface="微软雅黑" panose="020B0503020204020204" pitchFamily="34" charset="-122"/>
                <a:ea typeface="微软雅黑" panose="020B0503020204020204" pitchFamily="34" charset="-122"/>
              </a:rPr>
              <a:t>Hadoop</a:t>
            </a:r>
            <a:r>
              <a:rPr lang="zh-CN" altLang="en-US" sz="2800">
                <a:latin typeface="微软雅黑" panose="020B0503020204020204" pitchFamily="34" charset="-122"/>
                <a:ea typeface="微软雅黑" panose="020B0503020204020204" pitchFamily="34" charset="-122"/>
              </a:rPr>
              <a:t>前，实施这一过程最少</a:t>
            </a:r>
            <a:r>
              <a:rPr lang="en-US" altLang="zh-CN" sz="2800">
                <a:latin typeface="微软雅黑" panose="020B0503020204020204" pitchFamily="34" charset="-122"/>
                <a:ea typeface="微软雅黑" panose="020B0503020204020204" pitchFamily="34" charset="-122"/>
              </a:rPr>
              <a:t>1</a:t>
            </a:r>
            <a:r>
              <a:rPr lang="zh-CN" altLang="en-US" sz="2800">
                <a:latin typeface="微软雅黑" panose="020B0503020204020204" pitchFamily="34" charset="-122"/>
                <a:ea typeface="微软雅黑" panose="020B0503020204020204" pitchFamily="34" charset="-122"/>
              </a:rPr>
              <a:t>个月的时间，但应用后仅需要2天</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3"/>
          <p:cNvSpPr>
            <a:spLocks noGrp="1" noChangeArrowheads="1"/>
          </p:cNvSpPr>
          <p:nvPr>
            <p:ph type="body" idx="1"/>
          </p:nvPr>
        </p:nvSpPr>
        <p:spPr>
          <a:xfrm>
            <a:off x="395288" y="1196975"/>
            <a:ext cx="8153400" cy="4824413"/>
          </a:xfrm>
          <a:noFill/>
        </p:spPr>
        <p:txBody>
          <a:bodyPr/>
          <a:lstStyle/>
          <a:p>
            <a:pPr marL="457200" indent="-457200" algn="l">
              <a:lnSpc>
                <a:spcPct val="150000"/>
              </a:lnSpc>
              <a:buFontTx/>
              <a:buChar char="•"/>
            </a:pPr>
            <a:r>
              <a:rPr lang="en-US" altLang="zh-CN" sz="2600">
                <a:latin typeface="微软雅黑" panose="020B0503020204020204" pitchFamily="34" charset="-122"/>
                <a:ea typeface="微软雅黑" panose="020B0503020204020204" pitchFamily="34" charset="-122"/>
              </a:rPr>
              <a:t>Yahoo</a:t>
            </a:r>
            <a:r>
              <a:rPr lang="zh-CN" altLang="en-US" sz="2600">
                <a:latin typeface="微软雅黑" panose="020B0503020204020204" pitchFamily="34" charset="-122"/>
                <a:ea typeface="微软雅黑" panose="020B0503020204020204" pitchFamily="34" charset="-122"/>
              </a:rPr>
              <a:t>搜索。服务器上保留有用户3年来的搜索记录，这个数据是由超过 </a:t>
            </a:r>
            <a:r>
              <a:rPr lang="en-US" altLang="zh-CN" sz="2600">
                <a:latin typeface="微软雅黑" panose="020B0503020204020204" pitchFamily="34" charset="-122"/>
                <a:ea typeface="微软雅黑" panose="020B0503020204020204" pitchFamily="34" charset="-122"/>
              </a:rPr>
              <a:t>10TB</a:t>
            </a:r>
            <a:r>
              <a:rPr lang="zh-CN" altLang="en-US" sz="2600">
                <a:latin typeface="微软雅黑" panose="020B0503020204020204" pitchFamily="34" charset="-122"/>
                <a:ea typeface="微软雅黑" panose="020B0503020204020204" pitchFamily="34" charset="-122"/>
              </a:rPr>
              <a:t>。如果数据重整，之前需要</a:t>
            </a:r>
            <a:r>
              <a:rPr lang="en-US" altLang="zh-CN" sz="2600">
                <a:latin typeface="微软雅黑" panose="020B0503020204020204" pitchFamily="34" charset="-122"/>
                <a:ea typeface="微软雅黑" panose="020B0503020204020204" pitchFamily="34" charset="-122"/>
              </a:rPr>
              <a:t>1</a:t>
            </a:r>
            <a:r>
              <a:rPr lang="zh-CN" altLang="en-US" sz="2600">
                <a:latin typeface="微软雅黑" panose="020B0503020204020204" pitchFamily="34" charset="-122"/>
                <a:ea typeface="微软雅黑" panose="020B0503020204020204" pitchFamily="34" charset="-122"/>
              </a:rPr>
              <a:t>个月的时间进行处理，而在有了</a:t>
            </a:r>
            <a:r>
              <a:rPr lang="en-US" altLang="zh-CN" sz="2600">
                <a:latin typeface="微软雅黑" panose="020B0503020204020204" pitchFamily="34" charset="-122"/>
                <a:ea typeface="微软雅黑" panose="020B0503020204020204" pitchFamily="34" charset="-122"/>
              </a:rPr>
              <a:t>Hadoop</a:t>
            </a:r>
            <a:r>
              <a:rPr lang="zh-CN" altLang="en-US" sz="2600">
                <a:latin typeface="微软雅黑" panose="020B0503020204020204" pitchFamily="34" charset="-122"/>
                <a:ea typeface="微软雅黑" panose="020B0503020204020204" pitchFamily="34" charset="-122"/>
              </a:rPr>
              <a:t>后仅仅需要</a:t>
            </a:r>
            <a:r>
              <a:rPr lang="en-US" altLang="zh-CN" sz="2600">
                <a:latin typeface="微软雅黑" panose="020B0503020204020204" pitchFamily="34" charset="-122"/>
                <a:ea typeface="微软雅黑" panose="020B0503020204020204" pitchFamily="34" charset="-122"/>
              </a:rPr>
              <a:t>30</a:t>
            </a:r>
            <a:r>
              <a:rPr lang="zh-CN" altLang="en-US" sz="2600">
                <a:latin typeface="微软雅黑" panose="020B0503020204020204" pitchFamily="34" charset="-122"/>
                <a:ea typeface="微软雅黑" panose="020B0503020204020204" pitchFamily="34" charset="-122"/>
              </a:rPr>
              <a:t>分钟</a:t>
            </a:r>
          </a:p>
          <a:p>
            <a:pPr marL="457200" indent="-457200" algn="l">
              <a:lnSpc>
                <a:spcPct val="150000"/>
              </a:lnSpc>
              <a:buFontTx/>
              <a:buChar char="•"/>
            </a:pPr>
            <a:r>
              <a:rPr lang="en-US" altLang="zh-CN" sz="2600">
                <a:latin typeface="微软雅黑" panose="020B0503020204020204" pitchFamily="34" charset="-122"/>
                <a:ea typeface="微软雅黑" panose="020B0503020204020204" pitchFamily="34" charset="-122"/>
              </a:rPr>
              <a:t>Hadoop</a:t>
            </a:r>
            <a:r>
              <a:rPr lang="zh-CN" altLang="en-US" sz="2600">
                <a:latin typeface="微软雅黑" panose="020B0503020204020204" pitchFamily="34" charset="-122"/>
                <a:ea typeface="微软雅黑" panose="020B0503020204020204" pitchFamily="34" charset="-122"/>
              </a:rPr>
              <a:t>也非万能，它采用</a:t>
            </a:r>
            <a:r>
              <a:rPr lang="en-US" altLang="zh-CN" sz="2600">
                <a:latin typeface="微软雅黑" panose="020B0503020204020204" pitchFamily="34" charset="-122"/>
                <a:ea typeface="微软雅黑" panose="020B0503020204020204" pitchFamily="34" charset="-122"/>
              </a:rPr>
              <a:t>Java</a:t>
            </a:r>
            <a:r>
              <a:rPr lang="zh-CN" altLang="en-US" sz="2600">
                <a:latin typeface="微软雅黑" panose="020B0503020204020204" pitchFamily="34" charset="-122"/>
                <a:ea typeface="微软雅黑" panose="020B0503020204020204" pitchFamily="34" charset="-122"/>
              </a:rPr>
              <a:t>实现，</a:t>
            </a:r>
            <a:r>
              <a:rPr lang="en-US" altLang="zh-CN" sz="2600">
                <a:latin typeface="微软雅黑" panose="020B0503020204020204" pitchFamily="34" charset="-122"/>
                <a:ea typeface="微软雅黑" panose="020B0503020204020204" pitchFamily="34" charset="-122"/>
              </a:rPr>
              <a:t>Java</a:t>
            </a:r>
            <a:r>
              <a:rPr lang="zh-CN" altLang="en-US" sz="2600">
                <a:latin typeface="微软雅黑" panose="020B0503020204020204" pitchFamily="34" charset="-122"/>
                <a:ea typeface="微软雅黑" panose="020B0503020204020204" pitchFamily="34" charset="-122"/>
              </a:rPr>
              <a:t>的</a:t>
            </a:r>
            <a:r>
              <a:rPr lang="en-US" altLang="zh-CN" sz="2600">
                <a:latin typeface="微软雅黑" panose="020B0503020204020204" pitchFamily="34" charset="-122"/>
                <a:ea typeface="微软雅黑" panose="020B0503020204020204" pitchFamily="34" charset="-122"/>
              </a:rPr>
              <a:t>IO</a:t>
            </a:r>
            <a:r>
              <a:rPr lang="zh-CN" altLang="en-US" sz="2600">
                <a:latin typeface="微软雅黑" panose="020B0503020204020204" pitchFamily="34" charset="-122"/>
                <a:ea typeface="微软雅黑" panose="020B0503020204020204" pitchFamily="34" charset="-122"/>
              </a:rPr>
              <a:t>处理虽然没有性能瓶颈，但是对于</a:t>
            </a:r>
            <a:r>
              <a:rPr lang="en-US" altLang="zh-CN" sz="2600">
                <a:latin typeface="微软雅黑" panose="020B0503020204020204" pitchFamily="34" charset="-122"/>
                <a:ea typeface="微软雅黑" panose="020B0503020204020204" pitchFamily="34" charset="-122"/>
              </a:rPr>
              <a:t>CPU</a:t>
            </a:r>
            <a:r>
              <a:rPr lang="zh-CN" altLang="en-US" sz="2600">
                <a:latin typeface="微软雅黑" panose="020B0503020204020204" pitchFamily="34" charset="-122"/>
                <a:ea typeface="微软雅黑" panose="020B0503020204020204" pitchFamily="34" charset="-122"/>
              </a:rPr>
              <a:t>密集型的任务是一个麻烦， 因此，有些算法效率不会提高很多。</a:t>
            </a:r>
          </a:p>
        </p:txBody>
      </p:sp>
      <p:sp>
        <p:nvSpPr>
          <p:cNvPr id="4" name="Rectangle 2"/>
          <p:cNvSpPr txBox="1">
            <a:spLocks noChangeArrowheads="1"/>
          </p:cNvSpPr>
          <p:nvPr/>
        </p:nvSpPr>
        <p:spPr bwMode="auto">
          <a:xfrm>
            <a:off x="457200" y="11588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eaLnBrk="0" fontAlgn="base" hangingPunct="0">
              <a:spcBef>
                <a:spcPct val="0"/>
              </a:spcBef>
              <a:spcAft>
                <a:spcPct val="0"/>
              </a:spcAft>
              <a:defRPr sz="4400">
                <a:solidFill>
                  <a:schemeClr val="tx2"/>
                </a:solidFill>
                <a:latin typeface="Arial" pitchFamily="34" charset="0"/>
                <a:ea typeface="宋体" pitchFamily="2" charset="-122"/>
              </a:defRPr>
            </a:lvl6pPr>
            <a:lvl7pPr marL="914400" algn="ctr" rtl="0" eaLnBrk="0" fontAlgn="base" hangingPunct="0">
              <a:spcBef>
                <a:spcPct val="0"/>
              </a:spcBef>
              <a:spcAft>
                <a:spcPct val="0"/>
              </a:spcAft>
              <a:defRPr sz="4400">
                <a:solidFill>
                  <a:schemeClr val="tx2"/>
                </a:solidFill>
                <a:latin typeface="Arial" pitchFamily="34" charset="0"/>
                <a:ea typeface="宋体" pitchFamily="2" charset="-122"/>
              </a:defRPr>
            </a:lvl7pPr>
            <a:lvl8pPr marL="1371600" algn="ctr" rtl="0" eaLnBrk="0" fontAlgn="base" hangingPunct="0">
              <a:spcBef>
                <a:spcPct val="0"/>
              </a:spcBef>
              <a:spcAft>
                <a:spcPct val="0"/>
              </a:spcAft>
              <a:defRPr sz="4400">
                <a:solidFill>
                  <a:schemeClr val="tx2"/>
                </a:solidFill>
                <a:latin typeface="Arial" pitchFamily="34" charset="0"/>
                <a:ea typeface="宋体" pitchFamily="2" charset="-122"/>
              </a:defRPr>
            </a:lvl8pPr>
            <a:lvl9pPr marL="1828800" algn="ctr" rtl="0" eaLnBrk="0" fontAlgn="base" hangingPunct="0">
              <a:spcBef>
                <a:spcPct val="0"/>
              </a:spcBef>
              <a:spcAft>
                <a:spcPct val="0"/>
              </a:spcAft>
              <a:defRPr sz="4400">
                <a:solidFill>
                  <a:schemeClr val="tx2"/>
                </a:solidFill>
                <a:latin typeface="Arial" pitchFamily="34" charset="0"/>
                <a:ea typeface="宋体" pitchFamily="2" charset="-122"/>
              </a:defRPr>
            </a:lvl9pPr>
          </a:lstStyle>
          <a:p>
            <a:pPr>
              <a:defRPr/>
            </a:pPr>
            <a:r>
              <a:rPr lang="en-US" altLang="zh-CN" sz="3800" b="1" kern="0" dirty="0">
                <a:latin typeface="微软雅黑" pitchFamily="34" charset="-122"/>
                <a:ea typeface="微软雅黑" pitchFamily="34" charset="-122"/>
              </a:rPr>
              <a:t>Yahoo</a:t>
            </a:r>
            <a:r>
              <a:rPr lang="zh-CN" altLang="en-US" sz="3800" b="1" dirty="0">
                <a:latin typeface="微软雅黑" pitchFamily="34" charset="-122"/>
                <a:ea typeface="微软雅黑" pitchFamily="34" charset="-122"/>
              </a:rPr>
              <a:t>应用</a:t>
            </a:r>
            <a:r>
              <a:rPr lang="zh-CN" altLang="en-US" sz="3800" b="1" kern="0" dirty="0">
                <a:latin typeface="微软雅黑" pitchFamily="34" charset="-122"/>
                <a:ea typeface="微软雅黑" pitchFamily="34" charset="-122"/>
              </a:rPr>
              <a:t>揭秘</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idx="4294967295"/>
          </p:nvPr>
        </p:nvSpPr>
        <p:spPr>
          <a:noFill/>
        </p:spPr>
        <p:txBody>
          <a:bodyPr/>
          <a:lstStyle/>
          <a:p>
            <a:r>
              <a:rPr lang="zh-CN" altLang="en-US" sz="3800" b="1">
                <a:latin typeface="微软雅黑" panose="020B0503020204020204" pitchFamily="34" charset="-122"/>
                <a:ea typeface="微软雅黑" panose="020B0503020204020204" pitchFamily="34" charset="-122"/>
              </a:rPr>
              <a:t>案例</a:t>
            </a:r>
            <a:r>
              <a:rPr lang="en-US" altLang="zh-CN" sz="3800" b="1">
                <a:latin typeface="微软雅黑" panose="020B0503020204020204" pitchFamily="34" charset="-122"/>
                <a:ea typeface="微软雅黑" panose="020B0503020204020204" pitchFamily="34" charset="-122"/>
              </a:rPr>
              <a:t>3</a:t>
            </a:r>
            <a:r>
              <a:rPr lang="zh-CN" altLang="en-US" sz="3800" b="1">
                <a:latin typeface="微软雅黑" panose="020B0503020204020204" pitchFamily="34" charset="-122"/>
                <a:ea typeface="微软雅黑" panose="020B0503020204020204" pitchFamily="34" charset="-122"/>
              </a:rPr>
              <a:t>：中国移动</a:t>
            </a:r>
          </a:p>
        </p:txBody>
      </p:sp>
      <p:sp>
        <p:nvSpPr>
          <p:cNvPr id="86019" name="Rectangle 3"/>
          <p:cNvSpPr>
            <a:spLocks noGrp="1" noChangeArrowheads="1"/>
          </p:cNvSpPr>
          <p:nvPr>
            <p:ph type="body" idx="1"/>
          </p:nvPr>
        </p:nvSpPr>
        <p:spPr>
          <a:xfrm>
            <a:off x="457200" y="1412875"/>
            <a:ext cx="8153400" cy="4608513"/>
          </a:xfrm>
          <a:noFill/>
        </p:spPr>
        <p:txBody>
          <a:bodyPr/>
          <a:lstStyle/>
          <a:p>
            <a:pPr marL="457200" indent="-457200" algn="l">
              <a:lnSpc>
                <a:spcPct val="150000"/>
              </a:lnSpc>
              <a:buFontTx/>
              <a:buChar char="•"/>
            </a:pPr>
            <a:r>
              <a:rPr lang="zh-CN" altLang="en-US" sz="2600">
                <a:latin typeface="微软雅黑" panose="020B0503020204020204" pitchFamily="34" charset="-122"/>
                <a:ea typeface="微软雅黑" panose="020B0503020204020204" pitchFamily="34" charset="-122"/>
              </a:rPr>
              <a:t>中国移动大云</a:t>
            </a:r>
            <a:endParaRPr lang="en-US" altLang="zh-CN" sz="2600">
              <a:latin typeface="微软雅黑" panose="020B0503020204020204" pitchFamily="34" charset="-122"/>
              <a:ea typeface="微软雅黑" panose="020B0503020204020204" pitchFamily="34" charset="-122"/>
            </a:endParaRPr>
          </a:p>
          <a:p>
            <a:pPr marL="457200" indent="-457200" algn="l">
              <a:lnSpc>
                <a:spcPct val="150000"/>
              </a:lnSpc>
              <a:buFontTx/>
              <a:buChar char="•"/>
            </a:pPr>
            <a:r>
              <a:rPr lang="zh-CN" altLang="en-US" sz="2600">
                <a:latin typeface="微软雅黑" panose="020B0503020204020204" pitchFamily="34" charset="-122"/>
                <a:ea typeface="微软雅黑" panose="020B0503020204020204" pitchFamily="34" charset="-122"/>
              </a:rPr>
              <a:t>中国移动通信研究院院长黄晓庆表示，对中国移动大云来说，</a:t>
            </a:r>
            <a:r>
              <a:rPr lang="en-US" altLang="zh-CN" sz="2600">
                <a:latin typeface="微软雅黑" panose="020B0503020204020204" pitchFamily="34" charset="-122"/>
                <a:ea typeface="微软雅黑" panose="020B0503020204020204" pitchFamily="34" charset="-122"/>
              </a:rPr>
              <a:t>Hadoop</a:t>
            </a:r>
            <a:r>
              <a:rPr lang="zh-CN" altLang="en-US" sz="2600">
                <a:latin typeface="微软雅黑" panose="020B0503020204020204" pitchFamily="34" charset="-122"/>
                <a:ea typeface="微软雅黑" panose="020B0503020204020204" pitchFamily="34" charset="-122"/>
              </a:rPr>
              <a:t>代表了最核心层面的东西，为了将云计算的服务变成一个更容易编程的使用，中国移动把一些特别重要的功能都设计成完全可以进行规模化使用的一些核心资源。比如，为一些传统数据库（比如</a:t>
            </a:r>
            <a:r>
              <a:rPr lang="en-US" altLang="zh-CN" sz="2600">
                <a:latin typeface="微软雅黑" panose="020B0503020204020204" pitchFamily="34" charset="-122"/>
                <a:ea typeface="微软雅黑" panose="020B0503020204020204" pitchFamily="34" charset="-122"/>
              </a:rPr>
              <a:t>SQL)</a:t>
            </a:r>
            <a:r>
              <a:rPr lang="zh-CN" altLang="en-US" sz="2600">
                <a:latin typeface="微软雅黑" panose="020B0503020204020204" pitchFamily="34" charset="-122"/>
                <a:ea typeface="微软雅黑" panose="020B0503020204020204" pitchFamily="34" charset="-122"/>
              </a:rPr>
              <a:t>提供了非常方便的接口。</a:t>
            </a:r>
            <a:endParaRPr lang="en-US" altLang="zh-CN" sz="2600" b="1">
              <a:latin typeface="微软雅黑" panose="020B0503020204020204" pitchFamily="34" charset="-122"/>
              <a:ea typeface="微软雅黑" panose="020B0503020204020204" pitchFamily="34" charset="-122"/>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3"/>
          <p:cNvSpPr>
            <a:spLocks noGrp="1" noChangeArrowheads="1"/>
          </p:cNvSpPr>
          <p:nvPr>
            <p:ph type="body" idx="1"/>
          </p:nvPr>
        </p:nvSpPr>
        <p:spPr>
          <a:xfrm>
            <a:off x="457200" y="1447800"/>
            <a:ext cx="8153400" cy="4502150"/>
          </a:xfrm>
          <a:noFill/>
        </p:spPr>
        <p:txBody>
          <a:bodyPr/>
          <a:lstStyle/>
          <a:p>
            <a:pPr marL="457200" indent="-457200" algn="l">
              <a:lnSpc>
                <a:spcPct val="150000"/>
              </a:lnSpc>
              <a:buFontTx/>
              <a:buChar char="•"/>
            </a:pPr>
            <a:r>
              <a:rPr lang="zh-CN" altLang="en-US" sz="2600">
                <a:latin typeface="微软雅黑" panose="020B0503020204020204" pitchFamily="34" charset="-122"/>
                <a:ea typeface="微软雅黑" panose="020B0503020204020204" pitchFamily="34" charset="-122"/>
              </a:rPr>
              <a:t>在中国移动内部，</a:t>
            </a:r>
            <a:r>
              <a:rPr lang="en-US" altLang="zh-CN" sz="2600">
                <a:latin typeface="微软雅黑" panose="020B0503020204020204" pitchFamily="34" charset="-122"/>
                <a:ea typeface="微软雅黑" panose="020B0503020204020204" pitchFamily="34" charset="-122"/>
              </a:rPr>
              <a:t>Hadoop</a:t>
            </a:r>
            <a:r>
              <a:rPr lang="zh-CN" altLang="en-US" sz="2600">
                <a:latin typeface="微软雅黑" panose="020B0503020204020204" pitchFamily="34" charset="-122"/>
                <a:ea typeface="微软雅黑" panose="020B0503020204020204" pitchFamily="34" charset="-122"/>
              </a:rPr>
              <a:t>已经成为一个重要的数据挖掘工具，中国移动已经把</a:t>
            </a:r>
            <a:r>
              <a:rPr lang="en-US" altLang="zh-CN" sz="2600">
                <a:latin typeface="微软雅黑" panose="020B0503020204020204" pitchFamily="34" charset="-122"/>
                <a:ea typeface="微软雅黑" panose="020B0503020204020204" pitchFamily="34" charset="-122"/>
              </a:rPr>
              <a:t>Hadoop</a:t>
            </a:r>
            <a:r>
              <a:rPr lang="zh-CN" altLang="en-US" sz="2600">
                <a:latin typeface="微软雅黑" panose="020B0503020204020204" pitchFamily="34" charset="-122"/>
                <a:ea typeface="微软雅黑" panose="020B0503020204020204" pitchFamily="34" charset="-122"/>
              </a:rPr>
              <a:t>的群用来进行闭环的数据挖掘，和传统算法的数据挖掘性能相比，有很大的提升，而且成本非常低。</a:t>
            </a:r>
            <a:r>
              <a:rPr lang="zh-CN" altLang="en-US" sz="2600" b="1">
                <a:latin typeface="微软雅黑" panose="020B0503020204020204" pitchFamily="34" charset="-122"/>
                <a:ea typeface="微软雅黑" panose="020B0503020204020204" pitchFamily="34" charset="-122"/>
              </a:rPr>
              <a:t> </a:t>
            </a:r>
            <a:endParaRPr lang="en-US" altLang="zh-CN" sz="2600" b="1">
              <a:latin typeface="微软雅黑" panose="020B0503020204020204" pitchFamily="34" charset="-122"/>
              <a:ea typeface="微软雅黑" panose="020B0503020204020204" pitchFamily="34" charset="-122"/>
            </a:endParaRPr>
          </a:p>
        </p:txBody>
      </p:sp>
      <p:sp>
        <p:nvSpPr>
          <p:cNvPr id="4" name="Rectangle 2"/>
          <p:cNvSpPr txBox="1">
            <a:spLocks noChangeArrowheads="1"/>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eaLnBrk="0" fontAlgn="base" hangingPunct="0">
              <a:spcBef>
                <a:spcPct val="0"/>
              </a:spcBef>
              <a:spcAft>
                <a:spcPct val="0"/>
              </a:spcAft>
              <a:defRPr sz="4400">
                <a:solidFill>
                  <a:schemeClr val="tx2"/>
                </a:solidFill>
                <a:latin typeface="Arial" pitchFamily="34" charset="0"/>
                <a:ea typeface="宋体" pitchFamily="2" charset="-122"/>
              </a:defRPr>
            </a:lvl6pPr>
            <a:lvl7pPr marL="914400" algn="ctr" rtl="0" eaLnBrk="0" fontAlgn="base" hangingPunct="0">
              <a:spcBef>
                <a:spcPct val="0"/>
              </a:spcBef>
              <a:spcAft>
                <a:spcPct val="0"/>
              </a:spcAft>
              <a:defRPr sz="4400">
                <a:solidFill>
                  <a:schemeClr val="tx2"/>
                </a:solidFill>
                <a:latin typeface="Arial" pitchFamily="34" charset="0"/>
                <a:ea typeface="宋体" pitchFamily="2" charset="-122"/>
              </a:defRPr>
            </a:lvl7pPr>
            <a:lvl8pPr marL="1371600" algn="ctr" rtl="0" eaLnBrk="0" fontAlgn="base" hangingPunct="0">
              <a:spcBef>
                <a:spcPct val="0"/>
              </a:spcBef>
              <a:spcAft>
                <a:spcPct val="0"/>
              </a:spcAft>
              <a:defRPr sz="4400">
                <a:solidFill>
                  <a:schemeClr val="tx2"/>
                </a:solidFill>
                <a:latin typeface="Arial" pitchFamily="34" charset="0"/>
                <a:ea typeface="宋体" pitchFamily="2" charset="-122"/>
              </a:defRPr>
            </a:lvl8pPr>
            <a:lvl9pPr marL="1828800" algn="ctr" rtl="0" eaLnBrk="0" fontAlgn="base" hangingPunct="0">
              <a:spcBef>
                <a:spcPct val="0"/>
              </a:spcBef>
              <a:spcAft>
                <a:spcPct val="0"/>
              </a:spcAft>
              <a:defRPr sz="4400">
                <a:solidFill>
                  <a:schemeClr val="tx2"/>
                </a:solidFill>
                <a:latin typeface="Arial" pitchFamily="34" charset="0"/>
                <a:ea typeface="宋体" pitchFamily="2" charset="-122"/>
              </a:defRPr>
            </a:lvl9pPr>
          </a:lstStyle>
          <a:p>
            <a:pPr>
              <a:defRPr/>
            </a:pPr>
            <a:r>
              <a:rPr lang="zh-CN" altLang="en-US" sz="3800" b="1" kern="0" dirty="0">
                <a:latin typeface="微软雅黑" pitchFamily="34" charset="-122"/>
                <a:ea typeface="微软雅黑" pitchFamily="34" charset="-122"/>
              </a:rPr>
              <a:t>案例</a:t>
            </a:r>
            <a:r>
              <a:rPr lang="en-US" altLang="zh-CN" sz="3800" b="1" kern="0" dirty="0">
                <a:latin typeface="微软雅黑" pitchFamily="34" charset="-122"/>
                <a:ea typeface="微软雅黑" pitchFamily="34" charset="-122"/>
              </a:rPr>
              <a:t>3</a:t>
            </a:r>
            <a:r>
              <a:rPr lang="zh-CN" altLang="en-US" sz="3800" b="1" kern="0" dirty="0">
                <a:latin typeface="微软雅黑" pitchFamily="34" charset="-122"/>
                <a:ea typeface="微软雅黑" pitchFamily="34" charset="-122"/>
              </a:rPr>
              <a:t>：</a:t>
            </a:r>
            <a:r>
              <a:rPr lang="zh-CN" altLang="en-US" sz="3800" b="1" dirty="0">
                <a:latin typeface="微软雅黑" pitchFamily="34" charset="-122"/>
                <a:ea typeface="微软雅黑" pitchFamily="34" charset="-122"/>
              </a:rPr>
              <a:t>中国</a:t>
            </a:r>
            <a:r>
              <a:rPr lang="zh-CN" altLang="en-US" sz="3800" b="1" kern="0" dirty="0">
                <a:latin typeface="微软雅黑" pitchFamily="34" charset="-122"/>
                <a:ea typeface="微软雅黑" pitchFamily="34" charset="-122"/>
              </a:rPr>
              <a:t>移动</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066" name="Rectangle 2"/>
          <p:cNvSpPr>
            <a:spLocks noGrp="1" noChangeArrowheads="1"/>
          </p:cNvSpPr>
          <p:nvPr>
            <p:ph type="title" idx="4294967295"/>
          </p:nvPr>
        </p:nvSpPr>
        <p:spPr>
          <a:xfrm>
            <a:off x="457200" y="115888"/>
            <a:ext cx="8229600" cy="1143000"/>
          </a:xfrm>
          <a:noFill/>
        </p:spPr>
        <p:txBody>
          <a:bodyPr/>
          <a:lstStyle/>
          <a:p>
            <a:pPr eaLnBrk="1" hangingPunct="1"/>
            <a:r>
              <a:rPr lang="zh-CN" altLang="en-US" sz="3800" b="1">
                <a:latin typeface="微软雅黑" panose="020B0503020204020204" pitchFamily="34" charset="-122"/>
                <a:ea typeface="微软雅黑" panose="020B0503020204020204" pitchFamily="34" charset="-122"/>
              </a:rPr>
              <a:t>案例4：</a:t>
            </a:r>
            <a:r>
              <a:rPr lang="en-US" altLang="zh-CN" sz="3800" b="1">
                <a:latin typeface="微软雅黑" panose="020B0503020204020204" pitchFamily="34" charset="-122"/>
                <a:ea typeface="微软雅黑" panose="020B0503020204020204" pitchFamily="34" charset="-122"/>
              </a:rPr>
              <a:t>Facebook</a:t>
            </a:r>
            <a:endParaRPr lang="zh-CN" altLang="en-US" sz="3800" b="1">
              <a:latin typeface="微软雅黑" panose="020B0503020204020204" pitchFamily="34" charset="-122"/>
              <a:ea typeface="微软雅黑" panose="020B0503020204020204" pitchFamily="34" charset="-122"/>
            </a:endParaRPr>
          </a:p>
        </p:txBody>
      </p:sp>
      <p:grpSp>
        <p:nvGrpSpPr>
          <p:cNvPr id="88067" name="Group 3"/>
          <p:cNvGrpSpPr>
            <a:grpSpLocks/>
          </p:cNvGrpSpPr>
          <p:nvPr/>
        </p:nvGrpSpPr>
        <p:grpSpPr bwMode="auto">
          <a:xfrm>
            <a:off x="323850" y="1341438"/>
            <a:ext cx="8496300" cy="4600575"/>
            <a:chOff x="0" y="0"/>
            <a:chExt cx="13080" cy="8636"/>
          </a:xfrm>
        </p:grpSpPr>
        <p:pic>
          <p:nvPicPr>
            <p:cNvPr id="880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 y="120"/>
              <a:ext cx="960" cy="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6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 y="840"/>
              <a:ext cx="960" cy="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7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 y="600"/>
              <a:ext cx="960" cy="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7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00" y="5760"/>
              <a:ext cx="1068" cy="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7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20" y="6600"/>
              <a:ext cx="1068" cy="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0" y="6360"/>
              <a:ext cx="1068" cy="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74"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0" y="6848"/>
              <a:ext cx="1920" cy="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75"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0" y="3000"/>
              <a:ext cx="1790" cy="2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76"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0" y="120"/>
              <a:ext cx="983" cy="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77"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20" y="600"/>
              <a:ext cx="983" cy="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78"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0" y="840"/>
              <a:ext cx="983" cy="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79"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20" y="600"/>
              <a:ext cx="1080" cy="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80"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640" y="600"/>
              <a:ext cx="1080" cy="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81" name="TextBox 34"/>
            <p:cNvSpPr>
              <a:spLocks noChangeArrowheads="1"/>
            </p:cNvSpPr>
            <p:nvPr/>
          </p:nvSpPr>
          <p:spPr bwMode="auto">
            <a:xfrm>
              <a:off x="720" y="1680"/>
              <a:ext cx="2520" cy="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a:solidFill>
                    <a:srgbClr val="000000"/>
                  </a:solidFill>
                  <a:latin typeface="微软雅黑" panose="020B0503020204020204" pitchFamily="34" charset="-122"/>
                  <a:ea typeface="微软雅黑" panose="020B0503020204020204" pitchFamily="34" charset="-122"/>
                  <a:sym typeface="Calibri" panose="020F0502020204030204" pitchFamily="34" charset="0"/>
                </a:rPr>
                <a:t>Web Servers</a:t>
              </a:r>
            </a:p>
          </p:txBody>
        </p:sp>
        <p:sp>
          <p:nvSpPr>
            <p:cNvPr id="88082" name="TextBox 35"/>
            <p:cNvSpPr>
              <a:spLocks noChangeArrowheads="1"/>
            </p:cNvSpPr>
            <p:nvPr/>
          </p:nvSpPr>
          <p:spPr bwMode="auto">
            <a:xfrm>
              <a:off x="5520" y="1680"/>
              <a:ext cx="2197" cy="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a:solidFill>
                    <a:srgbClr val="000000"/>
                  </a:solidFill>
                  <a:latin typeface="微软雅黑" panose="020B0503020204020204" pitchFamily="34" charset="-122"/>
                  <a:ea typeface="微软雅黑" panose="020B0503020204020204" pitchFamily="34" charset="-122"/>
                  <a:sym typeface="Calibri" panose="020F0502020204030204" pitchFamily="34" charset="0"/>
                </a:rPr>
                <a:t>Scribe MidTier</a:t>
              </a:r>
            </a:p>
          </p:txBody>
        </p:sp>
        <p:sp>
          <p:nvSpPr>
            <p:cNvPr id="88083" name="TextBox 36"/>
            <p:cNvSpPr>
              <a:spLocks noChangeArrowheads="1"/>
            </p:cNvSpPr>
            <p:nvPr/>
          </p:nvSpPr>
          <p:spPr bwMode="auto">
            <a:xfrm>
              <a:off x="10920" y="0"/>
              <a:ext cx="1200" cy="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a:solidFill>
                    <a:srgbClr val="000000"/>
                  </a:solidFill>
                  <a:latin typeface="微软雅黑" panose="020B0503020204020204" pitchFamily="34" charset="-122"/>
                  <a:ea typeface="微软雅黑" panose="020B0503020204020204" pitchFamily="34" charset="-122"/>
                  <a:sym typeface="Calibri" panose="020F0502020204030204" pitchFamily="34" charset="0"/>
                </a:rPr>
                <a:t>Filers</a:t>
              </a:r>
            </a:p>
          </p:txBody>
        </p:sp>
        <p:sp>
          <p:nvSpPr>
            <p:cNvPr id="88084" name="TextBox 38"/>
            <p:cNvSpPr>
              <a:spLocks noChangeArrowheads="1"/>
            </p:cNvSpPr>
            <p:nvPr/>
          </p:nvSpPr>
          <p:spPr bwMode="auto">
            <a:xfrm>
              <a:off x="5520" y="5505"/>
              <a:ext cx="2148" cy="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a:solidFill>
                    <a:srgbClr val="000000"/>
                  </a:solidFill>
                  <a:latin typeface="微软雅黑" panose="020B0503020204020204" pitchFamily="34" charset="-122"/>
                  <a:ea typeface="微软雅黑" panose="020B0503020204020204" pitchFamily="34" charset="-122"/>
                  <a:sym typeface="Calibri" panose="020F0502020204030204" pitchFamily="34" charset="0"/>
                </a:rPr>
                <a:t>Production </a:t>
              </a:r>
              <a:endParaRPr lang="zh-CN" altLang="en-US" sz="1400">
                <a:solidFill>
                  <a:srgbClr val="000000"/>
                </a:solidFill>
                <a:latin typeface="微软雅黑" panose="020B0503020204020204" pitchFamily="34" charset="-122"/>
                <a:ea typeface="微软雅黑" panose="020B0503020204020204" pitchFamily="34" charset="-122"/>
                <a:sym typeface="Calibri" panose="020F0502020204030204" pitchFamily="34" charset="0"/>
              </a:endParaRPr>
            </a:p>
            <a:p>
              <a:pPr eaLnBrk="1" hangingPunct="1">
                <a:spcBef>
                  <a:spcPct val="0"/>
                </a:spcBef>
                <a:buFontTx/>
                <a:buNone/>
              </a:pPr>
              <a:r>
                <a:rPr lang="en-US" altLang="zh-CN" sz="1400">
                  <a:solidFill>
                    <a:srgbClr val="000000"/>
                  </a:solidFill>
                  <a:latin typeface="微软雅黑" panose="020B0503020204020204" pitchFamily="34" charset="-122"/>
                  <a:ea typeface="微软雅黑" panose="020B0503020204020204" pitchFamily="34" charset="-122"/>
                  <a:sym typeface="Calibri" panose="020F0502020204030204" pitchFamily="34" charset="0"/>
                </a:rPr>
                <a:t>Hive-Hadoop </a:t>
              </a:r>
              <a:endParaRPr lang="zh-CN" altLang="en-US" sz="1400">
                <a:solidFill>
                  <a:srgbClr val="000000"/>
                </a:solidFill>
                <a:latin typeface="微软雅黑" panose="020B0503020204020204" pitchFamily="34" charset="-122"/>
                <a:ea typeface="微软雅黑" panose="020B0503020204020204" pitchFamily="34" charset="-122"/>
                <a:sym typeface="Calibri" panose="020F0502020204030204" pitchFamily="34" charset="0"/>
              </a:endParaRPr>
            </a:p>
            <a:p>
              <a:pPr eaLnBrk="1" hangingPunct="1">
                <a:spcBef>
                  <a:spcPct val="0"/>
                </a:spcBef>
                <a:buFontTx/>
                <a:buNone/>
              </a:pPr>
              <a:r>
                <a:rPr lang="en-US" altLang="zh-CN" sz="1400">
                  <a:solidFill>
                    <a:srgbClr val="000000"/>
                  </a:solidFill>
                  <a:latin typeface="微软雅黑" panose="020B0503020204020204" pitchFamily="34" charset="-122"/>
                  <a:ea typeface="微软雅黑" panose="020B0503020204020204" pitchFamily="34" charset="-122"/>
                  <a:sym typeface="Calibri" panose="020F0502020204030204" pitchFamily="34" charset="0"/>
                </a:rPr>
                <a:t>Cluster</a:t>
              </a:r>
              <a:endParaRPr lang="zh-CN" altLang="en-US" sz="1400">
                <a:latin typeface="微软雅黑" panose="020B0503020204020204" pitchFamily="34" charset="-122"/>
                <a:ea typeface="微软雅黑" panose="020B0503020204020204" pitchFamily="34" charset="-122"/>
              </a:endParaRPr>
            </a:p>
          </p:txBody>
        </p:sp>
        <p:sp>
          <p:nvSpPr>
            <p:cNvPr id="88085" name="TextBox 39"/>
            <p:cNvSpPr>
              <a:spLocks noChangeArrowheads="1"/>
            </p:cNvSpPr>
            <p:nvPr/>
          </p:nvSpPr>
          <p:spPr bwMode="auto">
            <a:xfrm>
              <a:off x="2875" y="8058"/>
              <a:ext cx="1776" cy="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a:solidFill>
                    <a:srgbClr val="000000"/>
                  </a:solidFill>
                  <a:latin typeface="微软雅黑" panose="020B0503020204020204" pitchFamily="34" charset="-122"/>
                  <a:ea typeface="微软雅黑" panose="020B0503020204020204" pitchFamily="34" charset="-122"/>
                  <a:sym typeface="Calibri" panose="020F0502020204030204" pitchFamily="34" charset="0"/>
                </a:rPr>
                <a:t>Oracle RAC</a:t>
              </a:r>
            </a:p>
          </p:txBody>
        </p:sp>
        <p:sp>
          <p:nvSpPr>
            <p:cNvPr id="88086" name="TextBox 40"/>
            <p:cNvSpPr>
              <a:spLocks noChangeArrowheads="1"/>
            </p:cNvSpPr>
            <p:nvPr/>
          </p:nvSpPr>
          <p:spPr bwMode="auto">
            <a:xfrm>
              <a:off x="9720" y="7440"/>
              <a:ext cx="2644" cy="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a:solidFill>
                    <a:srgbClr val="000000"/>
                  </a:solidFill>
                  <a:latin typeface="微软雅黑" panose="020B0503020204020204" pitchFamily="34" charset="-122"/>
                  <a:ea typeface="微软雅黑" panose="020B0503020204020204" pitchFamily="34" charset="-122"/>
                  <a:sym typeface="Calibri" panose="020F0502020204030204" pitchFamily="34" charset="0"/>
                </a:rPr>
                <a:t>Federated MySQL</a:t>
              </a:r>
            </a:p>
          </p:txBody>
        </p:sp>
        <p:sp>
          <p:nvSpPr>
            <p:cNvPr id="88087" name="Left Arrow 42"/>
            <p:cNvSpPr>
              <a:spLocks noChangeArrowheads="1"/>
            </p:cNvSpPr>
            <p:nvPr/>
          </p:nvSpPr>
          <p:spPr bwMode="auto">
            <a:xfrm rot="-2700000">
              <a:off x="4058" y="5933"/>
              <a:ext cx="1680" cy="420"/>
            </a:xfrm>
            <a:prstGeom prst="leftArrow">
              <a:avLst>
                <a:gd name="adj1" fmla="val 50000"/>
                <a:gd name="adj2" fmla="val 50000"/>
              </a:avLst>
            </a:prstGeom>
            <a:solidFill>
              <a:schemeClr val="accent1"/>
            </a:solidFill>
            <a:ln w="25400">
              <a:solidFill>
                <a:srgbClr val="395E8A"/>
              </a:solidFill>
              <a:miter lim="800000"/>
              <a:headEnd/>
              <a:tailE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400">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88088" name="Bent Arrow 46"/>
            <p:cNvSpPr>
              <a:spLocks noChangeArrowheads="1"/>
            </p:cNvSpPr>
            <p:nvPr/>
          </p:nvSpPr>
          <p:spPr bwMode="auto">
            <a:xfrm flipH="1">
              <a:off x="7560" y="4680"/>
              <a:ext cx="3600" cy="840"/>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26 w 21600"/>
                <a:gd name="T13" fmla="*/ 4783 h 21600"/>
                <a:gd name="T14" fmla="*/ 21330 w 21600"/>
                <a:gd name="T15" fmla="*/ 7380 h 21600"/>
              </a:gdLst>
              <a:ahLst/>
              <a:cxnLst>
                <a:cxn ang="T8">
                  <a:pos x="T0" y="T1"/>
                </a:cxn>
                <a:cxn ang="T9">
                  <a:pos x="T2" y="T3"/>
                </a:cxn>
                <a:cxn ang="T10">
                  <a:pos x="T4" y="T5"/>
                </a:cxn>
                <a:cxn ang="T11">
                  <a:pos x="T6" y="T7"/>
                </a:cxn>
              </a:cxnLst>
              <a:rect l="T12" t="T13" r="T14" b="T15"/>
              <a:pathLst>
                <a:path w="21600" h="21600">
                  <a:moveTo>
                    <a:pt x="21600" y="6079"/>
                  </a:moveTo>
                  <a:lnTo>
                    <a:pt x="20340" y="0"/>
                  </a:lnTo>
                  <a:lnTo>
                    <a:pt x="20340" y="4771"/>
                  </a:lnTo>
                  <a:lnTo>
                    <a:pt x="12427" y="4771"/>
                  </a:lnTo>
                  <a:cubicBezTo>
                    <a:pt x="5564" y="4771"/>
                    <a:pt x="0" y="8078"/>
                    <a:pt x="0" y="12158"/>
                  </a:cubicBezTo>
                  <a:lnTo>
                    <a:pt x="0" y="21600"/>
                  </a:lnTo>
                  <a:lnTo>
                    <a:pt x="2674" y="21600"/>
                  </a:lnTo>
                  <a:lnTo>
                    <a:pt x="2674" y="12158"/>
                  </a:lnTo>
                  <a:cubicBezTo>
                    <a:pt x="2674" y="9523"/>
                    <a:pt x="7041" y="7387"/>
                    <a:pt x="12427" y="7387"/>
                  </a:cubicBezTo>
                  <a:lnTo>
                    <a:pt x="20340" y="7387"/>
                  </a:lnTo>
                  <a:lnTo>
                    <a:pt x="20340" y="12158"/>
                  </a:lnTo>
                  <a:lnTo>
                    <a:pt x="21600" y="6079"/>
                  </a:lnTo>
                  <a:close/>
                </a:path>
              </a:pathLst>
            </a:custGeom>
            <a:solidFill>
              <a:schemeClr val="accent1"/>
            </a:solidFill>
            <a:ln w="25400">
              <a:solidFill>
                <a:srgbClr val="395E8A"/>
              </a:solidFill>
              <a:miter lim="800000"/>
              <a:headEnd/>
              <a:tailEnd/>
            </a:ln>
          </p:spPr>
          <p:txBody>
            <a:bodyPr anchor="ctr"/>
            <a:lstStyle/>
            <a:p>
              <a:endParaRPr lang="zh-CN" altLang="en-US"/>
            </a:p>
          </p:txBody>
        </p:sp>
        <p:sp>
          <p:nvSpPr>
            <p:cNvPr id="88089" name="Left Arrow 48"/>
            <p:cNvSpPr>
              <a:spLocks noChangeArrowheads="1"/>
            </p:cNvSpPr>
            <p:nvPr/>
          </p:nvSpPr>
          <p:spPr bwMode="auto">
            <a:xfrm rot="10800000">
              <a:off x="7680" y="6000"/>
              <a:ext cx="1945" cy="403"/>
            </a:xfrm>
            <a:prstGeom prst="leftArrow">
              <a:avLst>
                <a:gd name="adj1" fmla="val 50000"/>
                <a:gd name="adj2" fmla="val 49984"/>
              </a:avLst>
            </a:prstGeom>
            <a:solidFill>
              <a:schemeClr val="accent1"/>
            </a:solidFill>
            <a:ln w="25400">
              <a:solidFill>
                <a:srgbClr val="395E8A"/>
              </a:solidFill>
              <a:miter lim="800000"/>
              <a:headEnd/>
              <a:tailE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400">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88090" name="Left Arrow 49"/>
            <p:cNvSpPr>
              <a:spLocks noChangeArrowheads="1"/>
            </p:cNvSpPr>
            <p:nvPr/>
          </p:nvSpPr>
          <p:spPr bwMode="auto">
            <a:xfrm rot="10800000">
              <a:off x="3240" y="840"/>
              <a:ext cx="1945" cy="403"/>
            </a:xfrm>
            <a:prstGeom prst="leftArrow">
              <a:avLst>
                <a:gd name="adj1" fmla="val 50000"/>
                <a:gd name="adj2" fmla="val 49984"/>
              </a:avLst>
            </a:prstGeom>
            <a:solidFill>
              <a:schemeClr val="accent1"/>
            </a:solidFill>
            <a:ln w="25400">
              <a:solidFill>
                <a:srgbClr val="395E8A"/>
              </a:solidFill>
              <a:miter lim="800000"/>
              <a:headEnd/>
              <a:tailE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400">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88091"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60" y="2400"/>
              <a:ext cx="720" cy="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92" name="TextBox 36"/>
            <p:cNvSpPr>
              <a:spLocks noChangeArrowheads="1"/>
            </p:cNvSpPr>
            <p:nvPr/>
          </p:nvSpPr>
          <p:spPr bwMode="auto">
            <a:xfrm>
              <a:off x="10440" y="3360"/>
              <a:ext cx="2640" cy="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a:solidFill>
                    <a:srgbClr val="000000"/>
                  </a:solidFill>
                  <a:latin typeface="微软雅黑" panose="020B0503020204020204" pitchFamily="34" charset="-122"/>
                  <a:ea typeface="微软雅黑" panose="020B0503020204020204" pitchFamily="34" charset="-122"/>
                  <a:sym typeface="Calibri" panose="020F0502020204030204" pitchFamily="34" charset="0"/>
                </a:rPr>
                <a:t>Scribe-Hadoop Clusters</a:t>
              </a:r>
            </a:p>
          </p:txBody>
        </p:sp>
        <p:pic>
          <p:nvPicPr>
            <p:cNvPr id="88093"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2520"/>
              <a:ext cx="2263" cy="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94" name="Left Arrow 42"/>
            <p:cNvSpPr>
              <a:spLocks noChangeArrowheads="1"/>
            </p:cNvSpPr>
            <p:nvPr/>
          </p:nvSpPr>
          <p:spPr bwMode="auto">
            <a:xfrm>
              <a:off x="2400" y="4485"/>
              <a:ext cx="2760" cy="403"/>
            </a:xfrm>
            <a:prstGeom prst="leftArrow">
              <a:avLst>
                <a:gd name="adj1" fmla="val 50000"/>
                <a:gd name="adj2" fmla="val 49970"/>
              </a:avLst>
            </a:prstGeom>
            <a:solidFill>
              <a:schemeClr val="accent1"/>
            </a:solidFill>
            <a:ln w="25400">
              <a:solidFill>
                <a:srgbClr val="395E8A"/>
              </a:solidFill>
              <a:miter lim="800000"/>
              <a:headEnd/>
              <a:tailE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400">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88095" name="TextBox 38"/>
            <p:cNvSpPr>
              <a:spLocks noChangeArrowheads="1"/>
            </p:cNvSpPr>
            <p:nvPr/>
          </p:nvSpPr>
          <p:spPr bwMode="auto">
            <a:xfrm>
              <a:off x="180" y="5663"/>
              <a:ext cx="2148" cy="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a:solidFill>
                    <a:srgbClr val="000000"/>
                  </a:solidFill>
                  <a:latin typeface="微软雅黑" panose="020B0503020204020204" pitchFamily="34" charset="-122"/>
                  <a:ea typeface="微软雅黑" panose="020B0503020204020204" pitchFamily="34" charset="-122"/>
                  <a:sym typeface="Calibri" panose="020F0502020204030204" pitchFamily="34" charset="0"/>
                </a:rPr>
                <a:t>Adhoc </a:t>
              </a:r>
              <a:endParaRPr lang="zh-CN" altLang="en-US" sz="1400">
                <a:solidFill>
                  <a:srgbClr val="000000"/>
                </a:solidFill>
                <a:latin typeface="微软雅黑" panose="020B0503020204020204" pitchFamily="34" charset="-122"/>
                <a:ea typeface="微软雅黑" panose="020B0503020204020204" pitchFamily="34" charset="-122"/>
                <a:sym typeface="Calibri" panose="020F0502020204030204" pitchFamily="34" charset="0"/>
              </a:endParaRPr>
            </a:p>
            <a:p>
              <a:pPr eaLnBrk="1" hangingPunct="1">
                <a:spcBef>
                  <a:spcPct val="0"/>
                </a:spcBef>
                <a:buFontTx/>
                <a:buNone/>
              </a:pPr>
              <a:r>
                <a:rPr lang="en-US" altLang="zh-CN" sz="1400">
                  <a:solidFill>
                    <a:srgbClr val="000000"/>
                  </a:solidFill>
                  <a:latin typeface="微软雅黑" panose="020B0503020204020204" pitchFamily="34" charset="-122"/>
                  <a:ea typeface="微软雅黑" panose="020B0503020204020204" pitchFamily="34" charset="-122"/>
                  <a:sym typeface="Calibri" panose="020F0502020204030204" pitchFamily="34" charset="0"/>
                </a:rPr>
                <a:t>Hive-Hadoop </a:t>
              </a:r>
              <a:endParaRPr lang="zh-CN" altLang="en-US" sz="1400">
                <a:solidFill>
                  <a:srgbClr val="000000"/>
                </a:solidFill>
                <a:latin typeface="微软雅黑" panose="020B0503020204020204" pitchFamily="34" charset="-122"/>
                <a:ea typeface="微软雅黑" panose="020B0503020204020204" pitchFamily="34" charset="-122"/>
                <a:sym typeface="Calibri" panose="020F0502020204030204" pitchFamily="34" charset="0"/>
              </a:endParaRPr>
            </a:p>
            <a:p>
              <a:pPr eaLnBrk="1" hangingPunct="1">
                <a:spcBef>
                  <a:spcPct val="0"/>
                </a:spcBef>
                <a:buFontTx/>
                <a:buNone/>
              </a:pPr>
              <a:r>
                <a:rPr lang="en-US" altLang="zh-CN" sz="1400">
                  <a:solidFill>
                    <a:srgbClr val="000000"/>
                  </a:solidFill>
                  <a:latin typeface="微软雅黑" panose="020B0503020204020204" pitchFamily="34" charset="-122"/>
                  <a:ea typeface="微软雅黑" panose="020B0503020204020204" pitchFamily="34" charset="-122"/>
                  <a:sym typeface="Calibri" panose="020F0502020204030204" pitchFamily="34" charset="0"/>
                </a:rPr>
                <a:t>Cluster</a:t>
              </a:r>
              <a:endParaRPr lang="zh-CN" altLang="en-US" sz="1400">
                <a:latin typeface="微软雅黑" panose="020B0503020204020204" pitchFamily="34" charset="-122"/>
                <a:ea typeface="微软雅黑" panose="020B0503020204020204" pitchFamily="34" charset="-122"/>
              </a:endParaRPr>
            </a:p>
          </p:txBody>
        </p:sp>
        <p:sp>
          <p:nvSpPr>
            <p:cNvPr id="88096" name="Left Arrow 49"/>
            <p:cNvSpPr>
              <a:spLocks noChangeArrowheads="1"/>
            </p:cNvSpPr>
            <p:nvPr/>
          </p:nvSpPr>
          <p:spPr bwMode="auto">
            <a:xfrm rot="10800000">
              <a:off x="8160" y="798"/>
              <a:ext cx="1945" cy="402"/>
            </a:xfrm>
            <a:prstGeom prst="leftArrow">
              <a:avLst>
                <a:gd name="adj1" fmla="val 50000"/>
                <a:gd name="adj2" fmla="val 49996"/>
              </a:avLst>
            </a:prstGeom>
            <a:solidFill>
              <a:schemeClr val="accent1"/>
            </a:solidFill>
            <a:ln w="25400">
              <a:solidFill>
                <a:srgbClr val="89A4A7"/>
              </a:solidFill>
              <a:miter lim="800000"/>
              <a:headEnd/>
              <a:tailEnd/>
            </a:ln>
          </p:spPr>
          <p:txBody>
            <a:bodyPr rot="1080000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400">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88097" name="Left Arrow 42"/>
            <p:cNvSpPr>
              <a:spLocks noChangeArrowheads="1"/>
            </p:cNvSpPr>
            <p:nvPr/>
          </p:nvSpPr>
          <p:spPr bwMode="auto">
            <a:xfrm>
              <a:off x="7560" y="3360"/>
              <a:ext cx="2545" cy="360"/>
            </a:xfrm>
            <a:prstGeom prst="leftArrow">
              <a:avLst>
                <a:gd name="adj1" fmla="val 50000"/>
                <a:gd name="adj2" fmla="val 49977"/>
              </a:avLst>
            </a:prstGeom>
            <a:solidFill>
              <a:schemeClr val="accent1"/>
            </a:solidFill>
            <a:ln w="25400">
              <a:solidFill>
                <a:srgbClr val="395E8A"/>
              </a:solidFill>
              <a:miter lim="800000"/>
              <a:headEnd/>
              <a:tailE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400">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88098" name="Text Box 39"/>
            <p:cNvSpPr>
              <a:spLocks noChangeArrowheads="1"/>
            </p:cNvSpPr>
            <p:nvPr/>
          </p:nvSpPr>
          <p:spPr bwMode="auto">
            <a:xfrm>
              <a:off x="2640" y="4845"/>
              <a:ext cx="252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a:solidFill>
                    <a:srgbClr val="000000"/>
                  </a:solidFill>
                  <a:latin typeface="微软雅黑" panose="020B0503020204020204" pitchFamily="34" charset="-122"/>
                  <a:ea typeface="微软雅黑" panose="020B0503020204020204" pitchFamily="34" charset="-122"/>
                  <a:sym typeface="Calibri" panose="020F0502020204030204" pitchFamily="34" charset="0"/>
                </a:rPr>
                <a:t>Hive replication</a:t>
              </a:r>
            </a:p>
          </p:txBody>
        </p:sp>
        <p:pic>
          <p:nvPicPr>
            <p:cNvPr id="88099"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20" y="2400"/>
              <a:ext cx="720" cy="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100" name="Left Arrow 37"/>
            <p:cNvSpPr>
              <a:spLocks noChangeArrowheads="1"/>
            </p:cNvSpPr>
            <p:nvPr/>
          </p:nvSpPr>
          <p:spPr bwMode="auto">
            <a:xfrm rot="-8100000">
              <a:off x="2183" y="6053"/>
              <a:ext cx="1680" cy="420"/>
            </a:xfrm>
            <a:prstGeom prst="leftArrow">
              <a:avLst>
                <a:gd name="adj1" fmla="val 50000"/>
                <a:gd name="adj2" fmla="val 50000"/>
              </a:avLst>
            </a:prstGeom>
            <a:solidFill>
              <a:schemeClr val="accent1"/>
            </a:solidFill>
            <a:ln w="25400">
              <a:solidFill>
                <a:srgbClr val="395E8A"/>
              </a:solidFill>
              <a:miter lim="800000"/>
              <a:headEnd/>
              <a:tailE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400">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noChangeArrowheads="1"/>
          </p:cNvSpPr>
          <p:nvPr>
            <p:ph type="title" idx="4294967295"/>
          </p:nvPr>
        </p:nvSpPr>
        <p:spPr>
          <a:xfrm>
            <a:off x="457200" y="115888"/>
            <a:ext cx="8229600" cy="1143000"/>
          </a:xfrm>
          <a:noFill/>
        </p:spPr>
        <p:txBody>
          <a:bodyPr/>
          <a:lstStyle/>
          <a:p>
            <a:r>
              <a:rPr lang="zh-CN" altLang="zh-CN" sz="3800" b="1">
                <a:latin typeface="微软雅黑" panose="020B0503020204020204" pitchFamily="34" charset="-122"/>
                <a:ea typeface="微软雅黑" panose="020B0503020204020204" pitchFamily="34" charset="-122"/>
              </a:rPr>
              <a:t>分而治之</a:t>
            </a:r>
          </a:p>
        </p:txBody>
      </p:sp>
      <p:pic>
        <p:nvPicPr>
          <p:cNvPr id="1945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8990" t="10476" r="1375" b="4255"/>
          <a:stretch/>
        </p:blipFill>
        <p:spPr bwMode="auto">
          <a:xfrm>
            <a:off x="3707904" y="1844825"/>
            <a:ext cx="4680520" cy="4102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1043608" y="2420888"/>
            <a:ext cx="2088232" cy="2031325"/>
          </a:xfrm>
          <a:prstGeom prst="rect">
            <a:avLst/>
          </a:prstGeom>
          <a:noFill/>
        </p:spPr>
        <p:txBody>
          <a:bodyPr wrap="square" rtlCol="0">
            <a:spAutoFit/>
          </a:bodyPr>
          <a:lstStyle/>
          <a:p>
            <a:r>
              <a:rPr lang="en-US" altLang="zh-CN" dirty="0"/>
              <a:t>Hadoop</a:t>
            </a:r>
            <a:r>
              <a:rPr lang="zh-CN" altLang="en-US" dirty="0"/>
              <a:t>利用</a:t>
            </a:r>
            <a:r>
              <a:rPr lang="en-US" altLang="zh-CN" dirty="0"/>
              <a:t>HDFS</a:t>
            </a:r>
            <a:r>
              <a:rPr lang="zh-CN" altLang="en-US" dirty="0"/>
              <a:t>的数据分布策略把工作分发到多个节点完成。这使得数据分析并行运行，消除了单机存储系统所造成的瓶颈</a:t>
            </a:r>
            <a:r>
              <a:rPr lang="en-US" altLang="zh-CN" dirty="0"/>
              <a:t>.</a:t>
            </a:r>
            <a:endParaRPr lang="zh-CN" altLang="en-US" dirty="0"/>
          </a:p>
        </p:txBody>
      </p:sp>
      <p:sp>
        <p:nvSpPr>
          <p:cNvPr id="5" name="文本框 4"/>
          <p:cNvSpPr txBox="1"/>
          <p:nvPr/>
        </p:nvSpPr>
        <p:spPr>
          <a:xfrm>
            <a:off x="1043608" y="1260050"/>
            <a:ext cx="7056784" cy="584775"/>
          </a:xfrm>
          <a:prstGeom prst="rect">
            <a:avLst/>
          </a:prstGeom>
          <a:noFill/>
        </p:spPr>
        <p:txBody>
          <a:bodyPr wrap="square" rtlCol="0">
            <a:spAutoFit/>
          </a:bodyPr>
          <a:lstStyle/>
          <a:p>
            <a:r>
              <a:rPr lang="en-US" altLang="zh-CN" sz="3200" b="1" dirty="0" err="1"/>
              <a:t>MapReduce:Distributed</a:t>
            </a:r>
            <a:r>
              <a:rPr lang="en-US" altLang="zh-CN" sz="3200" b="1" dirty="0"/>
              <a:t> Processing</a:t>
            </a:r>
            <a:endParaRPr lang="zh-CN" altLang="en-US" sz="3200" b="1"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Content Placeholder 2"/>
          <p:cNvSpPr>
            <a:spLocks noGrp="1" noChangeArrowheads="1"/>
          </p:cNvSpPr>
          <p:nvPr>
            <p:ph idx="1"/>
          </p:nvPr>
        </p:nvSpPr>
        <p:spPr>
          <a:xfrm>
            <a:off x="785813" y="1123950"/>
            <a:ext cx="7900987" cy="5113338"/>
          </a:xfrm>
        </p:spPr>
        <p:txBody>
          <a:bodyPr/>
          <a:lstStyle/>
          <a:p>
            <a:pPr algn="l">
              <a:lnSpc>
                <a:spcPct val="150000"/>
              </a:lnSpc>
              <a:buFontTx/>
              <a:buChar char="•"/>
            </a:pPr>
            <a:r>
              <a:rPr lang="zh-CN" altLang="en-US" sz="2800">
                <a:latin typeface="微软雅黑" panose="020B0503020204020204" pitchFamily="34" charset="-122"/>
                <a:ea typeface="微软雅黑" panose="020B0503020204020204" pitchFamily="34" charset="-122"/>
              </a:rPr>
              <a:t>Hadoop基础平台</a:t>
            </a:r>
          </a:p>
          <a:p>
            <a:pPr algn="l">
              <a:lnSpc>
                <a:spcPct val="150000"/>
              </a:lnSpc>
              <a:buFontTx/>
              <a:buChar char="•"/>
            </a:pPr>
            <a:r>
              <a:rPr lang="zh-CN" altLang="en-US" sz="2800">
                <a:latin typeface="微软雅黑" panose="020B0503020204020204" pitchFamily="34" charset="-122"/>
                <a:ea typeface="微软雅黑" panose="020B0503020204020204" pitchFamily="34" charset="-122"/>
              </a:rPr>
              <a:t>自动化</a:t>
            </a:r>
            <a:r>
              <a:rPr lang="en-US" altLang="zh-CN" sz="2800">
                <a:latin typeface="微软雅黑" panose="020B0503020204020204" pitchFamily="34" charset="-122"/>
                <a:ea typeface="微软雅黑" panose="020B0503020204020204" pitchFamily="34" charset="-122"/>
              </a:rPr>
              <a:t>ETL</a:t>
            </a:r>
          </a:p>
          <a:p>
            <a:pPr algn="l">
              <a:lnSpc>
                <a:spcPct val="150000"/>
              </a:lnSpc>
              <a:buFontTx/>
              <a:buChar char="•"/>
            </a:pPr>
            <a:r>
              <a:rPr lang="zh-CN" altLang="en-US" sz="2800">
                <a:latin typeface="微软雅黑" panose="020B0503020204020204" pitchFamily="34" charset="-122"/>
                <a:ea typeface="微软雅黑" panose="020B0503020204020204" pitchFamily="34" charset="-122"/>
              </a:rPr>
              <a:t>元数据发现</a:t>
            </a:r>
          </a:p>
          <a:p>
            <a:pPr algn="l">
              <a:lnSpc>
                <a:spcPct val="150000"/>
              </a:lnSpc>
              <a:buFontTx/>
              <a:buChar char="•"/>
            </a:pPr>
            <a:r>
              <a:rPr lang="zh-CN" altLang="en-US" sz="2800">
                <a:latin typeface="微软雅黑" panose="020B0503020204020204" pitchFamily="34" charset="-122"/>
                <a:ea typeface="微软雅黑" panose="020B0503020204020204" pitchFamily="34" charset="-122"/>
              </a:rPr>
              <a:t>日志查询</a:t>
            </a:r>
            <a:r>
              <a:rPr lang="en-US" altLang="zh-CN" sz="2800">
                <a:latin typeface="微软雅黑" panose="020B0503020204020204" pitchFamily="34" charset="-122"/>
                <a:ea typeface="微软雅黑" panose="020B0503020204020204" pitchFamily="34" charset="-122"/>
              </a:rPr>
              <a:t>(HIVE)</a:t>
            </a:r>
          </a:p>
          <a:p>
            <a:pPr algn="l">
              <a:lnSpc>
                <a:spcPct val="150000"/>
              </a:lnSpc>
              <a:buFontTx/>
              <a:buChar char="•"/>
            </a:pPr>
            <a:r>
              <a:rPr lang="zh-CN" altLang="en-US" sz="2800">
                <a:latin typeface="微软雅黑" panose="020B0503020204020204" pitchFamily="34" charset="-122"/>
                <a:ea typeface="微软雅黑" panose="020B0503020204020204" pitchFamily="34" charset="-122"/>
              </a:rPr>
              <a:t>特殊工作流和扩展</a:t>
            </a:r>
            <a:endParaRPr lang="en-US" altLang="zh-CN" sz="2800">
              <a:latin typeface="微软雅黑" panose="020B0503020204020204" pitchFamily="34" charset="-122"/>
              <a:ea typeface="微软雅黑" panose="020B0503020204020204" pitchFamily="34" charset="-122"/>
            </a:endParaRPr>
          </a:p>
          <a:p>
            <a:pPr algn="l">
              <a:lnSpc>
                <a:spcPct val="150000"/>
              </a:lnSpc>
              <a:buFontTx/>
              <a:buChar char="•"/>
            </a:pPr>
            <a:r>
              <a:rPr lang="zh-CN" altLang="en-US" sz="2800">
                <a:latin typeface="微软雅黑" panose="020B0503020204020204" pitchFamily="34" charset="-122"/>
                <a:ea typeface="微软雅黑" panose="020B0503020204020204" pitchFamily="34" charset="-122"/>
              </a:rPr>
              <a:t>报表工具</a:t>
            </a:r>
          </a:p>
          <a:p>
            <a:pPr algn="l">
              <a:lnSpc>
                <a:spcPct val="150000"/>
              </a:lnSpc>
              <a:buFontTx/>
              <a:buChar char="•"/>
            </a:pPr>
            <a:r>
              <a:rPr lang="zh-CN" altLang="en-US" sz="2800">
                <a:latin typeface="微软雅黑" panose="020B0503020204020204" pitchFamily="34" charset="-122"/>
                <a:ea typeface="微软雅黑" panose="020B0503020204020204" pitchFamily="34" charset="-122"/>
              </a:rPr>
              <a:t>监控和报警</a:t>
            </a:r>
          </a:p>
        </p:txBody>
      </p:sp>
      <p:sp>
        <p:nvSpPr>
          <p:cNvPr id="89091" name="Title 1"/>
          <p:cNvSpPr>
            <a:spLocks noGrp="1" noChangeArrowheads="1"/>
          </p:cNvSpPr>
          <p:nvPr>
            <p:ph type="title" idx="4294967295"/>
          </p:nvPr>
        </p:nvSpPr>
        <p:spPr>
          <a:xfrm>
            <a:off x="457200" y="115888"/>
            <a:ext cx="8229600" cy="1143000"/>
          </a:xfrm>
          <a:noFill/>
        </p:spPr>
        <p:txBody>
          <a:bodyPr/>
          <a:lstStyle/>
          <a:p>
            <a:r>
              <a:rPr lang="en-US" altLang="zh-CN" sz="3800" b="1">
                <a:latin typeface="微软雅黑" panose="020B0503020204020204" pitchFamily="34" charset="-122"/>
                <a:ea typeface="微软雅黑" panose="020B0503020204020204" pitchFamily="34" charset="-122"/>
              </a:rPr>
              <a:t>Facebook</a:t>
            </a:r>
            <a:r>
              <a:rPr lang="zh-CN" altLang="en-US" sz="3800" b="1">
                <a:latin typeface="微软雅黑" panose="020B0503020204020204" pitchFamily="34" charset="-122"/>
                <a:ea typeface="微软雅黑" panose="020B0503020204020204" pitchFamily="34" charset="-122"/>
              </a:rPr>
              <a:t>数据仓库</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3"/>
          <p:cNvSpPr>
            <a:spLocks noGrp="1" noChangeArrowheads="1"/>
          </p:cNvSpPr>
          <p:nvPr>
            <p:ph type="title" idx="4294967295"/>
          </p:nvPr>
        </p:nvSpPr>
        <p:spPr>
          <a:noFill/>
        </p:spPr>
        <p:txBody>
          <a:bodyPr/>
          <a:lstStyle/>
          <a:p>
            <a:r>
              <a:rPr lang="en-US" altLang="zh-CN" sz="3800" b="1">
                <a:latin typeface="微软雅黑" panose="020B0503020204020204" pitchFamily="34" charset="-122"/>
                <a:ea typeface="微软雅黑" panose="020B0503020204020204" pitchFamily="34" charset="-122"/>
              </a:rPr>
              <a:t>Facebook</a:t>
            </a:r>
            <a:r>
              <a:rPr lang="zh-CN" altLang="en-US" sz="3800" b="1">
                <a:latin typeface="微软雅黑" panose="020B0503020204020204" pitchFamily="34" charset="-122"/>
                <a:ea typeface="微软雅黑" panose="020B0503020204020204" pitchFamily="34" charset="-122"/>
              </a:rPr>
              <a:t>任务统计</a:t>
            </a:r>
          </a:p>
        </p:txBody>
      </p:sp>
      <p:sp>
        <p:nvSpPr>
          <p:cNvPr id="54275" name="Rectangle 2"/>
          <p:cNvSpPr>
            <a:spLocks noGrp="1" noChangeArrowheads="1"/>
          </p:cNvSpPr>
          <p:nvPr>
            <p:ph idx="1"/>
          </p:nvPr>
        </p:nvSpPr>
        <p:spPr>
          <a:xfrm>
            <a:off x="468313" y="1341438"/>
            <a:ext cx="8229600" cy="4525962"/>
          </a:xfrm>
        </p:spPr>
        <p:txBody>
          <a:bodyPr/>
          <a:lstStyle/>
          <a:p>
            <a:pPr algn="l">
              <a:lnSpc>
                <a:spcPct val="150000"/>
              </a:lnSpc>
              <a:buFontTx/>
              <a:buChar char="•"/>
              <a:defRPr/>
            </a:pPr>
            <a:r>
              <a:rPr lang="zh-CN" altLang="en-US" sz="2800" b="1" dirty="0">
                <a:latin typeface="微软雅黑" pitchFamily="34" charset="-122"/>
                <a:ea typeface="微软雅黑" pitchFamily="34" charset="-122"/>
                <a:sym typeface="Times New Roman" pitchFamily="18" charset="0"/>
              </a:rPr>
              <a:t>每天任务统计</a:t>
            </a:r>
          </a:p>
          <a:p>
            <a:pPr marL="457200" indent="-457200" algn="l">
              <a:lnSpc>
                <a:spcPct val="150000"/>
              </a:lnSpc>
              <a:buFont typeface="Wingdings" panose="05000000000000000000" pitchFamily="2" charset="2"/>
              <a:buChar char="ü"/>
              <a:defRPr/>
            </a:pPr>
            <a:r>
              <a:rPr lang="en-US" altLang="zh-CN" sz="2800" dirty="0">
                <a:latin typeface="微软雅黑" pitchFamily="34" charset="-122"/>
                <a:ea typeface="微软雅黑" pitchFamily="34" charset="-122"/>
                <a:sym typeface="Times New Roman" pitchFamily="18" charset="0"/>
              </a:rPr>
              <a:t>10TB </a:t>
            </a:r>
            <a:r>
              <a:rPr lang="zh-CN" altLang="en-US" sz="2800" dirty="0">
                <a:latin typeface="微软雅黑" pitchFamily="34" charset="-122"/>
                <a:ea typeface="微软雅黑" pitchFamily="34" charset="-122"/>
                <a:sym typeface="Times New Roman" pitchFamily="18" charset="0"/>
              </a:rPr>
              <a:t>压缩数据新增/天</a:t>
            </a:r>
          </a:p>
          <a:p>
            <a:pPr marL="457200" indent="-457200" algn="l">
              <a:lnSpc>
                <a:spcPct val="150000"/>
              </a:lnSpc>
              <a:buFont typeface="Wingdings" panose="05000000000000000000" pitchFamily="2" charset="2"/>
              <a:buChar char="ü"/>
              <a:defRPr/>
            </a:pPr>
            <a:r>
              <a:rPr lang="en-US" altLang="zh-CN" sz="2800" dirty="0">
                <a:latin typeface="微软雅黑" pitchFamily="34" charset="-122"/>
                <a:ea typeface="微软雅黑" pitchFamily="34" charset="-122"/>
                <a:sym typeface="Times New Roman" pitchFamily="18" charset="0"/>
              </a:rPr>
              <a:t>135TB </a:t>
            </a:r>
            <a:r>
              <a:rPr lang="zh-CN" altLang="en-US" sz="2800" dirty="0">
                <a:latin typeface="微软雅黑" pitchFamily="34" charset="-122"/>
                <a:ea typeface="微软雅黑" pitchFamily="34" charset="-122"/>
                <a:sym typeface="Times New Roman" pitchFamily="18" charset="0"/>
              </a:rPr>
              <a:t>扫描数据总量/天</a:t>
            </a:r>
          </a:p>
          <a:p>
            <a:pPr marL="457200" indent="-457200" algn="l">
              <a:lnSpc>
                <a:spcPct val="150000"/>
              </a:lnSpc>
              <a:buFont typeface="Wingdings" panose="05000000000000000000" pitchFamily="2" charset="2"/>
              <a:buChar char="ü"/>
              <a:defRPr/>
            </a:pPr>
            <a:r>
              <a:rPr lang="en-US" altLang="zh-CN" sz="2800" dirty="0">
                <a:latin typeface="微软雅黑" pitchFamily="34" charset="-122"/>
                <a:ea typeface="微软雅黑" pitchFamily="34" charset="-122"/>
                <a:sym typeface="Times New Roman" pitchFamily="18" charset="0"/>
              </a:rPr>
              <a:t>7500+ </a:t>
            </a:r>
            <a:r>
              <a:rPr lang="zh-CN" altLang="en-US" sz="2800" dirty="0">
                <a:latin typeface="微软雅黑" pitchFamily="34" charset="-122"/>
                <a:ea typeface="微软雅黑" pitchFamily="34" charset="-122"/>
                <a:sym typeface="Times New Roman" pitchFamily="18" charset="0"/>
              </a:rPr>
              <a:t>任务/天</a:t>
            </a:r>
          </a:p>
          <a:p>
            <a:pPr marL="457200" indent="-457200" algn="l">
              <a:lnSpc>
                <a:spcPct val="150000"/>
              </a:lnSpc>
              <a:buFont typeface="Wingdings" panose="05000000000000000000" pitchFamily="2" charset="2"/>
              <a:buChar char="ü"/>
              <a:defRPr/>
            </a:pPr>
            <a:r>
              <a:rPr lang="en-US" altLang="zh-CN" sz="2800" dirty="0">
                <a:latin typeface="微软雅黑" pitchFamily="34" charset="-122"/>
                <a:ea typeface="微软雅黑" pitchFamily="34" charset="-122"/>
                <a:sym typeface="Times New Roman" pitchFamily="18" charset="0"/>
              </a:rPr>
              <a:t>80K </a:t>
            </a:r>
            <a:r>
              <a:rPr lang="zh-CN" altLang="en-US" sz="2800" dirty="0">
                <a:latin typeface="微软雅黑" pitchFamily="34" charset="-122"/>
                <a:ea typeface="微软雅黑" pitchFamily="34" charset="-122"/>
                <a:sym typeface="Times New Roman" pitchFamily="18" charset="0"/>
              </a:rPr>
              <a:t>计算小时/天</a:t>
            </a:r>
          </a:p>
          <a:p>
            <a:pPr marL="457200" indent="-457200" algn="l">
              <a:lnSpc>
                <a:spcPct val="150000"/>
              </a:lnSpc>
              <a:buFont typeface="Wingdings" panose="05000000000000000000" pitchFamily="2" charset="2"/>
              <a:buChar char="ü"/>
              <a:defRPr/>
            </a:pPr>
            <a:r>
              <a:rPr lang="zh-CN" altLang="en-US" sz="2800" dirty="0">
                <a:latin typeface="微软雅黑" pitchFamily="34" charset="-122"/>
                <a:ea typeface="微软雅黑" pitchFamily="34" charset="-122"/>
                <a:sym typeface="Times New Roman" pitchFamily="18" charset="0"/>
              </a:rPr>
              <a:t>95% Hadoop任务使用Hive</a:t>
            </a:r>
            <a:endParaRPr lang="zh-CN" altLang="en-US" sz="2800" dirty="0">
              <a:latin typeface="微软雅黑" pitchFamily="34" charset="-122"/>
              <a:ea typeface="微软雅黑" pitchFamily="34" charset="-122"/>
            </a:endParaRP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idx="4294967295"/>
          </p:nvPr>
        </p:nvSpPr>
        <p:spPr>
          <a:noFill/>
        </p:spPr>
        <p:txBody>
          <a:bodyPr/>
          <a:lstStyle/>
          <a:p>
            <a:pPr eaLnBrk="1" hangingPunct="1"/>
            <a:r>
              <a:rPr lang="en-US" altLang="zh-CN" sz="3800" b="1">
                <a:latin typeface="微软雅黑" panose="020B0503020204020204" pitchFamily="34" charset="-122"/>
                <a:ea typeface="微软雅黑" panose="020B0503020204020204" pitchFamily="34" charset="-122"/>
              </a:rPr>
              <a:t>Facebook</a:t>
            </a:r>
            <a:r>
              <a:rPr lang="zh-CN" altLang="en-US" sz="3800" b="1">
                <a:latin typeface="微软雅黑" panose="020B0503020204020204" pitchFamily="34" charset="-122"/>
                <a:ea typeface="微软雅黑" panose="020B0503020204020204" pitchFamily="34" charset="-122"/>
              </a:rPr>
              <a:t>应用</a:t>
            </a:r>
          </a:p>
        </p:txBody>
      </p:sp>
      <p:sp>
        <p:nvSpPr>
          <p:cNvPr id="92163" name="Rectangle 3"/>
          <p:cNvSpPr>
            <a:spLocks noGrp="1" noChangeArrowheads="1"/>
          </p:cNvSpPr>
          <p:nvPr>
            <p:ph idx="1"/>
          </p:nvPr>
        </p:nvSpPr>
        <p:spPr>
          <a:xfrm>
            <a:off x="457200" y="1428750"/>
            <a:ext cx="8229600" cy="4714875"/>
          </a:xfrm>
        </p:spPr>
        <p:txBody>
          <a:bodyPr/>
          <a:lstStyle/>
          <a:p>
            <a:pPr marL="457200" indent="-457200" algn="l" eaLnBrk="1" hangingPunct="1">
              <a:lnSpc>
                <a:spcPct val="150000"/>
              </a:lnSpc>
              <a:buFontTx/>
              <a:buChar char="•"/>
            </a:pPr>
            <a:r>
              <a:rPr lang="zh-CN" altLang="en-US" sz="2800">
                <a:latin typeface="微软雅黑" panose="020B0503020204020204" pitchFamily="34" charset="-122"/>
                <a:ea typeface="微软雅黑" panose="020B0503020204020204" pitchFamily="34" charset="-122"/>
              </a:rPr>
              <a:t>报表</a:t>
            </a:r>
          </a:p>
          <a:p>
            <a:pPr marL="800100" lvl="1" indent="-342900" algn="l" eaLnBrk="1" hangingPunct="1">
              <a:lnSpc>
                <a:spcPct val="150000"/>
              </a:lnSpc>
              <a:buFont typeface="Wingdings" panose="05000000000000000000" pitchFamily="2" charset="2"/>
              <a:buChar char="ü"/>
            </a:pPr>
            <a:r>
              <a:rPr lang="zh-CN" altLang="en-US" sz="2400">
                <a:latin typeface="微软雅黑" panose="020B0503020204020204" pitchFamily="34" charset="-122"/>
                <a:ea typeface="微软雅黑" panose="020B0503020204020204" pitchFamily="34" charset="-122"/>
              </a:rPr>
              <a:t>天/周的展示、点击统计汇总</a:t>
            </a:r>
          </a:p>
          <a:p>
            <a:pPr marL="800100" lvl="1" indent="-342900" algn="l" eaLnBrk="1" hangingPunct="1">
              <a:lnSpc>
                <a:spcPct val="150000"/>
              </a:lnSpc>
              <a:buFont typeface="Wingdings" panose="05000000000000000000" pitchFamily="2" charset="2"/>
              <a:buChar char="ü"/>
            </a:pPr>
            <a:r>
              <a:rPr lang="zh-CN" altLang="en-US" sz="2400">
                <a:latin typeface="微软雅黑" panose="020B0503020204020204" pitchFamily="34" charset="-122"/>
                <a:ea typeface="微软雅黑" panose="020B0503020204020204" pitchFamily="34" charset="-122"/>
              </a:rPr>
              <a:t>用户参与度计算</a:t>
            </a:r>
            <a:r>
              <a:rPr lang="en-US" altLang="zh-CN" sz="2400">
                <a:latin typeface="微软雅黑" panose="020B0503020204020204" pitchFamily="34" charset="-122"/>
                <a:ea typeface="微软雅黑" panose="020B0503020204020204" pitchFamily="34" charset="-122"/>
              </a:rPr>
              <a:t> </a:t>
            </a:r>
            <a:endParaRPr lang="zh-CN" altLang="en-US" sz="2400">
              <a:latin typeface="微软雅黑" panose="020B0503020204020204" pitchFamily="34" charset="-122"/>
              <a:ea typeface="微软雅黑" panose="020B0503020204020204" pitchFamily="34" charset="-122"/>
            </a:endParaRPr>
          </a:p>
          <a:p>
            <a:pPr marL="800100" lvl="1" indent="-342900" algn="l" eaLnBrk="1" hangingPunct="1">
              <a:lnSpc>
                <a:spcPct val="150000"/>
              </a:lnSpc>
              <a:buFont typeface="Wingdings" panose="05000000000000000000" pitchFamily="2" charset="2"/>
              <a:buChar char="ü"/>
            </a:pPr>
            <a:r>
              <a:rPr lang="zh-CN" altLang="en-US" sz="2400">
                <a:latin typeface="微软雅黑" panose="020B0503020204020204" pitchFamily="34" charset="-122"/>
                <a:ea typeface="微软雅黑" panose="020B0503020204020204" pitchFamily="34" charset="-122"/>
              </a:rPr>
              <a:t>战略决策服务</a:t>
            </a:r>
          </a:p>
          <a:p>
            <a:pPr marL="457200" indent="-457200" algn="l" eaLnBrk="1" hangingPunct="1">
              <a:lnSpc>
                <a:spcPct val="150000"/>
              </a:lnSpc>
              <a:buFontTx/>
              <a:buChar char="•"/>
            </a:pPr>
            <a:r>
              <a:rPr lang="en-US" altLang="zh-CN" sz="2800">
                <a:latin typeface="微软雅黑" panose="020B0503020204020204" pitchFamily="34" charset="-122"/>
                <a:ea typeface="微软雅黑" panose="020B0503020204020204" pitchFamily="34" charset="-122"/>
              </a:rPr>
              <a:t>Ad hoc</a:t>
            </a:r>
            <a:r>
              <a:rPr lang="zh-CN" altLang="en-US" sz="2800">
                <a:latin typeface="微软雅黑" panose="020B0503020204020204" pitchFamily="34" charset="-122"/>
                <a:ea typeface="微软雅黑" panose="020B0503020204020204" pitchFamily="34" charset="-122"/>
              </a:rPr>
              <a:t>分析</a:t>
            </a:r>
          </a:p>
          <a:p>
            <a:pPr marL="457200" indent="-457200" algn="l" eaLnBrk="1" hangingPunct="1">
              <a:lnSpc>
                <a:spcPct val="150000"/>
              </a:lnSpc>
              <a:buFontTx/>
              <a:buChar char="•"/>
            </a:pPr>
            <a:r>
              <a:rPr lang="zh-CN" altLang="en-US" sz="2800">
                <a:latin typeface="微软雅黑" panose="020B0503020204020204" pitchFamily="34" charset="-122"/>
                <a:ea typeface="微软雅黑" panose="020B0503020204020204" pitchFamily="34" charset="-122"/>
              </a:rPr>
              <a:t>机器学习（ad方向）</a:t>
            </a:r>
          </a:p>
          <a:p>
            <a:pPr lvl="2" eaLnBrk="1" hangingPunct="1">
              <a:lnSpc>
                <a:spcPct val="150000"/>
              </a:lnSpc>
              <a:buFont typeface="Wingdings" panose="05000000000000000000" pitchFamily="2" charset="2"/>
              <a:buChar char="Ø"/>
            </a:pPr>
            <a:endParaRPr lang="zh-CN" altLang="en-US" sz="2800">
              <a:latin typeface="微软雅黑" panose="020B0503020204020204" pitchFamily="34" charset="-122"/>
              <a:ea typeface="微软雅黑" panose="020B0503020204020204" pitchFamily="34" charset="-122"/>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idx="4294967295"/>
          </p:nvPr>
        </p:nvSpPr>
        <p:spPr>
          <a:xfrm>
            <a:off x="457200" y="44450"/>
            <a:ext cx="8229600" cy="1143000"/>
          </a:xfrm>
          <a:noFill/>
        </p:spPr>
        <p:txBody>
          <a:bodyPr/>
          <a:lstStyle/>
          <a:p>
            <a:r>
              <a:rPr lang="zh-CN" altLang="en-US" sz="3800" b="1">
                <a:latin typeface="微软雅黑" panose="020B0503020204020204" pitchFamily="34" charset="-122"/>
                <a:ea typeface="微软雅黑" panose="020B0503020204020204" pitchFamily="34" charset="-122"/>
              </a:rPr>
              <a:t>案例5：</a:t>
            </a:r>
            <a:r>
              <a:rPr lang="en-US" altLang="zh-CN" sz="3800" b="1">
                <a:latin typeface="微软雅黑" panose="020B0503020204020204" pitchFamily="34" charset="-122"/>
                <a:ea typeface="微软雅黑" panose="020B0503020204020204" pitchFamily="34" charset="-122"/>
              </a:rPr>
              <a:t>Taobao</a:t>
            </a:r>
          </a:p>
        </p:txBody>
      </p:sp>
      <p:pic>
        <p:nvPicPr>
          <p:cNvPr id="9318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875" y="979488"/>
            <a:ext cx="8496300" cy="489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63" y="3021013"/>
            <a:ext cx="1660525"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1" name="Text Box 4"/>
          <p:cNvSpPr txBox="1">
            <a:spLocks noChangeArrowheads="1"/>
          </p:cNvSpPr>
          <p:nvPr/>
        </p:nvSpPr>
        <p:spPr bwMode="auto">
          <a:xfrm>
            <a:off x="2349500" y="1652588"/>
            <a:ext cx="4454525" cy="118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7200">
                <a:latin typeface="微软雅黑" panose="020B0503020204020204" pitchFamily="34" charset="-122"/>
                <a:ea typeface="微软雅黑" panose="020B0503020204020204" pitchFamily="34" charset="-122"/>
              </a:rPr>
              <a:t>Question</a:t>
            </a:r>
          </a:p>
        </p:txBody>
      </p:sp>
      <p:pic>
        <p:nvPicPr>
          <p:cNvPr id="94212" name="Picture 41" descr="u=3953197318,3976210372&amp;fm=0&amp;gp=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4298950"/>
            <a:ext cx="998537"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company2">
  <a:themeElements>
    <a:clrScheme name="company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ompany2">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company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ompany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ompany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ompany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ompany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ompany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ompany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ompany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ompany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ompany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ompany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ompany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3.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1576</TotalTime>
  <Pages>0</Pages>
  <Words>2854</Words>
  <Characters>0</Characters>
  <Application>Microsoft Office PowerPoint</Application>
  <DocSecurity>0</DocSecurity>
  <PresentationFormat>全屏显示(4:3)</PresentationFormat>
  <Lines>0</Lines>
  <Paragraphs>505</Paragraphs>
  <Slides>94</Slides>
  <Notes>5</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94</vt:i4>
      </vt:variant>
    </vt:vector>
  </HeadingPairs>
  <TitlesOfParts>
    <vt:vector size="113" baseType="lpstr">
      <vt:lpstr>Courier</vt:lpstr>
      <vt:lpstr>CourierNewPS-BoldMT</vt:lpstr>
      <vt:lpstr>CourierNewPS-ItalicMT</vt:lpstr>
      <vt:lpstr>CourierNewPSMT</vt:lpstr>
      <vt:lpstr>DejaVu Sans</vt:lpstr>
      <vt:lpstr>Lucida Grande</vt:lpstr>
      <vt:lpstr>ヒラギノ角ゴ Pro W3</vt:lpstr>
      <vt:lpstr>ヒラギノ角ゴ ProN W3</vt:lpstr>
      <vt:lpstr>华文楷体</vt:lpstr>
      <vt:lpstr>宋体</vt:lpstr>
      <vt:lpstr>微软雅黑</vt:lpstr>
      <vt:lpstr>幼圆</vt:lpstr>
      <vt:lpstr>Arial</vt:lpstr>
      <vt:lpstr>Calibri</vt:lpstr>
      <vt:lpstr>Times New Roman</vt:lpstr>
      <vt:lpstr>Verdana</vt:lpstr>
      <vt:lpstr>Wingdings</vt:lpstr>
      <vt:lpstr>Wingdings 2</vt:lpstr>
      <vt:lpstr>company2</vt:lpstr>
      <vt:lpstr>PowerPoint 演示文稿</vt:lpstr>
      <vt:lpstr>PowerPoint 演示文稿</vt:lpstr>
      <vt:lpstr>PowerPoint 演示文稿</vt:lpstr>
      <vt:lpstr>PowerPoint 演示文稿</vt:lpstr>
      <vt:lpstr> 关系型数据库和MapReduce的比较：</vt:lpstr>
      <vt:lpstr>PowerPoint 演示文稿</vt:lpstr>
      <vt:lpstr>PowerPoint 演示文稿</vt:lpstr>
      <vt:lpstr>分而治之</vt:lpstr>
      <vt:lpstr>分而治之</vt:lpstr>
      <vt:lpstr>Map过程</vt:lpstr>
      <vt:lpstr>Reduce过程</vt:lpstr>
      <vt:lpstr>MapReduce的Reduce过程</vt:lpstr>
      <vt:lpstr>MapReduce的数据流程模型</vt:lpstr>
      <vt:lpstr>测试数据</vt:lpstr>
      <vt:lpstr>PowerPoint 演示文稿</vt:lpstr>
      <vt:lpstr>MapReduce特性</vt:lpstr>
      <vt:lpstr>PowerPoint 演示文稿</vt:lpstr>
      <vt:lpstr>MapReduce执行流程-MRv1</vt:lpstr>
      <vt:lpstr>MapReduce执行流程-MRv2</vt:lpstr>
      <vt:lpstr>MapReduce On Yarn</vt:lpstr>
      <vt:lpstr>MapReduce执行流程-MRv2</vt:lpstr>
      <vt:lpstr>PowerPoint 演示文稿</vt:lpstr>
      <vt:lpstr>PowerPoint 演示文稿</vt:lpstr>
      <vt:lpstr>PowerPoint 演示文稿</vt:lpstr>
      <vt:lpstr>JobTracker和TaskTracker简介</vt:lpstr>
      <vt:lpstr>JobTracker失败</vt:lpstr>
      <vt:lpstr>PowerPoint 演示文稿</vt:lpstr>
      <vt:lpstr>PowerPoint 演示文稿</vt:lpstr>
      <vt:lpstr>Input Files</vt:lpstr>
      <vt:lpstr>文件输入格式InputFormat</vt:lpstr>
      <vt:lpstr>PowerPoint 演示文稿</vt:lpstr>
      <vt:lpstr>输入数据分块InputSplits</vt:lpstr>
      <vt:lpstr>输入数据分块InputSplits</vt:lpstr>
      <vt:lpstr>数据记录读入RecordReader</vt:lpstr>
      <vt:lpstr>Mapper</vt:lpstr>
      <vt:lpstr>Combiner</vt:lpstr>
      <vt:lpstr>Partitioner &amp; Shuffle&amp;Sort</vt:lpstr>
      <vt:lpstr>Partitioner &amp; Shuffle&amp;Sort</vt:lpstr>
      <vt:lpstr>Reducer</vt:lpstr>
      <vt:lpstr>文件输出格式OutputFormat</vt:lpstr>
      <vt:lpstr>Combiner</vt:lpstr>
      <vt:lpstr>Combiner</vt:lpstr>
      <vt:lpstr>MapReduce</vt:lpstr>
      <vt:lpstr>MapReduce</vt:lpstr>
      <vt:lpstr>MapReduce</vt:lpstr>
      <vt:lpstr>MapReduce</vt:lpstr>
      <vt:lpstr>单一Reduce处理</vt:lpstr>
      <vt:lpstr>多个Reduce处理</vt:lpstr>
      <vt:lpstr>无Reduce处理</vt:lpstr>
      <vt:lpstr>Hadoop平台应用特点</vt:lpstr>
      <vt:lpstr>MapReduce</vt:lpstr>
      <vt:lpstr>MapReduce</vt:lpstr>
      <vt:lpstr>PowerPoint 演示文稿</vt:lpstr>
      <vt:lpstr>MapReduce程序：sum</vt:lpstr>
      <vt:lpstr>编写代码，生成jar文件并执行</vt:lpstr>
      <vt:lpstr>PowerPoint 演示文稿</vt:lpstr>
      <vt:lpstr>Reduce函数</vt:lpstr>
      <vt:lpstr>Main函数（驱动过程）</vt:lpstr>
      <vt:lpstr>YARN</vt:lpstr>
      <vt:lpstr>Hadoop2.0</vt:lpstr>
      <vt:lpstr>YARN-产生背景</vt:lpstr>
      <vt:lpstr>PowerPoint 演示文稿</vt:lpstr>
      <vt:lpstr>YARN-架构及组件</vt:lpstr>
      <vt:lpstr>Yarn作业处理流程</vt:lpstr>
      <vt:lpstr>YARN-MRv2作业处理流程</vt:lpstr>
      <vt:lpstr>PowerPoint 演示文稿</vt:lpstr>
      <vt:lpstr>PowerPoint 演示文稿</vt:lpstr>
      <vt:lpstr>PowerPoint 演示文稿</vt:lpstr>
      <vt:lpstr>Yarn 调度框架</vt:lpstr>
      <vt:lpstr>Yarn调度框架</vt:lpstr>
      <vt:lpstr>YARN资源调度器</vt:lpstr>
      <vt:lpstr>YARN资源调度器</vt:lpstr>
      <vt:lpstr>PowerPoint 演示文稿</vt:lpstr>
      <vt:lpstr>YARN资源隔离方案</vt:lpstr>
      <vt:lpstr>YARN资源调度语义</vt:lpstr>
      <vt:lpstr>以YARN为核心的生态系统</vt:lpstr>
      <vt:lpstr>运行在YARN上的计算框架</vt:lpstr>
      <vt:lpstr>其他Framework On YARN</vt:lpstr>
      <vt:lpstr>YARN带来的好处</vt:lpstr>
      <vt:lpstr>YARN自身的完善</vt:lpstr>
      <vt:lpstr>精彩案例</vt:lpstr>
      <vt:lpstr>PowerPoint 演示文稿</vt:lpstr>
      <vt:lpstr>PowerPoint 演示文稿</vt:lpstr>
      <vt:lpstr>案例2：Yahoo</vt:lpstr>
      <vt:lpstr>Yahoo应用揭秘</vt:lpstr>
      <vt:lpstr>PowerPoint 演示文稿</vt:lpstr>
      <vt:lpstr>案例3：中国移动</vt:lpstr>
      <vt:lpstr>PowerPoint 演示文稿</vt:lpstr>
      <vt:lpstr>案例4：Facebook</vt:lpstr>
      <vt:lpstr>Facebook数据仓库</vt:lpstr>
      <vt:lpstr>Facebook任务统计</vt:lpstr>
      <vt:lpstr>Facebook应用</vt:lpstr>
      <vt:lpstr>案例5：Taobao</vt:lpstr>
      <vt:lpstr>PowerPoint 演示文稿</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Xiang Lei</dc:creator>
  <cp:lastModifiedBy>武永亮</cp:lastModifiedBy>
  <cp:revision>78</cp:revision>
  <dcterms:created xsi:type="dcterms:W3CDTF">2012-06-06T01:30:27Z</dcterms:created>
  <dcterms:modified xsi:type="dcterms:W3CDTF">2017-04-06T01:39:16Z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2052-9.1.0.4249</vt:lpwstr>
  </property>
</Properties>
</file>